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2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06" r:id="rId20"/>
    <p:sldId id="27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64"/>
    <p:restoredTop sz="94689"/>
  </p:normalViewPr>
  <p:slideViewPr>
    <p:cSldViewPr>
      <p:cViewPr varScale="1">
        <p:scale>
          <a:sx n="69" d="100"/>
          <a:sy n="69" d="100"/>
        </p:scale>
        <p:origin x="40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IN" sz="2800" b="1" dirty="0">
              <a:solidFill>
                <a:schemeClr val="tx1"/>
              </a:solidFill>
              <a:latin typeface="Century Schoolbook" pitchFamily="18" charset="0"/>
            </a:rPr>
            <a:t>Basting needle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This is a sharp, long hand sewing needle which penetrates into fabric easily.</a:t>
          </a:r>
          <a:endParaRPr lang="en-US" sz="2800" dirty="0">
            <a:latin typeface="Century Schoolbook" pitchFamily="18" charset="0"/>
          </a:endParaRPr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IN" sz="2800" b="1" dirty="0">
              <a:solidFill>
                <a:schemeClr val="tx1"/>
              </a:solidFill>
              <a:latin typeface="Century Schoolbook" pitchFamily="18" charset="0"/>
            </a:rPr>
            <a:t>Bias binding/Bias tape</a:t>
          </a:r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itchFamily="18" charset="0"/>
            </a:rPr>
            <a:t>It is bias cut strip used for covering raw edges of neckline, armhole etc.</a:t>
          </a:r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IN" sz="2800" b="1" dirty="0">
              <a:solidFill>
                <a:schemeClr val="tx1"/>
              </a:solidFill>
              <a:latin typeface="Century Schoolbook" pitchFamily="18" charset="0"/>
            </a:rPr>
            <a:t>Bias draping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IN" sz="2800" b="0" dirty="0">
              <a:latin typeface="Century Schoolbook" pitchFamily="18" charset="0"/>
            </a:rPr>
            <a:t>Designing of garment making pattern on a drape using </a:t>
          </a:r>
          <a:r>
            <a:rPr lang="en-IN" sz="2800" dirty="0">
              <a:latin typeface="Century Schoolbook" pitchFamily="18" charset="0"/>
            </a:rPr>
            <a:t>bias grain fabric </a:t>
          </a:r>
          <a:endParaRPr lang="en-US" sz="2800" dirty="0">
            <a:latin typeface="Century Schoolbook" pitchFamily="18" charset="0"/>
          </a:endParaRPr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Rolled hem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It is a very narrow hem created by rolling and stitching edge of fabric.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 err="1">
              <a:solidFill>
                <a:schemeClr val="tx1"/>
              </a:solidFill>
              <a:latin typeface="Century Schoolbook" pitchFamily="18" charset="0"/>
            </a:rPr>
            <a:t>Ruching</a:t>
          </a:r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Trimming created in a garment by pleats, flare or gathers.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Slash and spread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Cutting and spreading a section of pattern to add fullness.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 anchor="t"/>
        <a:lstStyle/>
        <a:p>
          <a:pPr algn="ctr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Sleeve board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Small ironing board that fits inside a sleeve.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Tapestry needle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needle with a blunt tip and large oval-shaped eye made for decorative stitching with bulky threads or yarns.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Thread-trace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Transfer markings from the pattern to the fabric by hand basting stitches to duplicate pattern markings.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 custLinFactNeighborX="-511" custLinFactNeighborY="-30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ctr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Tulle</a:t>
          </a:r>
        </a:p>
        <a:p>
          <a:pPr algn="ctr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Fine net fabric commonly used for veils or gowns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ctr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Wash away stabilizer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It is type of support provided to a fabric which dissolves in water. 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2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2" custScaleY="105937">
        <dgm:presLayoutVars>
          <dgm:bulletEnabled val="1"/>
        </dgm:presLayoutVars>
      </dgm:prSet>
      <dgm:spPr/>
    </dgm:pt>
  </dgm:ptLst>
  <dgm:cxnLst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Bicep circumference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The measurement around the fullest part of the arm.</a:t>
          </a:r>
          <a:endParaRPr lang="en-US" sz="2800" dirty="0">
            <a:latin typeface="Century Schoolbook" pitchFamily="18" charset="0"/>
          </a:endParaRPr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Blanket stitch</a:t>
          </a:r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It is used for finishing a fabric edge. </a:t>
          </a:r>
          <a:endParaRPr lang="en-US" sz="2800" dirty="0">
            <a:latin typeface="Century Schoolbook" pitchFamily="18" charset="0"/>
          </a:endParaRPr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 anchor="t"/>
        <a:lstStyle/>
        <a:p>
          <a:pPr algn="l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Blocks/</a:t>
          </a:r>
          <a:r>
            <a:rPr lang="en-US" sz="2800" b="1" dirty="0" err="1">
              <a:solidFill>
                <a:schemeClr val="tx1"/>
              </a:solidFill>
              <a:latin typeface="Century Schoolbook" pitchFamily="18" charset="0"/>
            </a:rPr>
            <a:t>Sloper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A block pattern is a custom-fitted, basic pattern which can be altered to create designs for many different styles. </a:t>
          </a:r>
          <a:endParaRPr lang="en-US" sz="2800" dirty="0">
            <a:latin typeface="Century Schoolbook" pitchFamily="18" charset="0"/>
          </a:endParaRPr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Bodice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The front and back upper part of a pattern or garment that runs from shoulder to waist.</a:t>
          </a:r>
          <a:endParaRPr lang="en-US" sz="2800" dirty="0">
            <a:latin typeface="Century Schoolbook" pitchFamily="18" charset="0"/>
          </a:endParaRPr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Buckram</a:t>
          </a:r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heavy, coarse stiff cotton fabric used for interfacing and stiffening parts of garments such as collars, cuff and hats.</a:t>
          </a:r>
          <a:endParaRPr lang="en-US" sz="2800" dirty="0">
            <a:latin typeface="Century Schoolbook" pitchFamily="18" charset="0"/>
          </a:endParaRPr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IN" sz="2800" b="1" dirty="0">
              <a:solidFill>
                <a:schemeClr val="tx1"/>
              </a:solidFill>
              <a:latin typeface="Century Schoolbook" pitchFamily="18" charset="0"/>
            </a:rPr>
            <a:t>Casing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This is a stitched cover of fabric which holds elastic, cording, or bonding.</a:t>
          </a:r>
          <a:endParaRPr lang="en-US" sz="2800" dirty="0">
            <a:latin typeface="Century Schoolbook" pitchFamily="18" charset="0"/>
          </a:endParaRPr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Chalk-trace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Pin through pattern markings, remove pattern leaving pins in place, and chalk mark the fabric using pins as a guide.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Collar stand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It is a band between the neckline and the collar on a shirt or a blouse.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Facing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It is an extra layer of fabric stitched on the inner side of a garment for strength and edge finishes.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Fade-out pen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fabric pen with ink that disappears 12 to 24 hours after marking.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Finger press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method to temporarily flatten a seam using the heat from one’s fingers.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 anchor="t"/>
        <a:lstStyle/>
        <a:p>
          <a:pPr algn="ctr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French curve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A drafting tool that enables one to draw smooth curves for e.g. armholes.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Gore seams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Seams that hold gores together.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Hip curve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curved ruler used to gives shaping on the pattern at hip area.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Invisible stitch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Small stitches made at a distance of 2mm or 3mm intervals at the side fold of the turn-under allowance to hold two pieces together. 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40640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Invisible zippers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zipper designed to disappear into a seam when sewn in.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 anchor="t"/>
        <a:lstStyle/>
        <a:p>
          <a:pPr algn="l"/>
          <a:endParaRPr lang="en-US" sz="2800" b="1" dirty="0">
            <a:solidFill>
              <a:schemeClr val="tx1"/>
            </a:solidFill>
            <a:latin typeface="Century Schoolbook" pitchFamily="18" charset="0"/>
          </a:endParaRPr>
        </a:p>
        <a:p>
          <a:pPr algn="l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Lapel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Part of collar that shows on the right side of garment.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Match point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A point marked on one pattern piece for matching a similar point marked on a second pattern piece.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Multi size pattern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A commercial pattern printed with several sizes on each pattern piece. 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Outline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The outline of a pattern is usually the cutting line. 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 anchor="t"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Piping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A narrow piece of bias-cut fabric stitched over the raw edges of neckline and armhole to give a clean appearance to the garment.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3E3F2E-C030-4541-8FF8-EE920A5A51F9}" type="doc">
      <dgm:prSet loTypeId="urn:microsoft.com/office/officeart/2005/8/layout/vList5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4A9DDF-8FAA-4DE3-8A12-252694E5FA21}">
      <dgm:prSet phldrT="[Text]" custT="1"/>
      <dgm:spPr/>
      <dgm:t>
        <a:bodyPr anchor="t"/>
        <a:lstStyle/>
        <a:p>
          <a:pPr algn="l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Placket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8125509-E2CE-41C0-A1D2-7E8459879605}" type="parTrans" cxnId="{0C208DA2-41BD-4713-B923-54BCF214ACDC}">
      <dgm:prSet/>
      <dgm:spPr/>
      <dgm:t>
        <a:bodyPr/>
        <a:lstStyle/>
        <a:p>
          <a:endParaRPr lang="en-US"/>
        </a:p>
      </dgm:t>
    </dgm:pt>
    <dgm:pt modelId="{C47C39A4-699E-4D8F-9733-691D5B6F337C}" type="sibTrans" cxnId="{0C208DA2-41BD-4713-B923-54BCF214ACDC}">
      <dgm:prSet/>
      <dgm:spPr/>
      <dgm:t>
        <a:bodyPr/>
        <a:lstStyle/>
        <a:p>
          <a:endParaRPr lang="en-US"/>
        </a:p>
      </dgm:t>
    </dgm:pt>
    <dgm:pt modelId="{E49F526D-7E7F-4DCE-AD5B-5B0052724343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It is a opening/slits in upper and bottom wear for easy removing and wearing of the garment. </a:t>
          </a:r>
          <a:endParaRPr lang="en-US" sz="2800" dirty="0">
            <a:latin typeface="Century Schoolbook" pitchFamily="18" charset="0"/>
          </a:endParaRPr>
        </a:p>
      </dgm:t>
    </dgm:pt>
    <dgm:pt modelId="{23DD1C7C-2938-4CEB-B6C9-30AE0184AB76}" type="sibTrans" cxnId="{A12075E7-053D-45DA-9456-66A0B9E237C7}">
      <dgm:prSet/>
      <dgm:spPr/>
      <dgm:t>
        <a:bodyPr/>
        <a:lstStyle/>
        <a:p>
          <a:endParaRPr lang="en-US"/>
        </a:p>
      </dgm:t>
    </dgm:pt>
    <dgm:pt modelId="{F1F48B52-D111-48A8-9567-61302180E2EA}" type="parTrans" cxnId="{A12075E7-053D-45DA-9456-66A0B9E237C7}">
      <dgm:prSet/>
      <dgm:spPr/>
      <dgm:t>
        <a:bodyPr/>
        <a:lstStyle/>
        <a:p>
          <a:endParaRPr lang="en-US"/>
        </a:p>
      </dgm:t>
    </dgm:pt>
    <dgm:pt modelId="{70300568-6681-465D-80F3-F876ECB6FB28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Quilt</a:t>
          </a:r>
        </a:p>
      </dgm:t>
    </dgm:pt>
    <dgm:pt modelId="{9AE3F743-4FD4-4DA5-A941-5C6E7FB3B33A}" type="sibTrans" cxnId="{13B7893D-C812-4131-810D-EDF1BE88190E}">
      <dgm:prSet/>
      <dgm:spPr/>
      <dgm:t>
        <a:bodyPr/>
        <a:lstStyle/>
        <a:p>
          <a:endParaRPr lang="en-US"/>
        </a:p>
      </dgm:t>
    </dgm:pt>
    <dgm:pt modelId="{F8B160B2-B836-45F6-A960-2EE25BA26DBC}" type="parTrans" cxnId="{13B7893D-C812-4131-810D-EDF1BE88190E}">
      <dgm:prSet/>
      <dgm:spPr/>
      <dgm:t>
        <a:bodyPr/>
        <a:lstStyle/>
        <a:p>
          <a:endParaRPr lang="en-US"/>
        </a:p>
      </dgm:t>
    </dgm:pt>
    <dgm:pt modelId="{8914A35F-8B35-4AC1-BC76-24B67A39426B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itchFamily="18" charset="0"/>
            </a:rPr>
            <a:t>Small pieces of fabric sewn together in layers and topstitched, for example coverlets or wall hanging</a:t>
          </a:r>
          <a:endParaRPr lang="en-US" sz="2800" dirty="0">
            <a:latin typeface="Century Schoolbook" pitchFamily="18" charset="0"/>
          </a:endParaRPr>
        </a:p>
      </dgm:t>
    </dgm:pt>
    <dgm:pt modelId="{E3F70AB9-B5FD-41D4-8F6B-5E4249C9E622}" type="sibTrans" cxnId="{BEECD0E3-AE4C-4D35-AE40-28B6322BB7FE}">
      <dgm:prSet/>
      <dgm:spPr/>
      <dgm:t>
        <a:bodyPr/>
        <a:lstStyle/>
        <a:p>
          <a:endParaRPr lang="en-US"/>
        </a:p>
      </dgm:t>
    </dgm:pt>
    <dgm:pt modelId="{563DFCD3-B9B0-4259-8A23-1ABE3216E708}" type="parTrans" cxnId="{BEECD0E3-AE4C-4D35-AE40-28B6322BB7FE}">
      <dgm:prSet/>
      <dgm:spPr/>
      <dgm:t>
        <a:bodyPr/>
        <a:lstStyle/>
        <a:p>
          <a:endParaRPr lang="en-US"/>
        </a:p>
      </dgm:t>
    </dgm:pt>
    <dgm:pt modelId="{60A7ADE2-B039-4EB4-ACC6-13DB9C2D582E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chemeClr val="tx1"/>
              </a:solidFill>
              <a:latin typeface="Century Schoolbook" pitchFamily="18" charset="0"/>
            </a:rPr>
            <a:t>Rise</a:t>
          </a:r>
          <a:endParaRPr lang="en-US" sz="2800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F34B014-44DA-47F5-AC36-4D65997353CE}" type="sibTrans" cxnId="{859909BF-1FE4-4944-BE8D-57D3C89F820E}">
      <dgm:prSet/>
      <dgm:spPr/>
      <dgm:t>
        <a:bodyPr/>
        <a:lstStyle/>
        <a:p>
          <a:endParaRPr lang="en-US"/>
        </a:p>
      </dgm:t>
    </dgm:pt>
    <dgm:pt modelId="{E5D7142B-68FF-4F5A-8C3D-F7C65186D029}" type="parTrans" cxnId="{859909BF-1FE4-4944-BE8D-57D3C89F820E}">
      <dgm:prSet/>
      <dgm:spPr/>
      <dgm:t>
        <a:bodyPr/>
        <a:lstStyle/>
        <a:p>
          <a:endParaRPr lang="en-US"/>
        </a:p>
      </dgm:t>
    </dgm:pt>
    <dgm:pt modelId="{5C7E5DEC-7651-4564-855C-2731EEADC376}">
      <dgm:prSet phldrT="[Text]" custT="1"/>
      <dgm:spPr/>
      <dgm:t>
        <a:bodyPr/>
        <a:lstStyle/>
        <a:p>
          <a:pPr algn="just"/>
          <a:r>
            <a:rPr lang="en-GB" sz="2800" b="0" dirty="0">
              <a:latin typeface="Century Schoolbook" pitchFamily="18" charset="0"/>
            </a:rPr>
            <a:t>The distance between the waistband and the crotch seam on pants.</a:t>
          </a:r>
          <a:endParaRPr lang="en-US" sz="2800" dirty="0">
            <a:latin typeface="Century Schoolbook" pitchFamily="18" charset="0"/>
          </a:endParaRPr>
        </a:p>
      </dgm:t>
    </dgm:pt>
    <dgm:pt modelId="{B743801F-DCB7-4C4C-9DF8-1C110D2070F2}" type="sibTrans" cxnId="{346B80FF-3A94-4094-AE46-B796F664E364}">
      <dgm:prSet/>
      <dgm:spPr/>
      <dgm:t>
        <a:bodyPr/>
        <a:lstStyle/>
        <a:p>
          <a:endParaRPr lang="en-US"/>
        </a:p>
      </dgm:t>
    </dgm:pt>
    <dgm:pt modelId="{56B924EB-7ED8-4B86-B0E2-E8A0A81A4A85}" type="parTrans" cxnId="{346B80FF-3A94-4094-AE46-B796F664E364}">
      <dgm:prSet/>
      <dgm:spPr/>
      <dgm:t>
        <a:bodyPr/>
        <a:lstStyle/>
        <a:p>
          <a:endParaRPr lang="en-US"/>
        </a:p>
      </dgm:t>
    </dgm:pt>
    <dgm:pt modelId="{70EE56BC-4589-4366-A96E-81E40D2627CE}" type="pres">
      <dgm:prSet presAssocID="{1D3E3F2E-C030-4541-8FF8-EE920A5A51F9}" presName="Name0" presStyleCnt="0">
        <dgm:presLayoutVars>
          <dgm:dir/>
          <dgm:animLvl val="lvl"/>
          <dgm:resizeHandles val="exact"/>
        </dgm:presLayoutVars>
      </dgm:prSet>
      <dgm:spPr/>
    </dgm:pt>
    <dgm:pt modelId="{AD133932-C2D4-4B4D-9831-C2969667CB34}" type="pres">
      <dgm:prSet presAssocID="{194A9DDF-8FAA-4DE3-8A12-252694E5FA21}" presName="linNode" presStyleCnt="0"/>
      <dgm:spPr/>
    </dgm:pt>
    <dgm:pt modelId="{B81BF8A9-D946-465D-9E4C-704CDA50E031}" type="pres">
      <dgm:prSet presAssocID="{194A9DDF-8FAA-4DE3-8A12-252694E5FA2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F2DFB34-DC0C-45B1-A086-EE4820EEE94B}" type="pres">
      <dgm:prSet presAssocID="{194A9DDF-8FAA-4DE3-8A12-252694E5FA21}" presName="descendantText" presStyleLbl="alignAccFollowNode1" presStyleIdx="0" presStyleCnt="3" custScaleY="114936">
        <dgm:presLayoutVars>
          <dgm:bulletEnabled val="1"/>
        </dgm:presLayoutVars>
      </dgm:prSet>
      <dgm:spPr/>
    </dgm:pt>
    <dgm:pt modelId="{9A0C9C7A-6BD8-482C-A27A-FD1A0F296762}" type="pres">
      <dgm:prSet presAssocID="{C47C39A4-699E-4D8F-9733-691D5B6F337C}" presName="sp" presStyleCnt="0"/>
      <dgm:spPr/>
    </dgm:pt>
    <dgm:pt modelId="{BA0AF0F4-0054-405A-A704-885570727017}" type="pres">
      <dgm:prSet presAssocID="{70300568-6681-465D-80F3-F876ECB6FB28}" presName="linNode" presStyleCnt="0"/>
      <dgm:spPr/>
    </dgm:pt>
    <dgm:pt modelId="{A3F6EE1C-700E-4708-85E2-30933323AE94}" type="pres">
      <dgm:prSet presAssocID="{70300568-6681-465D-80F3-F876ECB6FB2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CA935139-A2D5-43B2-BC0C-5574A087A3F8}" type="pres">
      <dgm:prSet presAssocID="{70300568-6681-465D-80F3-F876ECB6FB28}" presName="descendantText" presStyleLbl="alignAccFollowNode1" presStyleIdx="1" presStyleCnt="3" custScaleY="105937">
        <dgm:presLayoutVars>
          <dgm:bulletEnabled val="1"/>
        </dgm:presLayoutVars>
      </dgm:prSet>
      <dgm:spPr/>
    </dgm:pt>
    <dgm:pt modelId="{E0D86E0D-9675-4901-AF21-15B67380C7DE}" type="pres">
      <dgm:prSet presAssocID="{9AE3F743-4FD4-4DA5-A941-5C6E7FB3B33A}" presName="sp" presStyleCnt="0"/>
      <dgm:spPr/>
    </dgm:pt>
    <dgm:pt modelId="{05D8965A-2953-489C-8414-86314525508D}" type="pres">
      <dgm:prSet presAssocID="{60A7ADE2-B039-4EB4-ACC6-13DB9C2D582E}" presName="linNode" presStyleCnt="0"/>
      <dgm:spPr/>
    </dgm:pt>
    <dgm:pt modelId="{DA00AAC4-1CE3-42EC-A255-F3313D2A598F}" type="pres">
      <dgm:prSet presAssocID="{60A7ADE2-B039-4EB4-ACC6-13DB9C2D582E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669E44C-C80E-4772-8071-1F6B97BE2673}" type="pres">
      <dgm:prSet presAssocID="{60A7ADE2-B039-4EB4-ACC6-13DB9C2D582E}" presName="descendantText" presStyleLbl="alignAccFollowNode1" presStyleIdx="2" presStyleCnt="3" custScaleY="106763">
        <dgm:presLayoutVars>
          <dgm:bulletEnabled val="1"/>
        </dgm:presLayoutVars>
      </dgm:prSet>
      <dgm:spPr/>
    </dgm:pt>
  </dgm:ptLst>
  <dgm:cxnLst>
    <dgm:cxn modelId="{BDB0BE1A-014B-4C14-B4D9-F6C3F95CD9E6}" type="presOf" srcId="{5C7E5DEC-7651-4564-855C-2731EEADC376}" destId="{6669E44C-C80E-4772-8071-1F6B97BE2673}" srcOrd="0" destOrd="0" presId="urn:microsoft.com/office/officeart/2005/8/layout/vList5"/>
    <dgm:cxn modelId="{E20E5430-2D03-43FC-A681-09CD1DF87D02}" type="presOf" srcId="{8914A35F-8B35-4AC1-BC76-24B67A39426B}" destId="{CA935139-A2D5-43B2-BC0C-5574A087A3F8}" srcOrd="0" destOrd="0" presId="urn:microsoft.com/office/officeart/2005/8/layout/vList5"/>
    <dgm:cxn modelId="{15DA5C38-2FCE-4F6C-BD2A-C9DAFD5B12D3}" type="presOf" srcId="{1D3E3F2E-C030-4541-8FF8-EE920A5A51F9}" destId="{70EE56BC-4589-4366-A96E-81E40D2627CE}" srcOrd="0" destOrd="0" presId="urn:microsoft.com/office/officeart/2005/8/layout/vList5"/>
    <dgm:cxn modelId="{13B7893D-C812-4131-810D-EDF1BE88190E}" srcId="{1D3E3F2E-C030-4541-8FF8-EE920A5A51F9}" destId="{70300568-6681-465D-80F3-F876ECB6FB28}" srcOrd="1" destOrd="0" parTransId="{F8B160B2-B836-45F6-A960-2EE25BA26DBC}" sibTransId="{9AE3F743-4FD4-4DA5-A941-5C6E7FB3B33A}"/>
    <dgm:cxn modelId="{AC965446-255E-4337-87C3-FF3273CC888A}" type="presOf" srcId="{194A9DDF-8FAA-4DE3-8A12-252694E5FA21}" destId="{B81BF8A9-D946-465D-9E4C-704CDA50E031}" srcOrd="0" destOrd="0" presId="urn:microsoft.com/office/officeart/2005/8/layout/vList5"/>
    <dgm:cxn modelId="{DA683552-2F23-472A-BB4B-13224F36D1D9}" type="presOf" srcId="{70300568-6681-465D-80F3-F876ECB6FB28}" destId="{A3F6EE1C-700E-4708-85E2-30933323AE94}" srcOrd="0" destOrd="0" presId="urn:microsoft.com/office/officeart/2005/8/layout/vList5"/>
    <dgm:cxn modelId="{0C208DA2-41BD-4713-B923-54BCF214ACDC}" srcId="{1D3E3F2E-C030-4541-8FF8-EE920A5A51F9}" destId="{194A9DDF-8FAA-4DE3-8A12-252694E5FA21}" srcOrd="0" destOrd="0" parTransId="{38125509-E2CE-41C0-A1D2-7E8459879605}" sibTransId="{C47C39A4-699E-4D8F-9733-691D5B6F337C}"/>
    <dgm:cxn modelId="{4E1BE3B8-F5D9-4FE7-B445-C0D8843D6F51}" type="presOf" srcId="{E49F526D-7E7F-4DCE-AD5B-5B0052724343}" destId="{DF2DFB34-DC0C-45B1-A086-EE4820EEE94B}" srcOrd="0" destOrd="0" presId="urn:microsoft.com/office/officeart/2005/8/layout/vList5"/>
    <dgm:cxn modelId="{859909BF-1FE4-4944-BE8D-57D3C89F820E}" srcId="{1D3E3F2E-C030-4541-8FF8-EE920A5A51F9}" destId="{60A7ADE2-B039-4EB4-ACC6-13DB9C2D582E}" srcOrd="2" destOrd="0" parTransId="{E5D7142B-68FF-4F5A-8C3D-F7C65186D029}" sibTransId="{3F34B014-44DA-47F5-AC36-4D65997353CE}"/>
    <dgm:cxn modelId="{544F38CF-751C-4CBF-BC5A-C08C7F908574}" type="presOf" srcId="{60A7ADE2-B039-4EB4-ACC6-13DB9C2D582E}" destId="{DA00AAC4-1CE3-42EC-A255-F3313D2A598F}" srcOrd="0" destOrd="0" presId="urn:microsoft.com/office/officeart/2005/8/layout/vList5"/>
    <dgm:cxn modelId="{BEECD0E3-AE4C-4D35-AE40-28B6322BB7FE}" srcId="{70300568-6681-465D-80F3-F876ECB6FB28}" destId="{8914A35F-8B35-4AC1-BC76-24B67A39426B}" srcOrd="0" destOrd="0" parTransId="{563DFCD3-B9B0-4259-8A23-1ABE3216E708}" sibTransId="{E3F70AB9-B5FD-41D4-8F6B-5E4249C9E622}"/>
    <dgm:cxn modelId="{A12075E7-053D-45DA-9456-66A0B9E237C7}" srcId="{194A9DDF-8FAA-4DE3-8A12-252694E5FA21}" destId="{E49F526D-7E7F-4DCE-AD5B-5B0052724343}" srcOrd="0" destOrd="0" parTransId="{F1F48B52-D111-48A8-9567-61302180E2EA}" sibTransId="{23DD1C7C-2938-4CEB-B6C9-30AE0184AB76}"/>
    <dgm:cxn modelId="{346B80FF-3A94-4094-AE46-B796F664E364}" srcId="{60A7ADE2-B039-4EB4-ACC6-13DB9C2D582E}" destId="{5C7E5DEC-7651-4564-855C-2731EEADC376}" srcOrd="0" destOrd="0" parTransId="{56B924EB-7ED8-4B86-B0E2-E8A0A81A4A85}" sibTransId="{B743801F-DCB7-4C4C-9DF8-1C110D2070F2}"/>
    <dgm:cxn modelId="{C8461FCB-499F-42A4-9979-26796A4910F8}" type="presParOf" srcId="{70EE56BC-4589-4366-A96E-81E40D2627CE}" destId="{AD133932-C2D4-4B4D-9831-C2969667CB34}" srcOrd="0" destOrd="0" presId="urn:microsoft.com/office/officeart/2005/8/layout/vList5"/>
    <dgm:cxn modelId="{FFF39B7E-AB3C-4C32-8471-E684409AD999}" type="presParOf" srcId="{AD133932-C2D4-4B4D-9831-C2969667CB34}" destId="{B81BF8A9-D946-465D-9E4C-704CDA50E031}" srcOrd="0" destOrd="0" presId="urn:microsoft.com/office/officeart/2005/8/layout/vList5"/>
    <dgm:cxn modelId="{A458E1BB-CF98-466B-8E3B-79A0E8C01B22}" type="presParOf" srcId="{AD133932-C2D4-4B4D-9831-C2969667CB34}" destId="{DF2DFB34-DC0C-45B1-A086-EE4820EEE94B}" srcOrd="1" destOrd="0" presId="urn:microsoft.com/office/officeart/2005/8/layout/vList5"/>
    <dgm:cxn modelId="{BD0E32C2-B836-4DBE-B3EF-7AD1290A5048}" type="presParOf" srcId="{70EE56BC-4589-4366-A96E-81E40D2627CE}" destId="{9A0C9C7A-6BD8-482C-A27A-FD1A0F296762}" srcOrd="1" destOrd="0" presId="urn:microsoft.com/office/officeart/2005/8/layout/vList5"/>
    <dgm:cxn modelId="{57A81D69-2828-4495-8A3D-BCAD84B80E51}" type="presParOf" srcId="{70EE56BC-4589-4366-A96E-81E40D2627CE}" destId="{BA0AF0F4-0054-405A-A704-885570727017}" srcOrd="2" destOrd="0" presId="urn:microsoft.com/office/officeart/2005/8/layout/vList5"/>
    <dgm:cxn modelId="{9330A6BF-56C3-471D-8787-B97789ACDD24}" type="presParOf" srcId="{BA0AF0F4-0054-405A-A704-885570727017}" destId="{A3F6EE1C-700E-4708-85E2-30933323AE94}" srcOrd="0" destOrd="0" presId="urn:microsoft.com/office/officeart/2005/8/layout/vList5"/>
    <dgm:cxn modelId="{325F7344-06F3-45D3-B524-7208EE07B687}" type="presParOf" srcId="{BA0AF0F4-0054-405A-A704-885570727017}" destId="{CA935139-A2D5-43B2-BC0C-5574A087A3F8}" srcOrd="1" destOrd="0" presId="urn:microsoft.com/office/officeart/2005/8/layout/vList5"/>
    <dgm:cxn modelId="{28AF41A1-1114-485D-AB99-01F1A2706F48}" type="presParOf" srcId="{70EE56BC-4589-4366-A96E-81E40D2627CE}" destId="{E0D86E0D-9675-4901-AF21-15B67380C7DE}" srcOrd="3" destOrd="0" presId="urn:microsoft.com/office/officeart/2005/8/layout/vList5"/>
    <dgm:cxn modelId="{00FDC5DB-AABF-4903-ADA2-5600F92B2B00}" type="presParOf" srcId="{70EE56BC-4589-4366-A96E-81E40D2627CE}" destId="{05D8965A-2953-489C-8414-86314525508D}" srcOrd="4" destOrd="0" presId="urn:microsoft.com/office/officeart/2005/8/layout/vList5"/>
    <dgm:cxn modelId="{40470438-78DA-419F-AC75-C0881C4BFFFE}" type="presParOf" srcId="{05D8965A-2953-489C-8414-86314525508D}" destId="{DA00AAC4-1CE3-42EC-A255-F3313D2A598F}" srcOrd="0" destOrd="0" presId="urn:microsoft.com/office/officeart/2005/8/layout/vList5"/>
    <dgm:cxn modelId="{DE818F92-1066-401C-9180-A23E0B77AD06}" type="presParOf" srcId="{05D8965A-2953-489C-8414-86314525508D}" destId="{6669E44C-C80E-4772-8071-1F6B97BE26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566921" y="-2579315"/>
          <a:ext cx="130490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2800" kern="1200" dirty="0">
              <a:latin typeface="Century Schoolbook" pitchFamily="18" charset="0"/>
            </a:rPr>
            <a:t>This is a sharp, long hand sewing needle which penetrates into fabric easily.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29284"/>
        <a:ext cx="6731005" cy="1177506"/>
      </dsp:txXfrm>
    </dsp:sp>
    <dsp:sp modelId="{B81BF8A9-D946-465D-9E4C-704CDA50E031}">
      <dsp:nvSpPr>
        <dsp:cNvPr id="0" name=""/>
        <dsp:cNvSpPr/>
      </dsp:nvSpPr>
      <dsp:spPr>
        <a:xfrm>
          <a:off x="0" y="2471"/>
          <a:ext cx="3822022" cy="163113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chemeClr val="tx1"/>
              </a:solidFill>
              <a:latin typeface="Century Schoolbook" pitchFamily="18" charset="0"/>
            </a:rPr>
            <a:t>Basting needle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79625" y="82096"/>
        <a:ext cx="3662772" cy="1471882"/>
      </dsp:txXfrm>
    </dsp:sp>
    <dsp:sp modelId="{CA935139-A2D5-43B2-BC0C-5574A087A3F8}">
      <dsp:nvSpPr>
        <dsp:cNvPr id="0" name=""/>
        <dsp:cNvSpPr/>
      </dsp:nvSpPr>
      <dsp:spPr>
        <a:xfrm rot="5400000">
          <a:off x="6566921" y="-866625"/>
          <a:ext cx="1304906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>
              <a:latin typeface="Century Schoolbook" pitchFamily="18" charset="0"/>
            </a:rPr>
            <a:t>It is bias cut strip used for covering raw edges of neckline, armhole etc.</a:t>
          </a:r>
        </a:p>
      </dsp:txBody>
      <dsp:txXfrm rot="-5400000">
        <a:off x="3822022" y="1941974"/>
        <a:ext cx="6731005" cy="1177506"/>
      </dsp:txXfrm>
    </dsp:sp>
    <dsp:sp modelId="{A3F6EE1C-700E-4708-85E2-30933323AE94}">
      <dsp:nvSpPr>
        <dsp:cNvPr id="0" name=""/>
        <dsp:cNvSpPr/>
      </dsp:nvSpPr>
      <dsp:spPr>
        <a:xfrm>
          <a:off x="0" y="1715161"/>
          <a:ext cx="3822022" cy="1631132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chemeClr val="tx1"/>
              </a:solidFill>
              <a:latin typeface="Century Schoolbook" pitchFamily="18" charset="0"/>
            </a:rPr>
            <a:t>Bias binding/Bias tape</a:t>
          </a: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79625" y="1794786"/>
        <a:ext cx="3662772" cy="1471882"/>
      </dsp:txXfrm>
    </dsp:sp>
    <dsp:sp modelId="{6669E44C-C80E-4772-8071-1F6B97BE2673}">
      <dsp:nvSpPr>
        <dsp:cNvPr id="0" name=""/>
        <dsp:cNvSpPr/>
      </dsp:nvSpPr>
      <dsp:spPr>
        <a:xfrm rot="5400000">
          <a:off x="6566921" y="846064"/>
          <a:ext cx="1304906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2800" b="0" kern="1200" dirty="0">
              <a:latin typeface="Century Schoolbook" pitchFamily="18" charset="0"/>
            </a:rPr>
            <a:t>Designing of garment making pattern on a drape using </a:t>
          </a:r>
          <a:r>
            <a:rPr lang="en-IN" sz="2800" kern="1200" dirty="0">
              <a:latin typeface="Century Schoolbook" pitchFamily="18" charset="0"/>
            </a:rPr>
            <a:t>bias grain fabric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654663"/>
        <a:ext cx="6731005" cy="1177506"/>
      </dsp:txXfrm>
    </dsp:sp>
    <dsp:sp modelId="{DA00AAC4-1CE3-42EC-A255-F3313D2A598F}">
      <dsp:nvSpPr>
        <dsp:cNvPr id="0" name=""/>
        <dsp:cNvSpPr/>
      </dsp:nvSpPr>
      <dsp:spPr>
        <a:xfrm>
          <a:off x="0" y="3427850"/>
          <a:ext cx="3822022" cy="1631132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chemeClr val="tx1"/>
              </a:solidFill>
              <a:latin typeface="Century Schoolbook" pitchFamily="18" charset="0"/>
            </a:rPr>
            <a:t>Bias draping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79625" y="3507475"/>
        <a:ext cx="3662772" cy="14718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It is a very narrow hem created by rolling and stitching edge of fabric.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Rolled hem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Trimming created in a garment by pleats, flare or gathers.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Century Schoolbook" pitchFamily="18" charset="0"/>
            </a:rPr>
            <a:t>Ruching</a:t>
          </a: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Cutting and spreading a section of pattern to add fullness.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Slash and spread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397886" y="-2501226"/>
          <a:ext cx="1642977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Small ironing board that fits inside a sleeve.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54842"/>
        <a:ext cx="6714501" cy="1482569"/>
      </dsp:txXfrm>
    </dsp:sp>
    <dsp:sp modelId="{B81BF8A9-D946-465D-9E4C-704CDA50E031}">
      <dsp:nvSpPr>
        <dsp:cNvPr id="0" name=""/>
        <dsp:cNvSpPr/>
      </dsp:nvSpPr>
      <dsp:spPr>
        <a:xfrm>
          <a:off x="0" y="0"/>
          <a:ext cx="3822022" cy="17868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Sleeve board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7226" y="87226"/>
        <a:ext cx="3647570" cy="1612387"/>
      </dsp:txXfrm>
    </dsp:sp>
    <dsp:sp modelId="{CA935139-A2D5-43B2-BC0C-5574A087A3F8}">
      <dsp:nvSpPr>
        <dsp:cNvPr id="0" name=""/>
        <dsp:cNvSpPr/>
      </dsp:nvSpPr>
      <dsp:spPr>
        <a:xfrm rot="5400000">
          <a:off x="6462205" y="-625044"/>
          <a:ext cx="1514339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needle with a blunt tip and large oval-shaped eye made for decorative stitching with bulky threads or yarns.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89063"/>
        <a:ext cx="6720781" cy="1366491"/>
      </dsp:txXfrm>
    </dsp:sp>
    <dsp:sp modelId="{A3F6EE1C-700E-4708-85E2-30933323AE94}">
      <dsp:nvSpPr>
        <dsp:cNvPr id="0" name=""/>
        <dsp:cNvSpPr/>
      </dsp:nvSpPr>
      <dsp:spPr>
        <a:xfrm>
          <a:off x="0" y="1878888"/>
          <a:ext cx="3822022" cy="178683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Tapestry needle</a:t>
          </a:r>
        </a:p>
      </dsp:txBody>
      <dsp:txXfrm>
        <a:off x="87226" y="1966114"/>
        <a:ext cx="3647570" cy="1612387"/>
      </dsp:txXfrm>
    </dsp:sp>
    <dsp:sp modelId="{6669E44C-C80E-4772-8071-1F6B97BE2673}">
      <dsp:nvSpPr>
        <dsp:cNvPr id="0" name=""/>
        <dsp:cNvSpPr/>
      </dsp:nvSpPr>
      <dsp:spPr>
        <a:xfrm rot="5400000">
          <a:off x="6456301" y="1251136"/>
          <a:ext cx="1526146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Transfer markings from the pattern to the fabric by hand basting stitches to duplicate pattern markings.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959915"/>
        <a:ext cx="6720205" cy="1377146"/>
      </dsp:txXfrm>
    </dsp:sp>
    <dsp:sp modelId="{DA00AAC4-1CE3-42EC-A255-F3313D2A598F}">
      <dsp:nvSpPr>
        <dsp:cNvPr id="0" name=""/>
        <dsp:cNvSpPr/>
      </dsp:nvSpPr>
      <dsp:spPr>
        <a:xfrm>
          <a:off x="0" y="3755069"/>
          <a:ext cx="3822022" cy="17868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Thread-trace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7226" y="3842295"/>
        <a:ext cx="3647570" cy="161238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218167" y="-2308423"/>
          <a:ext cx="2002414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Fine net fabric commonly used for veils or gowns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85472"/>
        <a:ext cx="6696955" cy="1806914"/>
      </dsp:txXfrm>
    </dsp:sp>
    <dsp:sp modelId="{B81BF8A9-D946-465D-9E4C-704CDA50E031}">
      <dsp:nvSpPr>
        <dsp:cNvPr id="0" name=""/>
        <dsp:cNvSpPr/>
      </dsp:nvSpPr>
      <dsp:spPr>
        <a:xfrm>
          <a:off x="0" y="54"/>
          <a:ext cx="3822022" cy="217774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Tulle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106309" y="106363"/>
        <a:ext cx="3609404" cy="1965131"/>
      </dsp:txXfrm>
    </dsp:sp>
    <dsp:sp modelId="{CA935139-A2D5-43B2-BC0C-5574A087A3F8}">
      <dsp:nvSpPr>
        <dsp:cNvPr id="0" name=""/>
        <dsp:cNvSpPr/>
      </dsp:nvSpPr>
      <dsp:spPr>
        <a:xfrm rot="5400000">
          <a:off x="6296557" y="-21786"/>
          <a:ext cx="1845634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It is type of support provided to a fabric which dissolves in water.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542845"/>
        <a:ext cx="6704609" cy="1665442"/>
      </dsp:txXfrm>
    </dsp:sp>
    <dsp:sp modelId="{A3F6EE1C-700E-4708-85E2-30933323AE94}">
      <dsp:nvSpPr>
        <dsp:cNvPr id="0" name=""/>
        <dsp:cNvSpPr/>
      </dsp:nvSpPr>
      <dsp:spPr>
        <a:xfrm>
          <a:off x="0" y="2286691"/>
          <a:ext cx="3822022" cy="217774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Wash away stabilizer</a:t>
          </a:r>
        </a:p>
      </dsp:txBody>
      <dsp:txXfrm>
        <a:off x="106309" y="2393000"/>
        <a:ext cx="3609404" cy="19651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529792" y="-2532763"/>
          <a:ext cx="1379164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The measurement around the fullest part of the arm.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42332"/>
        <a:ext cx="6727380" cy="124451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Bicep circumference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529792" y="-722609"/>
          <a:ext cx="1379164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It is used for finishing a fabric edge.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52486"/>
        <a:ext cx="6727380" cy="1244514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Blanket stitch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A block pattern is a custom-fitted, basic pattern which can be altered to create designs for many different styles.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Blocks/</a:t>
          </a:r>
          <a:r>
            <a:rPr lang="en-US" sz="2800" b="1" kern="1200" dirty="0" err="1">
              <a:solidFill>
                <a:schemeClr val="tx1"/>
              </a:solidFill>
              <a:latin typeface="Century Schoolbook" pitchFamily="18" charset="0"/>
            </a:rPr>
            <a:t>Sloper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529792" y="-2532763"/>
          <a:ext cx="1379164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The front and back upper part of a pattern or garment that runs from shoulder to waist.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42332"/>
        <a:ext cx="6727380" cy="124451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Bodice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heavy, coarse stiff cotton fabric used for interfacing and stiffening parts of garments such as collars, cuff and hats.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Buckram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This is a stitched cover of fabric which holds elastic, cording, or bonding.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chemeClr val="tx1"/>
              </a:solidFill>
              <a:latin typeface="Century Schoolbook" pitchFamily="18" charset="0"/>
            </a:rPr>
            <a:t>Casing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Pin through pattern markings, remove pattern leaving pins in place, and chalk mark the fabric using pins as a guide.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Chalk-trace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It is a band between the neckline and the collar on a shirt or a blouse.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Collar stand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It is an extra layer of fabric stitched on the inner side of a garment for strength and edge finishes.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Facing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fabric pen with ink that disappears 12 to 24 hours after marking.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Fade-out pen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method to temporarily flatten a seam using the heat from one’s fingers.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Finger press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A drafting tool that enables one to draw smooth curves for e.g. armholes.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French curve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024" y="-2534469"/>
          <a:ext cx="1586700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Seams that hold gores together.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6989"/>
        <a:ext cx="6717249" cy="1431788"/>
      </dsp:txXfrm>
    </dsp:sp>
    <dsp:sp modelId="{B81BF8A9-D946-465D-9E4C-704CDA50E031}">
      <dsp:nvSpPr>
        <dsp:cNvPr id="0" name=""/>
        <dsp:cNvSpPr/>
      </dsp:nvSpPr>
      <dsp:spPr>
        <a:xfrm>
          <a:off x="0" y="66"/>
          <a:ext cx="3822022" cy="17256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Gore seams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239" y="84305"/>
        <a:ext cx="3653544" cy="1557156"/>
      </dsp:txXfrm>
    </dsp:sp>
    <dsp:sp modelId="{CA935139-A2D5-43B2-BC0C-5574A087A3F8}">
      <dsp:nvSpPr>
        <dsp:cNvPr id="0" name=""/>
        <dsp:cNvSpPr/>
      </dsp:nvSpPr>
      <dsp:spPr>
        <a:xfrm rot="5400000">
          <a:off x="6488140" y="-722553"/>
          <a:ext cx="1462468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curved ruler used to gives shaping on the pattern at hip area.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4957"/>
        <a:ext cx="6723313" cy="1319684"/>
      </dsp:txXfrm>
    </dsp:sp>
    <dsp:sp modelId="{A3F6EE1C-700E-4708-85E2-30933323AE94}">
      <dsp:nvSpPr>
        <dsp:cNvPr id="0" name=""/>
        <dsp:cNvSpPr/>
      </dsp:nvSpPr>
      <dsp:spPr>
        <a:xfrm>
          <a:off x="0" y="1811982"/>
          <a:ext cx="3822022" cy="1725634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Hip curve</a:t>
          </a:r>
        </a:p>
      </dsp:txBody>
      <dsp:txXfrm>
        <a:off x="84239" y="1896221"/>
        <a:ext cx="3653544" cy="1557156"/>
      </dsp:txXfrm>
    </dsp:sp>
    <dsp:sp modelId="{6669E44C-C80E-4772-8071-1F6B97BE2673}">
      <dsp:nvSpPr>
        <dsp:cNvPr id="0" name=""/>
        <dsp:cNvSpPr/>
      </dsp:nvSpPr>
      <dsp:spPr>
        <a:xfrm rot="5400000">
          <a:off x="6241551" y="1200636"/>
          <a:ext cx="1941545" cy="6788070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Small stitches made at a distance of 2mm or 3mm intervals at the side fold of the turn-under allowance to hold two pieces together.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18289" y="3718676"/>
        <a:ext cx="6693292" cy="1751989"/>
      </dsp:txXfrm>
    </dsp:sp>
    <dsp:sp modelId="{DA00AAC4-1CE3-42EC-A255-F3313D2A598F}">
      <dsp:nvSpPr>
        <dsp:cNvPr id="0" name=""/>
        <dsp:cNvSpPr/>
      </dsp:nvSpPr>
      <dsp:spPr>
        <a:xfrm>
          <a:off x="0" y="3731854"/>
          <a:ext cx="3818289" cy="172563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Invisible stitch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239" y="3816093"/>
        <a:ext cx="3649811" cy="15571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zipper designed to disappear into a seam when sewn in.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Invisible zippers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Part of collar that shows on the right side of garment.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chemeClr val="tx1"/>
            </a:solidFill>
            <a:latin typeface="Century Schoolbook" pitchFamily="18" charset="0"/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Lapel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A point marked on one pattern piece for matching a similar point marked on a second pattern piece.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Match point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A commercial pattern printed with several sizes on each pattern piece.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Multi size pattern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The outline of a pattern is usually the cutting line.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Outline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A narrow piece of bias-cut fabric stitched over the raw edges of neckline and armhole to give a clean appearance to the garment.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Piping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DFB34-DC0C-45B1-A086-EE4820EEE94B}">
      <dsp:nvSpPr>
        <dsp:cNvPr id="0" name=""/>
        <dsp:cNvSpPr/>
      </dsp:nvSpPr>
      <dsp:spPr>
        <a:xfrm rot="5400000">
          <a:off x="6426796" y="-2532763"/>
          <a:ext cx="1585156" cy="679470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It is a opening/slits in upper and bottom wear for easy removing and wearing of the garment. 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149392"/>
        <a:ext cx="6717324" cy="1430394"/>
      </dsp:txXfrm>
    </dsp:sp>
    <dsp:sp modelId="{B81BF8A9-D946-465D-9E4C-704CDA50E031}">
      <dsp:nvSpPr>
        <dsp:cNvPr id="0" name=""/>
        <dsp:cNvSpPr/>
      </dsp:nvSpPr>
      <dsp:spPr>
        <a:xfrm>
          <a:off x="0" y="2612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Placket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86769"/>
        <a:ext cx="3653708" cy="1555641"/>
      </dsp:txXfrm>
    </dsp:sp>
    <dsp:sp modelId="{CA935139-A2D5-43B2-BC0C-5574A087A3F8}">
      <dsp:nvSpPr>
        <dsp:cNvPr id="0" name=""/>
        <dsp:cNvSpPr/>
      </dsp:nvSpPr>
      <dsp:spPr>
        <a:xfrm rot="5400000">
          <a:off x="6488852" y="-722609"/>
          <a:ext cx="1461045" cy="6794705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entury Schoolbook" pitchFamily="18" charset="0"/>
            </a:rPr>
            <a:t>Small pieces of fabric sewn together in layers and topstitched, for example coverlets or wall hanging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2015543"/>
        <a:ext cx="6723383" cy="1318401"/>
      </dsp:txXfrm>
    </dsp:sp>
    <dsp:sp modelId="{A3F6EE1C-700E-4708-85E2-30933323AE94}">
      <dsp:nvSpPr>
        <dsp:cNvPr id="0" name=""/>
        <dsp:cNvSpPr/>
      </dsp:nvSpPr>
      <dsp:spPr>
        <a:xfrm>
          <a:off x="0" y="1812765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Quilt</a:t>
          </a:r>
        </a:p>
      </dsp:txBody>
      <dsp:txXfrm>
        <a:off x="84157" y="1896922"/>
        <a:ext cx="3653708" cy="1555641"/>
      </dsp:txXfrm>
    </dsp:sp>
    <dsp:sp modelId="{6669E44C-C80E-4772-8071-1F6B97BE2673}">
      <dsp:nvSpPr>
        <dsp:cNvPr id="0" name=""/>
        <dsp:cNvSpPr/>
      </dsp:nvSpPr>
      <dsp:spPr>
        <a:xfrm rot="5400000">
          <a:off x="6483156" y="1087544"/>
          <a:ext cx="1472437" cy="6794705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b="0" kern="1200" dirty="0">
              <a:latin typeface="Century Schoolbook" pitchFamily="18" charset="0"/>
            </a:rPr>
            <a:t>The distance between the waistband and the crotch seam on pants.</a:t>
          </a:r>
          <a:endParaRPr lang="en-US" sz="2800" kern="1200" dirty="0">
            <a:latin typeface="Century Schoolbook" pitchFamily="18" charset="0"/>
          </a:endParaRPr>
        </a:p>
      </dsp:txBody>
      <dsp:txXfrm rot="-5400000">
        <a:off x="3822022" y="3820556"/>
        <a:ext cx="6722827" cy="1328681"/>
      </dsp:txXfrm>
    </dsp:sp>
    <dsp:sp modelId="{DA00AAC4-1CE3-42EC-A255-F3313D2A598F}">
      <dsp:nvSpPr>
        <dsp:cNvPr id="0" name=""/>
        <dsp:cNvSpPr/>
      </dsp:nvSpPr>
      <dsp:spPr>
        <a:xfrm>
          <a:off x="0" y="3622919"/>
          <a:ext cx="3822022" cy="17239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Century Schoolbook" pitchFamily="18" charset="0"/>
            </a:rPr>
            <a:t>Rise</a:t>
          </a:r>
          <a:endParaRPr lang="en-US" sz="2800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84157" y="3707076"/>
        <a:ext cx="3653708" cy="1555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5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0200" y="685800"/>
            <a:ext cx="8845384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24343111"/>
              </p:ext>
            </p:extLst>
          </p:nvPr>
        </p:nvGraphicFramePr>
        <p:xfrm>
          <a:off x="263352" y="908720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Users\hp\Downloads\SMO-20220128T044742Z-001\SMO\image\French curv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5073121"/>
            <a:ext cx="1963737" cy="1175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356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98935291"/>
              </p:ext>
            </p:extLst>
          </p:nvPr>
        </p:nvGraphicFramePr>
        <p:xfrm>
          <a:off x="263352" y="692696"/>
          <a:ext cx="10616728" cy="5565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1013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55856932"/>
              </p:ext>
            </p:extLst>
          </p:nvPr>
        </p:nvGraphicFramePr>
        <p:xfrm>
          <a:off x="263352" y="908720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Users\hp\Downloads\SMO-20220128T044742Z-001\SMO\image\invisible zipp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1694357" y="839743"/>
            <a:ext cx="573686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8495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04338521"/>
              </p:ext>
            </p:extLst>
          </p:nvPr>
        </p:nvGraphicFramePr>
        <p:xfrm>
          <a:off x="263352" y="908720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hp\Downloads\SMO-20220128T044742Z-001\SMO\image\pipin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4876800"/>
            <a:ext cx="1979612" cy="1270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1491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59924756"/>
              </p:ext>
            </p:extLst>
          </p:nvPr>
        </p:nvGraphicFramePr>
        <p:xfrm>
          <a:off x="263352" y="836712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hp\Downloads\SMO-20220128T044742Z-001\SMO\image\placke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914400"/>
            <a:ext cx="1143000" cy="15529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7610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4179226"/>
              </p:ext>
            </p:extLst>
          </p:nvPr>
        </p:nvGraphicFramePr>
        <p:xfrm>
          <a:off x="263352" y="836712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7408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99548163"/>
              </p:ext>
            </p:extLst>
          </p:nvPr>
        </p:nvGraphicFramePr>
        <p:xfrm>
          <a:off x="263352" y="764704"/>
          <a:ext cx="1061672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hp\Downloads\SMO-20220128T044742Z-001\SMO\image\sleeve boar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1524000"/>
            <a:ext cx="2971800" cy="808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595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047271"/>
              </p:ext>
            </p:extLst>
          </p:nvPr>
        </p:nvGraphicFramePr>
        <p:xfrm>
          <a:off x="335360" y="1412451"/>
          <a:ext cx="1061672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145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basics of garment construction and its terminologies.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Academic Support– 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2286000"/>
            <a:ext cx="10429800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1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BASICS OF GARMENT CONSTRUCTION-II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1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Garment Construction Terminologies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7069" y="1519226"/>
            <a:ext cx="27643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377555"/>
              </p:ext>
            </p:extLst>
          </p:nvPr>
        </p:nvGraphicFramePr>
        <p:xfrm>
          <a:off x="1221076" y="2780928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Terminologies</a:t>
                      </a:r>
                      <a:r>
                        <a:rPr lang="en-IN" sz="2000" baseline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/>
                        </a:rPr>
                        <a:t>18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basics of garment construction and its terminologies.</a:t>
            </a:r>
            <a:endParaRPr lang="en-GB" sz="2800" spc="-15" dirty="0">
              <a:solidFill>
                <a:srgbClr val="FFFFFF"/>
              </a:solidFill>
              <a:latin typeface="Century Schoolbook" pitchFamily="18" charset="0"/>
              <a:cs typeface="Bookman Old Style" panose="02050604050505020204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56792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3789040"/>
            <a:ext cx="9904095" cy="2585323"/>
          </a:xfrm>
        </p:spPr>
        <p:txBody>
          <a:bodyPr/>
          <a:lstStyle/>
          <a:p>
            <a:pPr algn="just"/>
            <a:r>
              <a:rPr lang="en-GB" dirty="0"/>
              <a:t>Garment construction terminology refers to the various terms used while construction of garments.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This includes the terms used to define the various construction processes and the different components of a garment.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72" y="106838"/>
            <a:ext cx="4293096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38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313492"/>
            <a:ext cx="5559896" cy="677108"/>
          </a:xfrm>
        </p:spPr>
        <p:txBody>
          <a:bodyPr/>
          <a:lstStyle/>
          <a:p>
            <a:pPr algn="ctr"/>
            <a:r>
              <a:rPr lang="en-IN" dirty="0"/>
              <a:t>TERMINOLOGIES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7795875"/>
              </p:ext>
            </p:extLst>
          </p:nvPr>
        </p:nvGraphicFramePr>
        <p:xfrm>
          <a:off x="263352" y="1268760"/>
          <a:ext cx="10616728" cy="506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4629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91944176"/>
              </p:ext>
            </p:extLst>
          </p:nvPr>
        </p:nvGraphicFramePr>
        <p:xfrm>
          <a:off x="263352" y="764704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C:\Users\hp\Downloads\SMO-20220128T044742Z-001\SMO\image\block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427387"/>
            <a:ext cx="914400" cy="1592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2889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34112383"/>
              </p:ext>
            </p:extLst>
          </p:nvPr>
        </p:nvGraphicFramePr>
        <p:xfrm>
          <a:off x="263352" y="908720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8292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31323114"/>
              </p:ext>
            </p:extLst>
          </p:nvPr>
        </p:nvGraphicFramePr>
        <p:xfrm>
          <a:off x="263352" y="908720"/>
          <a:ext cx="10616728" cy="534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4075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</TotalTime>
  <Words>858</Words>
  <Application>Microsoft Office PowerPoint</Application>
  <PresentationFormat>Widescreen</PresentationFormat>
  <Paragraphs>137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INTRODUCTION</vt:lpstr>
      <vt:lpstr>TERMINOLOGIES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148</cp:revision>
  <dcterms:created xsi:type="dcterms:W3CDTF">2020-07-27T09:02:30Z</dcterms:created>
  <dcterms:modified xsi:type="dcterms:W3CDTF">2022-07-08T09:44:45Z</dcterms:modified>
</cp:coreProperties>
</file>