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20"/>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17" r:id="rId16"/>
    <p:sldId id="318" r:id="rId17"/>
    <p:sldId id="306" r:id="rId18"/>
    <p:sldId id="27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97"/>
    <p:restoredTop sz="94689"/>
  </p:normalViewPr>
  <p:slideViewPr>
    <p:cSldViewPr>
      <p:cViewPr varScale="1">
        <p:scale>
          <a:sx n="69" d="100"/>
          <a:sy n="69" d="100"/>
        </p:scale>
        <p:origin x="360"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05E7AC-4BE1-4D61-8084-387A736F1207}" type="doc">
      <dgm:prSet loTypeId="urn:microsoft.com/office/officeart/2009/layout/ReverseList" loCatId="relationship" qsTypeId="urn:microsoft.com/office/officeart/2005/8/quickstyle/3d1" qsCatId="3D" csTypeId="urn:microsoft.com/office/officeart/2005/8/colors/colorful4" csCatId="colorful" phldr="1"/>
      <dgm:spPr/>
      <dgm:t>
        <a:bodyPr/>
        <a:lstStyle/>
        <a:p>
          <a:endParaRPr lang="en-US"/>
        </a:p>
      </dgm:t>
    </dgm:pt>
    <dgm:pt modelId="{4A5B92B0-52E1-4484-89EE-B0E4E920B99D}">
      <dgm:prSet phldrT="[Text]" custT="1"/>
      <dgm:spPr/>
      <dgm:t>
        <a:bodyPr/>
        <a:lstStyle/>
        <a:p>
          <a:pPr algn="ctr"/>
          <a:r>
            <a:rPr lang="en-IN" sz="2800" b="1" dirty="0">
              <a:latin typeface="Century Schoolbook" pitchFamily="18" charset="0"/>
            </a:rPr>
            <a:t>BUTTONS WITH HOLES</a:t>
          </a:r>
          <a:endParaRPr lang="en-US" sz="2800" b="1" dirty="0">
            <a:latin typeface="Century Schoolbook" pitchFamily="18" charset="0"/>
          </a:endParaRPr>
        </a:p>
      </dgm:t>
    </dgm:pt>
    <dgm:pt modelId="{345AE7F7-BF78-4867-9FA5-44171BBE667A}" type="parTrans" cxnId="{565D04E7-9DB9-4C0B-A79E-E5CFC3A53E32}">
      <dgm:prSet/>
      <dgm:spPr/>
      <dgm:t>
        <a:bodyPr/>
        <a:lstStyle/>
        <a:p>
          <a:endParaRPr lang="en-US"/>
        </a:p>
      </dgm:t>
    </dgm:pt>
    <dgm:pt modelId="{641DB182-89C0-4D24-A622-587FBAE1A7BF}" type="sibTrans" cxnId="{565D04E7-9DB9-4C0B-A79E-E5CFC3A53E32}">
      <dgm:prSet/>
      <dgm:spPr/>
      <dgm:t>
        <a:bodyPr/>
        <a:lstStyle/>
        <a:p>
          <a:endParaRPr lang="en-US"/>
        </a:p>
      </dgm:t>
    </dgm:pt>
    <dgm:pt modelId="{C786910E-FE8E-4555-A8E7-55F7F315B2BF}">
      <dgm:prSet phldrT="[Text]" custT="1"/>
      <dgm:spPr/>
      <dgm:t>
        <a:bodyPr/>
        <a:lstStyle/>
        <a:p>
          <a:pPr algn="ctr"/>
          <a:r>
            <a:rPr lang="en-IN" sz="2800" b="1" dirty="0">
              <a:latin typeface="Century Schoolbook" pitchFamily="18" charset="0"/>
            </a:rPr>
            <a:t>BUTTONS WITH A SHANK</a:t>
          </a:r>
          <a:endParaRPr lang="en-US" sz="2800" b="1" dirty="0">
            <a:latin typeface="Century Schoolbook" pitchFamily="18" charset="0"/>
          </a:endParaRPr>
        </a:p>
      </dgm:t>
    </dgm:pt>
    <dgm:pt modelId="{7871F476-9DB3-4939-ACCB-1300F962D2AF}" type="parTrans" cxnId="{94EC011D-B324-4336-84A5-95BC9BECB1B3}">
      <dgm:prSet/>
      <dgm:spPr/>
      <dgm:t>
        <a:bodyPr/>
        <a:lstStyle/>
        <a:p>
          <a:endParaRPr lang="en-US"/>
        </a:p>
      </dgm:t>
    </dgm:pt>
    <dgm:pt modelId="{4D6552FA-8551-471C-9104-20B77082C992}" type="sibTrans" cxnId="{94EC011D-B324-4336-84A5-95BC9BECB1B3}">
      <dgm:prSet/>
      <dgm:spPr/>
      <dgm:t>
        <a:bodyPr/>
        <a:lstStyle/>
        <a:p>
          <a:endParaRPr lang="en-US"/>
        </a:p>
      </dgm:t>
    </dgm:pt>
    <dgm:pt modelId="{9C7E1AAE-1AF6-4B93-8A9D-52B400B65BFF}" type="pres">
      <dgm:prSet presAssocID="{3405E7AC-4BE1-4D61-8084-387A736F1207}" presName="Name0" presStyleCnt="0">
        <dgm:presLayoutVars>
          <dgm:chMax val="2"/>
          <dgm:chPref val="2"/>
          <dgm:animLvl val="lvl"/>
        </dgm:presLayoutVars>
      </dgm:prSet>
      <dgm:spPr/>
    </dgm:pt>
    <dgm:pt modelId="{512183F8-72C6-4227-ACEB-D60103AC5BD3}" type="pres">
      <dgm:prSet presAssocID="{3405E7AC-4BE1-4D61-8084-387A736F1207}" presName="LeftText" presStyleLbl="revTx" presStyleIdx="0" presStyleCnt="0">
        <dgm:presLayoutVars>
          <dgm:bulletEnabled val="1"/>
        </dgm:presLayoutVars>
      </dgm:prSet>
      <dgm:spPr/>
    </dgm:pt>
    <dgm:pt modelId="{FCA3550C-95BF-4864-8BFB-EA64F0070612}" type="pres">
      <dgm:prSet presAssocID="{3405E7AC-4BE1-4D61-8084-387A736F1207}" presName="LeftNode" presStyleLbl="bgImgPlace1" presStyleIdx="0" presStyleCnt="2" custScaleX="257273" custLinFactNeighborX="-91107">
        <dgm:presLayoutVars>
          <dgm:chMax val="2"/>
          <dgm:chPref val="2"/>
        </dgm:presLayoutVars>
      </dgm:prSet>
      <dgm:spPr/>
    </dgm:pt>
    <dgm:pt modelId="{E02391A4-97F4-4D0A-A514-B08B9E1CBBB7}" type="pres">
      <dgm:prSet presAssocID="{3405E7AC-4BE1-4D61-8084-387A736F1207}" presName="RightText" presStyleLbl="revTx" presStyleIdx="0" presStyleCnt="0">
        <dgm:presLayoutVars>
          <dgm:bulletEnabled val="1"/>
        </dgm:presLayoutVars>
      </dgm:prSet>
      <dgm:spPr/>
    </dgm:pt>
    <dgm:pt modelId="{F40FFE83-B60D-45D5-AFDC-55C7B551EB68}" type="pres">
      <dgm:prSet presAssocID="{3405E7AC-4BE1-4D61-8084-387A736F1207}" presName="RightNode" presStyleLbl="bgImgPlace1" presStyleIdx="1" presStyleCnt="2" custScaleX="257273" custLinFactX="25458" custLinFactNeighborX="100000" custLinFactNeighborY="-835">
        <dgm:presLayoutVars>
          <dgm:chMax val="0"/>
          <dgm:chPref val="0"/>
        </dgm:presLayoutVars>
      </dgm:prSet>
      <dgm:spPr/>
    </dgm:pt>
    <dgm:pt modelId="{C01B51DF-B4A3-428A-9864-EFBFE51703E2}" type="pres">
      <dgm:prSet presAssocID="{3405E7AC-4BE1-4D61-8084-387A736F1207}" presName="TopArrow" presStyleLbl="node1" presStyleIdx="0" presStyleCnt="2"/>
      <dgm:spPr/>
    </dgm:pt>
    <dgm:pt modelId="{D9BCDF16-657F-4BBA-ADA4-725F2273608A}" type="pres">
      <dgm:prSet presAssocID="{3405E7AC-4BE1-4D61-8084-387A736F1207}" presName="BottomArrow" presStyleLbl="node1" presStyleIdx="1" presStyleCnt="2"/>
      <dgm:spPr/>
    </dgm:pt>
  </dgm:ptLst>
  <dgm:cxnLst>
    <dgm:cxn modelId="{A5614709-36C5-48B3-8694-3DFBBA79472B}" type="presOf" srcId="{3405E7AC-4BE1-4D61-8084-387A736F1207}" destId="{9C7E1AAE-1AF6-4B93-8A9D-52B400B65BFF}" srcOrd="0" destOrd="0" presId="urn:microsoft.com/office/officeart/2009/layout/ReverseList"/>
    <dgm:cxn modelId="{94EC011D-B324-4336-84A5-95BC9BECB1B3}" srcId="{3405E7AC-4BE1-4D61-8084-387A736F1207}" destId="{C786910E-FE8E-4555-A8E7-55F7F315B2BF}" srcOrd="1" destOrd="0" parTransId="{7871F476-9DB3-4939-ACCB-1300F962D2AF}" sibTransId="{4D6552FA-8551-471C-9104-20B77082C992}"/>
    <dgm:cxn modelId="{26CDC453-9EB8-4AD3-9EC7-ABB73B706606}" type="presOf" srcId="{4A5B92B0-52E1-4484-89EE-B0E4E920B99D}" destId="{512183F8-72C6-4227-ACEB-D60103AC5BD3}" srcOrd="0" destOrd="0" presId="urn:microsoft.com/office/officeart/2009/layout/ReverseList"/>
    <dgm:cxn modelId="{F70B2E58-145B-4EC1-BA99-06C6B7500628}" type="presOf" srcId="{C786910E-FE8E-4555-A8E7-55F7F315B2BF}" destId="{F40FFE83-B60D-45D5-AFDC-55C7B551EB68}" srcOrd="1" destOrd="0" presId="urn:microsoft.com/office/officeart/2009/layout/ReverseList"/>
    <dgm:cxn modelId="{81EF5790-5206-45C7-8A0D-EDF5D66DF919}" type="presOf" srcId="{C786910E-FE8E-4555-A8E7-55F7F315B2BF}" destId="{E02391A4-97F4-4D0A-A514-B08B9E1CBBB7}" srcOrd="0" destOrd="0" presId="urn:microsoft.com/office/officeart/2009/layout/ReverseList"/>
    <dgm:cxn modelId="{83DF93DF-2A88-4808-8741-C036D95BC520}" type="presOf" srcId="{4A5B92B0-52E1-4484-89EE-B0E4E920B99D}" destId="{FCA3550C-95BF-4864-8BFB-EA64F0070612}" srcOrd="1" destOrd="0" presId="urn:microsoft.com/office/officeart/2009/layout/ReverseList"/>
    <dgm:cxn modelId="{565D04E7-9DB9-4C0B-A79E-E5CFC3A53E32}" srcId="{3405E7AC-4BE1-4D61-8084-387A736F1207}" destId="{4A5B92B0-52E1-4484-89EE-B0E4E920B99D}" srcOrd="0" destOrd="0" parTransId="{345AE7F7-BF78-4867-9FA5-44171BBE667A}" sibTransId="{641DB182-89C0-4D24-A622-587FBAE1A7BF}"/>
    <dgm:cxn modelId="{DE77F9C2-3F8C-40E7-BC45-5E4F07435524}" type="presParOf" srcId="{9C7E1AAE-1AF6-4B93-8A9D-52B400B65BFF}" destId="{512183F8-72C6-4227-ACEB-D60103AC5BD3}" srcOrd="0" destOrd="0" presId="urn:microsoft.com/office/officeart/2009/layout/ReverseList"/>
    <dgm:cxn modelId="{132DAF55-5366-465C-8E50-42E57C686B3E}" type="presParOf" srcId="{9C7E1AAE-1AF6-4B93-8A9D-52B400B65BFF}" destId="{FCA3550C-95BF-4864-8BFB-EA64F0070612}" srcOrd="1" destOrd="0" presId="urn:microsoft.com/office/officeart/2009/layout/ReverseList"/>
    <dgm:cxn modelId="{BEF95820-47AA-4937-9575-9A834ECB0BED}" type="presParOf" srcId="{9C7E1AAE-1AF6-4B93-8A9D-52B400B65BFF}" destId="{E02391A4-97F4-4D0A-A514-B08B9E1CBBB7}" srcOrd="2" destOrd="0" presId="urn:microsoft.com/office/officeart/2009/layout/ReverseList"/>
    <dgm:cxn modelId="{582B0425-DFEF-47CB-A689-CB800FA560B4}" type="presParOf" srcId="{9C7E1AAE-1AF6-4B93-8A9D-52B400B65BFF}" destId="{F40FFE83-B60D-45D5-AFDC-55C7B551EB68}" srcOrd="3" destOrd="0" presId="urn:microsoft.com/office/officeart/2009/layout/ReverseList"/>
    <dgm:cxn modelId="{27E0F1D3-DD41-41E8-84F1-9166D541450B}" type="presParOf" srcId="{9C7E1AAE-1AF6-4B93-8A9D-52B400B65BFF}" destId="{C01B51DF-B4A3-428A-9864-EFBFE51703E2}" srcOrd="4" destOrd="0" presId="urn:microsoft.com/office/officeart/2009/layout/ReverseList"/>
    <dgm:cxn modelId="{FA94A4B2-6476-434D-A822-957DACD60E73}" type="presParOf" srcId="{9C7E1AAE-1AF6-4B93-8A9D-52B400B65BFF}" destId="{D9BCDF16-657F-4BBA-ADA4-725F2273608A}"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BEBAB0-7F5D-49E7-91D3-D0FAB71ACF6C}" type="doc">
      <dgm:prSet loTypeId="urn:microsoft.com/office/officeart/2005/8/layout/default#1" loCatId="list" qsTypeId="urn:microsoft.com/office/officeart/2005/8/quickstyle/simple1" qsCatId="simple" csTypeId="urn:microsoft.com/office/officeart/2005/8/colors/colorful4" csCatId="colorful" phldr="1"/>
      <dgm:spPr/>
      <dgm:t>
        <a:bodyPr/>
        <a:lstStyle/>
        <a:p>
          <a:endParaRPr lang="en-US"/>
        </a:p>
      </dgm:t>
    </dgm:pt>
    <dgm:pt modelId="{3B8B4C81-383E-433A-B08C-41A33F2E265B}">
      <dgm:prSet custT="1"/>
      <dgm:spPr/>
      <dgm:t>
        <a:bodyPr/>
        <a:lstStyle/>
        <a:p>
          <a:r>
            <a:rPr lang="en-IN" sz="2000" dirty="0">
              <a:solidFill>
                <a:schemeClr val="bg1"/>
              </a:solidFill>
              <a:latin typeface="Century Schoolbook" pitchFamily="18" charset="0"/>
            </a:rPr>
            <a:t>Metal or jeans zippers</a:t>
          </a:r>
          <a:endParaRPr lang="en-US" sz="2000" dirty="0">
            <a:solidFill>
              <a:schemeClr val="bg1"/>
            </a:solidFill>
            <a:latin typeface="Century Schoolbook" pitchFamily="18" charset="0"/>
          </a:endParaRPr>
        </a:p>
      </dgm:t>
    </dgm:pt>
    <dgm:pt modelId="{3D2D93D5-5438-473E-B251-2B8931B75FB7}" type="sibTrans" cxnId="{518266E7-6A35-4CA3-A40B-684E7F83F552}">
      <dgm:prSet/>
      <dgm:spPr/>
      <dgm:t>
        <a:bodyPr/>
        <a:lstStyle/>
        <a:p>
          <a:endParaRPr lang="en-US"/>
        </a:p>
      </dgm:t>
    </dgm:pt>
    <dgm:pt modelId="{AD0EBF11-A94A-40C4-B59E-3524D760A408}" type="parTrans" cxnId="{518266E7-6A35-4CA3-A40B-684E7F83F552}">
      <dgm:prSet/>
      <dgm:spPr/>
      <dgm:t>
        <a:bodyPr/>
        <a:lstStyle/>
        <a:p>
          <a:endParaRPr lang="en-US"/>
        </a:p>
      </dgm:t>
    </dgm:pt>
    <dgm:pt modelId="{EE283E50-B03B-4CAE-8236-BEAFDE46DDB1}">
      <dgm:prSet custT="1"/>
      <dgm:spPr/>
      <dgm:t>
        <a:bodyPr/>
        <a:lstStyle/>
        <a:p>
          <a:r>
            <a:rPr lang="en-IN" sz="2000" dirty="0">
              <a:solidFill>
                <a:schemeClr val="bg1"/>
              </a:solidFill>
              <a:latin typeface="Century Schoolbook" pitchFamily="18" charset="0"/>
            </a:rPr>
            <a:t>Invisible zippers</a:t>
          </a:r>
          <a:endParaRPr lang="en-US" sz="2000" dirty="0">
            <a:solidFill>
              <a:schemeClr val="bg1"/>
            </a:solidFill>
            <a:latin typeface="Century Schoolbook" pitchFamily="18" charset="0"/>
          </a:endParaRPr>
        </a:p>
      </dgm:t>
    </dgm:pt>
    <dgm:pt modelId="{213A6C09-ACA1-44E8-857E-1312B393E5B3}" type="sibTrans" cxnId="{207D09A3-4E77-4F57-85AF-8A30E714215B}">
      <dgm:prSet/>
      <dgm:spPr/>
      <dgm:t>
        <a:bodyPr/>
        <a:lstStyle/>
        <a:p>
          <a:endParaRPr lang="en-US"/>
        </a:p>
      </dgm:t>
    </dgm:pt>
    <dgm:pt modelId="{F80678E6-65AE-44C7-8FEA-54D2BA387D14}" type="parTrans" cxnId="{207D09A3-4E77-4F57-85AF-8A30E714215B}">
      <dgm:prSet/>
      <dgm:spPr/>
      <dgm:t>
        <a:bodyPr/>
        <a:lstStyle/>
        <a:p>
          <a:endParaRPr lang="en-US"/>
        </a:p>
      </dgm:t>
    </dgm:pt>
    <dgm:pt modelId="{90D1231E-63F9-4372-940A-F0D6B181D502}">
      <dgm:prSet custT="1"/>
      <dgm:spPr/>
      <dgm:t>
        <a:bodyPr/>
        <a:lstStyle/>
        <a:p>
          <a:r>
            <a:rPr lang="en-IN" sz="2000" dirty="0">
              <a:solidFill>
                <a:schemeClr val="bg1"/>
              </a:solidFill>
              <a:latin typeface="Century Schoolbook" pitchFamily="18" charset="0"/>
            </a:rPr>
            <a:t>Open-ended zippers</a:t>
          </a:r>
          <a:endParaRPr lang="en-US" sz="2000" dirty="0">
            <a:solidFill>
              <a:schemeClr val="bg1"/>
            </a:solidFill>
            <a:latin typeface="Century Schoolbook" pitchFamily="18" charset="0"/>
          </a:endParaRPr>
        </a:p>
      </dgm:t>
    </dgm:pt>
    <dgm:pt modelId="{2743370A-D835-40FF-B01F-61E8C25E5F35}" type="sibTrans" cxnId="{500575ED-CF78-445D-A60B-865022F524FB}">
      <dgm:prSet/>
      <dgm:spPr/>
      <dgm:t>
        <a:bodyPr/>
        <a:lstStyle/>
        <a:p>
          <a:endParaRPr lang="en-US"/>
        </a:p>
      </dgm:t>
    </dgm:pt>
    <dgm:pt modelId="{FF382F05-88B2-4FD3-8DB7-1C8E2485ED94}" type="parTrans" cxnId="{500575ED-CF78-445D-A60B-865022F524FB}">
      <dgm:prSet/>
      <dgm:spPr/>
      <dgm:t>
        <a:bodyPr/>
        <a:lstStyle/>
        <a:p>
          <a:endParaRPr lang="en-US"/>
        </a:p>
      </dgm:t>
    </dgm:pt>
    <dgm:pt modelId="{790BDDC4-816C-44A6-B820-30FAA9ABA5C8}">
      <dgm:prSet custT="1"/>
      <dgm:spPr/>
      <dgm:t>
        <a:bodyPr/>
        <a:lstStyle/>
        <a:p>
          <a:r>
            <a:rPr lang="en-IN" sz="2000" dirty="0">
              <a:solidFill>
                <a:schemeClr val="bg1"/>
              </a:solidFill>
              <a:latin typeface="Century Schoolbook" pitchFamily="18" charset="0"/>
            </a:rPr>
            <a:t>Open-ended zippers</a:t>
          </a:r>
          <a:endParaRPr lang="en-US" sz="2000" dirty="0">
            <a:solidFill>
              <a:schemeClr val="bg1"/>
            </a:solidFill>
            <a:latin typeface="Century Schoolbook" pitchFamily="18" charset="0"/>
          </a:endParaRPr>
        </a:p>
      </dgm:t>
    </dgm:pt>
    <dgm:pt modelId="{B0BF4A92-74A5-4BBB-B2EE-BD6731470F8C}" type="sibTrans" cxnId="{ECF3DC2F-E096-4594-9419-F51C00BBE6E0}">
      <dgm:prSet/>
      <dgm:spPr/>
      <dgm:t>
        <a:bodyPr/>
        <a:lstStyle/>
        <a:p>
          <a:endParaRPr lang="en-US"/>
        </a:p>
      </dgm:t>
    </dgm:pt>
    <dgm:pt modelId="{EB2CA041-56BE-4724-B0D2-F4F9AD97B7BB}" type="parTrans" cxnId="{ECF3DC2F-E096-4594-9419-F51C00BBE6E0}">
      <dgm:prSet/>
      <dgm:spPr/>
      <dgm:t>
        <a:bodyPr/>
        <a:lstStyle/>
        <a:p>
          <a:endParaRPr lang="en-US"/>
        </a:p>
      </dgm:t>
    </dgm:pt>
    <dgm:pt modelId="{B23E5713-2915-42F4-BA6F-38AF8281A5EA}">
      <dgm:prSet custT="1"/>
      <dgm:spPr/>
      <dgm:t>
        <a:bodyPr/>
        <a:lstStyle/>
        <a:p>
          <a:r>
            <a:rPr lang="en-IN" sz="2000" dirty="0">
              <a:solidFill>
                <a:schemeClr val="bg1"/>
              </a:solidFill>
              <a:latin typeface="Century Schoolbook" pitchFamily="18" charset="0"/>
            </a:rPr>
            <a:t> Skirt or pant zippers</a:t>
          </a:r>
        </a:p>
      </dgm:t>
    </dgm:pt>
    <dgm:pt modelId="{E5DD368F-0535-4485-9111-A8BC5E15A102}" type="parTrans" cxnId="{DAE6CBA3-339B-48D7-81AB-D2F449CA2DC9}">
      <dgm:prSet/>
      <dgm:spPr/>
      <dgm:t>
        <a:bodyPr/>
        <a:lstStyle/>
        <a:p>
          <a:endParaRPr lang="en-US"/>
        </a:p>
      </dgm:t>
    </dgm:pt>
    <dgm:pt modelId="{4E200BB1-B7C2-490F-B290-CFF60CFA27D9}" type="sibTrans" cxnId="{DAE6CBA3-339B-48D7-81AB-D2F449CA2DC9}">
      <dgm:prSet/>
      <dgm:spPr/>
      <dgm:t>
        <a:bodyPr/>
        <a:lstStyle/>
        <a:p>
          <a:endParaRPr lang="en-US"/>
        </a:p>
      </dgm:t>
    </dgm:pt>
    <dgm:pt modelId="{B341C30A-FB25-4832-8D5E-6A0BFF1C386B}" type="pres">
      <dgm:prSet presAssocID="{6BBEBAB0-7F5D-49E7-91D3-D0FAB71ACF6C}" presName="diagram" presStyleCnt="0">
        <dgm:presLayoutVars>
          <dgm:dir/>
          <dgm:resizeHandles val="exact"/>
        </dgm:presLayoutVars>
      </dgm:prSet>
      <dgm:spPr/>
    </dgm:pt>
    <dgm:pt modelId="{CF6D648B-4E0C-495A-BE06-CD0E0A423454}" type="pres">
      <dgm:prSet presAssocID="{B23E5713-2915-42F4-BA6F-38AF8281A5EA}" presName="node" presStyleLbl="node1" presStyleIdx="0" presStyleCnt="5">
        <dgm:presLayoutVars>
          <dgm:bulletEnabled val="1"/>
        </dgm:presLayoutVars>
      </dgm:prSet>
      <dgm:spPr/>
    </dgm:pt>
    <dgm:pt modelId="{EF654C34-745A-4646-878E-FCDF82A5FFBA}" type="pres">
      <dgm:prSet presAssocID="{4E200BB1-B7C2-490F-B290-CFF60CFA27D9}" presName="sibTrans" presStyleCnt="0"/>
      <dgm:spPr/>
    </dgm:pt>
    <dgm:pt modelId="{C87E8271-48FE-4709-A46B-C43A3761397C}" type="pres">
      <dgm:prSet presAssocID="{3B8B4C81-383E-433A-B08C-41A33F2E265B}" presName="node" presStyleLbl="node1" presStyleIdx="1" presStyleCnt="5">
        <dgm:presLayoutVars>
          <dgm:bulletEnabled val="1"/>
        </dgm:presLayoutVars>
      </dgm:prSet>
      <dgm:spPr/>
    </dgm:pt>
    <dgm:pt modelId="{4D69C3A7-FB98-40B3-B3A5-D0734A90444C}" type="pres">
      <dgm:prSet presAssocID="{3D2D93D5-5438-473E-B251-2B8931B75FB7}" presName="sibTrans" presStyleCnt="0"/>
      <dgm:spPr/>
    </dgm:pt>
    <dgm:pt modelId="{0FA71B3A-9003-4E9E-8C29-2A83AFE91BE3}" type="pres">
      <dgm:prSet presAssocID="{EE283E50-B03B-4CAE-8236-BEAFDE46DDB1}" presName="node" presStyleLbl="node1" presStyleIdx="2" presStyleCnt="5">
        <dgm:presLayoutVars>
          <dgm:bulletEnabled val="1"/>
        </dgm:presLayoutVars>
      </dgm:prSet>
      <dgm:spPr/>
    </dgm:pt>
    <dgm:pt modelId="{1196B984-FF8C-45EA-BAD4-105EEA0424BD}" type="pres">
      <dgm:prSet presAssocID="{213A6C09-ACA1-44E8-857E-1312B393E5B3}" presName="sibTrans" presStyleCnt="0"/>
      <dgm:spPr/>
    </dgm:pt>
    <dgm:pt modelId="{7C0A4D29-B951-42D1-8EAC-F317D0A46861}" type="pres">
      <dgm:prSet presAssocID="{90D1231E-63F9-4372-940A-F0D6B181D502}" presName="node" presStyleLbl="node1" presStyleIdx="3" presStyleCnt="5">
        <dgm:presLayoutVars>
          <dgm:bulletEnabled val="1"/>
        </dgm:presLayoutVars>
      </dgm:prSet>
      <dgm:spPr/>
    </dgm:pt>
    <dgm:pt modelId="{0B3E8583-DB3C-4D01-AAB4-85C5C29F6DEA}" type="pres">
      <dgm:prSet presAssocID="{2743370A-D835-40FF-B01F-61E8C25E5F35}" presName="sibTrans" presStyleCnt="0"/>
      <dgm:spPr/>
    </dgm:pt>
    <dgm:pt modelId="{A639CB9C-FEA9-428E-B20C-1526594C3A42}" type="pres">
      <dgm:prSet presAssocID="{790BDDC4-816C-44A6-B820-30FAA9ABA5C8}" presName="node" presStyleLbl="node1" presStyleIdx="4" presStyleCnt="5">
        <dgm:presLayoutVars>
          <dgm:bulletEnabled val="1"/>
        </dgm:presLayoutVars>
      </dgm:prSet>
      <dgm:spPr/>
    </dgm:pt>
  </dgm:ptLst>
  <dgm:cxnLst>
    <dgm:cxn modelId="{849B3111-1F9D-41D4-A379-A2D727B611E2}" type="presOf" srcId="{B23E5713-2915-42F4-BA6F-38AF8281A5EA}" destId="{CF6D648B-4E0C-495A-BE06-CD0E0A423454}" srcOrd="0" destOrd="0" presId="urn:microsoft.com/office/officeart/2005/8/layout/default#1"/>
    <dgm:cxn modelId="{ECF3DC2F-E096-4594-9419-F51C00BBE6E0}" srcId="{6BBEBAB0-7F5D-49E7-91D3-D0FAB71ACF6C}" destId="{790BDDC4-816C-44A6-B820-30FAA9ABA5C8}" srcOrd="4" destOrd="0" parTransId="{EB2CA041-56BE-4724-B0D2-F4F9AD97B7BB}" sibTransId="{B0BF4A92-74A5-4BBB-B2EE-BD6731470F8C}"/>
    <dgm:cxn modelId="{A024BF34-4B81-496B-8C25-F6E62FF10311}" type="presOf" srcId="{3B8B4C81-383E-433A-B08C-41A33F2E265B}" destId="{C87E8271-48FE-4709-A46B-C43A3761397C}" srcOrd="0" destOrd="0" presId="urn:microsoft.com/office/officeart/2005/8/layout/default#1"/>
    <dgm:cxn modelId="{32FE684E-16D7-4A37-87BB-775BD034B4AE}" type="presOf" srcId="{90D1231E-63F9-4372-940A-F0D6B181D502}" destId="{7C0A4D29-B951-42D1-8EAC-F317D0A46861}" srcOrd="0" destOrd="0" presId="urn:microsoft.com/office/officeart/2005/8/layout/default#1"/>
    <dgm:cxn modelId="{76DB1A76-1369-493A-8C72-9ED3EB00A2F6}" type="presOf" srcId="{6BBEBAB0-7F5D-49E7-91D3-D0FAB71ACF6C}" destId="{B341C30A-FB25-4832-8D5E-6A0BFF1C386B}" srcOrd="0" destOrd="0" presId="urn:microsoft.com/office/officeart/2005/8/layout/default#1"/>
    <dgm:cxn modelId="{207D09A3-4E77-4F57-85AF-8A30E714215B}" srcId="{6BBEBAB0-7F5D-49E7-91D3-D0FAB71ACF6C}" destId="{EE283E50-B03B-4CAE-8236-BEAFDE46DDB1}" srcOrd="2" destOrd="0" parTransId="{F80678E6-65AE-44C7-8FEA-54D2BA387D14}" sibTransId="{213A6C09-ACA1-44E8-857E-1312B393E5B3}"/>
    <dgm:cxn modelId="{DAE6CBA3-339B-48D7-81AB-D2F449CA2DC9}" srcId="{6BBEBAB0-7F5D-49E7-91D3-D0FAB71ACF6C}" destId="{B23E5713-2915-42F4-BA6F-38AF8281A5EA}" srcOrd="0" destOrd="0" parTransId="{E5DD368F-0535-4485-9111-A8BC5E15A102}" sibTransId="{4E200BB1-B7C2-490F-B290-CFF60CFA27D9}"/>
    <dgm:cxn modelId="{586AFAB1-7B28-42E8-AE76-5332DBDC1A4D}" type="presOf" srcId="{EE283E50-B03B-4CAE-8236-BEAFDE46DDB1}" destId="{0FA71B3A-9003-4E9E-8C29-2A83AFE91BE3}" srcOrd="0" destOrd="0" presId="urn:microsoft.com/office/officeart/2005/8/layout/default#1"/>
    <dgm:cxn modelId="{003162E6-5B26-4C0A-9EE3-75A4BFEF941F}" type="presOf" srcId="{790BDDC4-816C-44A6-B820-30FAA9ABA5C8}" destId="{A639CB9C-FEA9-428E-B20C-1526594C3A42}" srcOrd="0" destOrd="0" presId="urn:microsoft.com/office/officeart/2005/8/layout/default#1"/>
    <dgm:cxn modelId="{518266E7-6A35-4CA3-A40B-684E7F83F552}" srcId="{6BBEBAB0-7F5D-49E7-91D3-D0FAB71ACF6C}" destId="{3B8B4C81-383E-433A-B08C-41A33F2E265B}" srcOrd="1" destOrd="0" parTransId="{AD0EBF11-A94A-40C4-B59E-3524D760A408}" sibTransId="{3D2D93D5-5438-473E-B251-2B8931B75FB7}"/>
    <dgm:cxn modelId="{500575ED-CF78-445D-A60B-865022F524FB}" srcId="{6BBEBAB0-7F5D-49E7-91D3-D0FAB71ACF6C}" destId="{90D1231E-63F9-4372-940A-F0D6B181D502}" srcOrd="3" destOrd="0" parTransId="{FF382F05-88B2-4FD3-8DB7-1C8E2485ED94}" sibTransId="{2743370A-D835-40FF-B01F-61E8C25E5F35}"/>
    <dgm:cxn modelId="{EBA79694-D009-4CB7-8211-BBDE1819679E}" type="presParOf" srcId="{B341C30A-FB25-4832-8D5E-6A0BFF1C386B}" destId="{CF6D648B-4E0C-495A-BE06-CD0E0A423454}" srcOrd="0" destOrd="0" presId="urn:microsoft.com/office/officeart/2005/8/layout/default#1"/>
    <dgm:cxn modelId="{5B67BC6D-1109-4E4B-B4B9-4DD6000BB11B}" type="presParOf" srcId="{B341C30A-FB25-4832-8D5E-6A0BFF1C386B}" destId="{EF654C34-745A-4646-878E-FCDF82A5FFBA}" srcOrd="1" destOrd="0" presId="urn:microsoft.com/office/officeart/2005/8/layout/default#1"/>
    <dgm:cxn modelId="{4D37607C-1E73-465A-ACC3-79B758C6B941}" type="presParOf" srcId="{B341C30A-FB25-4832-8D5E-6A0BFF1C386B}" destId="{C87E8271-48FE-4709-A46B-C43A3761397C}" srcOrd="2" destOrd="0" presId="urn:microsoft.com/office/officeart/2005/8/layout/default#1"/>
    <dgm:cxn modelId="{B03BA000-DEA4-4582-8ACF-D748A777FA18}" type="presParOf" srcId="{B341C30A-FB25-4832-8D5E-6A0BFF1C386B}" destId="{4D69C3A7-FB98-40B3-B3A5-D0734A90444C}" srcOrd="3" destOrd="0" presId="urn:microsoft.com/office/officeart/2005/8/layout/default#1"/>
    <dgm:cxn modelId="{5D775C4B-321B-456A-A5E9-7FF48FCDBC39}" type="presParOf" srcId="{B341C30A-FB25-4832-8D5E-6A0BFF1C386B}" destId="{0FA71B3A-9003-4E9E-8C29-2A83AFE91BE3}" srcOrd="4" destOrd="0" presId="urn:microsoft.com/office/officeart/2005/8/layout/default#1"/>
    <dgm:cxn modelId="{150D190D-5C66-4708-BC2B-EE300AFB1462}" type="presParOf" srcId="{B341C30A-FB25-4832-8D5E-6A0BFF1C386B}" destId="{1196B984-FF8C-45EA-BAD4-105EEA0424BD}" srcOrd="5" destOrd="0" presId="urn:microsoft.com/office/officeart/2005/8/layout/default#1"/>
    <dgm:cxn modelId="{E331E024-349D-45CF-ABF0-4E9A9388ED49}" type="presParOf" srcId="{B341C30A-FB25-4832-8D5E-6A0BFF1C386B}" destId="{7C0A4D29-B951-42D1-8EAC-F317D0A46861}" srcOrd="6" destOrd="0" presId="urn:microsoft.com/office/officeart/2005/8/layout/default#1"/>
    <dgm:cxn modelId="{FC97DF0B-97BE-418F-85EA-49F6373CBFDC}" type="presParOf" srcId="{B341C30A-FB25-4832-8D5E-6A0BFF1C386B}" destId="{0B3E8583-DB3C-4D01-AAB4-85C5C29F6DEA}" srcOrd="7" destOrd="0" presId="urn:microsoft.com/office/officeart/2005/8/layout/default#1"/>
    <dgm:cxn modelId="{19F753D4-0B71-4BA8-BF09-51CAAC6D1B3E}" type="presParOf" srcId="{B341C30A-FB25-4832-8D5E-6A0BFF1C386B}" destId="{A639CB9C-FEA9-428E-B20C-1526594C3A42}"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A3550C-95BF-4864-8BFB-EA64F0070612}">
      <dsp:nvSpPr>
        <dsp:cNvPr id="0" name=""/>
        <dsp:cNvSpPr/>
      </dsp:nvSpPr>
      <dsp:spPr>
        <a:xfrm rot="16200000">
          <a:off x="909538" y="-26391"/>
          <a:ext cx="3179035" cy="4998112"/>
        </a:xfrm>
        <a:prstGeom prst="round2SameRect">
          <a:avLst>
            <a:gd name="adj1" fmla="val 16670"/>
            <a:gd name="adj2" fmla="val 0"/>
          </a:avLst>
        </a:prstGeom>
        <a:gradFill rotWithShape="0">
          <a:gsLst>
            <a:gs pos="0">
              <a:schemeClr val="accent4">
                <a:tint val="50000"/>
                <a:hueOff val="0"/>
                <a:satOff val="0"/>
                <a:lumOff val="0"/>
                <a:alphaOff val="0"/>
                <a:shade val="51000"/>
                <a:satMod val="130000"/>
              </a:schemeClr>
            </a:gs>
            <a:gs pos="80000">
              <a:schemeClr val="accent4">
                <a:tint val="50000"/>
                <a:hueOff val="0"/>
                <a:satOff val="0"/>
                <a:lumOff val="0"/>
                <a:alphaOff val="0"/>
                <a:shade val="93000"/>
                <a:satMod val="130000"/>
              </a:schemeClr>
            </a:gs>
            <a:gs pos="100000">
              <a:schemeClr val="accent4">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106680" tIns="177800" rIns="160020" bIns="177800" numCol="1" spcCol="1270" anchor="t" anchorCtr="0">
          <a:noAutofit/>
        </a:bodyPr>
        <a:lstStyle/>
        <a:p>
          <a:pPr marL="0" lvl="0" indent="0" algn="ctr" defTabSz="1244600">
            <a:lnSpc>
              <a:spcPct val="90000"/>
            </a:lnSpc>
            <a:spcBef>
              <a:spcPct val="0"/>
            </a:spcBef>
            <a:spcAft>
              <a:spcPct val="35000"/>
            </a:spcAft>
            <a:buNone/>
          </a:pPr>
          <a:r>
            <a:rPr lang="en-IN" sz="2800" b="1" kern="1200" dirty="0">
              <a:latin typeface="Century Schoolbook" pitchFamily="18" charset="0"/>
            </a:rPr>
            <a:t>BUTTONS WITH HOLES</a:t>
          </a:r>
          <a:endParaRPr lang="en-US" sz="2800" b="1" kern="1200" dirty="0">
            <a:latin typeface="Century Schoolbook" pitchFamily="18" charset="0"/>
          </a:endParaRPr>
        </a:p>
      </dsp:txBody>
      <dsp:txXfrm rot="5400000">
        <a:off x="155216" y="1038363"/>
        <a:ext cx="4842896" cy="2868603"/>
      </dsp:txXfrm>
    </dsp:sp>
    <dsp:sp modelId="{F40FFE83-B60D-45D5-AFDC-55C7B551EB68}">
      <dsp:nvSpPr>
        <dsp:cNvPr id="0" name=""/>
        <dsp:cNvSpPr/>
      </dsp:nvSpPr>
      <dsp:spPr>
        <a:xfrm rot="5400000">
          <a:off x="6297222" y="-52936"/>
          <a:ext cx="3179035" cy="4998112"/>
        </a:xfrm>
        <a:prstGeom prst="round2SameRect">
          <a:avLst>
            <a:gd name="adj1" fmla="val 16670"/>
            <a:gd name="adj2" fmla="val 0"/>
          </a:avLst>
        </a:prstGeom>
        <a:gradFill rotWithShape="0">
          <a:gsLst>
            <a:gs pos="0">
              <a:schemeClr val="accent4">
                <a:tint val="50000"/>
                <a:hueOff val="-3925392"/>
                <a:satOff val="19763"/>
                <a:lumOff val="12722"/>
                <a:alphaOff val="0"/>
                <a:shade val="51000"/>
                <a:satMod val="130000"/>
              </a:schemeClr>
            </a:gs>
            <a:gs pos="80000">
              <a:schemeClr val="accent4">
                <a:tint val="50000"/>
                <a:hueOff val="-3925392"/>
                <a:satOff val="19763"/>
                <a:lumOff val="12722"/>
                <a:alphaOff val="0"/>
                <a:shade val="93000"/>
                <a:satMod val="130000"/>
              </a:schemeClr>
            </a:gs>
            <a:gs pos="100000">
              <a:schemeClr val="accent4">
                <a:tint val="50000"/>
                <a:hueOff val="-3925392"/>
                <a:satOff val="19763"/>
                <a:lumOff val="127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160020" tIns="177800" rIns="106680" bIns="177800" numCol="1" spcCol="1270" anchor="t" anchorCtr="0">
          <a:noAutofit/>
        </a:bodyPr>
        <a:lstStyle/>
        <a:p>
          <a:pPr marL="0" lvl="0" indent="0" algn="ctr" defTabSz="1244600">
            <a:lnSpc>
              <a:spcPct val="90000"/>
            </a:lnSpc>
            <a:spcBef>
              <a:spcPct val="0"/>
            </a:spcBef>
            <a:spcAft>
              <a:spcPct val="35000"/>
            </a:spcAft>
            <a:buNone/>
          </a:pPr>
          <a:r>
            <a:rPr lang="en-IN" sz="2800" b="1" kern="1200" dirty="0">
              <a:latin typeface="Century Schoolbook" pitchFamily="18" charset="0"/>
            </a:rPr>
            <a:t>BUTTONS WITH A SHANK</a:t>
          </a:r>
          <a:endParaRPr lang="en-US" sz="2800" b="1" kern="1200" dirty="0">
            <a:latin typeface="Century Schoolbook" pitchFamily="18" charset="0"/>
          </a:endParaRPr>
        </a:p>
      </dsp:txBody>
      <dsp:txXfrm rot="-5400000">
        <a:off x="5387684" y="1011818"/>
        <a:ext cx="4842896" cy="2868603"/>
      </dsp:txXfrm>
    </dsp:sp>
    <dsp:sp modelId="{C01B51DF-B4A3-428A-9864-EFBFE51703E2}">
      <dsp:nvSpPr>
        <dsp:cNvPr id="0" name=""/>
        <dsp:cNvSpPr/>
      </dsp:nvSpPr>
      <dsp:spPr>
        <a:xfrm>
          <a:off x="4177228" y="0"/>
          <a:ext cx="2030942" cy="2030844"/>
        </a:xfrm>
        <a:prstGeom prst="circularArrow">
          <a:avLst>
            <a:gd name="adj1" fmla="val 12500"/>
            <a:gd name="adj2" fmla="val 1142322"/>
            <a:gd name="adj3" fmla="val 20457678"/>
            <a:gd name="adj4" fmla="val 10800000"/>
            <a:gd name="adj5" fmla="val 12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9BCDF16-657F-4BBA-ADA4-725F2273608A}">
      <dsp:nvSpPr>
        <dsp:cNvPr id="0" name=""/>
        <dsp:cNvSpPr/>
      </dsp:nvSpPr>
      <dsp:spPr>
        <a:xfrm rot="10800000">
          <a:off x="4177228" y="2913991"/>
          <a:ext cx="2030942" cy="2030844"/>
        </a:xfrm>
        <a:prstGeom prst="circularArrow">
          <a:avLst>
            <a:gd name="adj1" fmla="val 12500"/>
            <a:gd name="adj2" fmla="val 1142322"/>
            <a:gd name="adj3" fmla="val 20457678"/>
            <a:gd name="adj4" fmla="val 10800000"/>
            <a:gd name="adj5" fmla="val 125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6D648B-4E0C-495A-BE06-CD0E0A423454}">
      <dsp:nvSpPr>
        <dsp:cNvPr id="0" name=""/>
        <dsp:cNvSpPr/>
      </dsp:nvSpPr>
      <dsp:spPr>
        <a:xfrm>
          <a:off x="3568" y="547185"/>
          <a:ext cx="1932226" cy="115933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Century Schoolbook" pitchFamily="18" charset="0"/>
            </a:rPr>
            <a:t> Skirt or pant zippers</a:t>
          </a:r>
        </a:p>
      </dsp:txBody>
      <dsp:txXfrm>
        <a:off x="3568" y="547185"/>
        <a:ext cx="1932226" cy="1159335"/>
      </dsp:txXfrm>
    </dsp:sp>
    <dsp:sp modelId="{C87E8271-48FE-4709-A46B-C43A3761397C}">
      <dsp:nvSpPr>
        <dsp:cNvPr id="0" name=""/>
        <dsp:cNvSpPr/>
      </dsp:nvSpPr>
      <dsp:spPr>
        <a:xfrm>
          <a:off x="2129017" y="547185"/>
          <a:ext cx="1932226" cy="1159335"/>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Century Schoolbook" pitchFamily="18" charset="0"/>
            </a:rPr>
            <a:t>Metal or jeans zippers</a:t>
          </a:r>
          <a:endParaRPr lang="en-US" sz="2000" kern="1200" dirty="0">
            <a:solidFill>
              <a:schemeClr val="bg1"/>
            </a:solidFill>
            <a:latin typeface="Century Schoolbook" pitchFamily="18" charset="0"/>
          </a:endParaRPr>
        </a:p>
      </dsp:txBody>
      <dsp:txXfrm>
        <a:off x="2129017" y="547185"/>
        <a:ext cx="1932226" cy="1159335"/>
      </dsp:txXfrm>
    </dsp:sp>
    <dsp:sp modelId="{0FA71B3A-9003-4E9E-8C29-2A83AFE91BE3}">
      <dsp:nvSpPr>
        <dsp:cNvPr id="0" name=""/>
        <dsp:cNvSpPr/>
      </dsp:nvSpPr>
      <dsp:spPr>
        <a:xfrm>
          <a:off x="4254466" y="547185"/>
          <a:ext cx="1932226" cy="1159335"/>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Century Schoolbook" pitchFamily="18" charset="0"/>
            </a:rPr>
            <a:t>Invisible zippers</a:t>
          </a:r>
          <a:endParaRPr lang="en-US" sz="2000" kern="1200" dirty="0">
            <a:solidFill>
              <a:schemeClr val="bg1"/>
            </a:solidFill>
            <a:latin typeface="Century Schoolbook" pitchFamily="18" charset="0"/>
          </a:endParaRPr>
        </a:p>
      </dsp:txBody>
      <dsp:txXfrm>
        <a:off x="4254466" y="547185"/>
        <a:ext cx="1932226" cy="1159335"/>
      </dsp:txXfrm>
    </dsp:sp>
    <dsp:sp modelId="{7C0A4D29-B951-42D1-8EAC-F317D0A46861}">
      <dsp:nvSpPr>
        <dsp:cNvPr id="0" name=""/>
        <dsp:cNvSpPr/>
      </dsp:nvSpPr>
      <dsp:spPr>
        <a:xfrm>
          <a:off x="6379915" y="547185"/>
          <a:ext cx="1932226" cy="1159335"/>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Century Schoolbook" pitchFamily="18" charset="0"/>
            </a:rPr>
            <a:t>Open-ended zippers</a:t>
          </a:r>
          <a:endParaRPr lang="en-US" sz="2000" kern="1200" dirty="0">
            <a:solidFill>
              <a:schemeClr val="bg1"/>
            </a:solidFill>
            <a:latin typeface="Century Schoolbook" pitchFamily="18" charset="0"/>
          </a:endParaRPr>
        </a:p>
      </dsp:txBody>
      <dsp:txXfrm>
        <a:off x="6379915" y="547185"/>
        <a:ext cx="1932226" cy="1159335"/>
      </dsp:txXfrm>
    </dsp:sp>
    <dsp:sp modelId="{A639CB9C-FEA9-428E-B20C-1526594C3A42}">
      <dsp:nvSpPr>
        <dsp:cNvPr id="0" name=""/>
        <dsp:cNvSpPr/>
      </dsp:nvSpPr>
      <dsp:spPr>
        <a:xfrm>
          <a:off x="8505364" y="547185"/>
          <a:ext cx="1932226" cy="1159335"/>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Century Schoolbook" pitchFamily="18" charset="0"/>
            </a:rPr>
            <a:t>Open-ended zippers</a:t>
          </a:r>
          <a:endParaRPr lang="en-US" sz="2000" kern="1200" dirty="0">
            <a:solidFill>
              <a:schemeClr val="bg1"/>
            </a:solidFill>
            <a:latin typeface="Century Schoolbook" pitchFamily="18" charset="0"/>
          </a:endParaRPr>
        </a:p>
      </dsp:txBody>
      <dsp:txXfrm>
        <a:off x="8505364" y="547185"/>
        <a:ext cx="1932226" cy="1159335"/>
      </dsp:txXfrm>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itchFamily="18" charset="0"/>
              </a:defRPr>
            </a:lvl1pPr>
          </a:lstStyle>
          <a:p>
            <a:fld id="{CF15F8E9-E453-4935-B1C0-EAD1A8990AD6}" type="datetimeFigureOut">
              <a:rPr lang="en-IN" smtClean="0"/>
              <a:pPr/>
              <a:t>08-07-2022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itchFamily="18" charset="0"/>
        <a:ea typeface="+mn-ea"/>
        <a:cs typeface="+mn-cs"/>
      </a:defRPr>
    </a:lvl1pPr>
    <a:lvl2pPr marL="457200" algn="l" defTabSz="914400" rtl="0" eaLnBrk="1" latinLnBrk="0" hangingPunct="1">
      <a:defRPr sz="1200" kern="1200">
        <a:solidFill>
          <a:schemeClr val="tx1"/>
        </a:solidFill>
        <a:latin typeface="Century Schoolbook" pitchFamily="18" charset="0"/>
        <a:ea typeface="+mn-ea"/>
        <a:cs typeface="+mn-cs"/>
      </a:defRPr>
    </a:lvl2pPr>
    <a:lvl3pPr marL="914400" algn="l" defTabSz="914400" rtl="0" eaLnBrk="1" latinLnBrk="0" hangingPunct="1">
      <a:defRPr sz="1200" kern="1200">
        <a:solidFill>
          <a:schemeClr val="tx1"/>
        </a:solidFill>
        <a:latin typeface="Century Schoolbook" pitchFamily="18" charset="0"/>
        <a:ea typeface="+mn-ea"/>
        <a:cs typeface="+mn-cs"/>
      </a:defRPr>
    </a:lvl3pPr>
    <a:lvl4pPr marL="1371600" algn="l" defTabSz="914400" rtl="0" eaLnBrk="1" latinLnBrk="0" hangingPunct="1">
      <a:defRPr sz="1200" kern="1200">
        <a:solidFill>
          <a:schemeClr val="tx1"/>
        </a:solidFill>
        <a:latin typeface="Century Schoolbook" pitchFamily="18" charset="0"/>
        <a:ea typeface="+mn-ea"/>
        <a:cs typeface="+mn-cs"/>
      </a:defRPr>
    </a:lvl4pPr>
    <a:lvl5pPr marL="1828800" algn="l" defTabSz="914400" rtl="0" eaLnBrk="1" latinLnBrk="0" hangingPunct="1">
      <a:defRPr sz="1200" kern="1200">
        <a:solidFill>
          <a:schemeClr val="tx1"/>
        </a:solidFill>
        <a:latin typeface="Century Schoolbook"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itchFamily="18" charset="0"/>
              </a:defRPr>
            </a:lvl1pPr>
          </a:lstStyle>
          <a:p>
            <a:endParaRPr/>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itchFamily="18" charset="0"/>
                <a:cs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7/8/2022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7/8/2022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7/8/2022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7/8/2022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7/8/2022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7/8/2022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itchFamily="18" charset="0"/>
              </a:defRPr>
            </a:lvl1pPr>
          </a:lstStyle>
          <a:p>
            <a:fld id="{64802E04-0352-4D48-B5B2-03DB79D791BB}" type="datetime1">
              <a:rPr lang="en-US" smtClean="0"/>
              <a:pPr/>
              <a:t>7/8/2022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itchFamily="18" charset="0"/>
              </a:defRPr>
            </a:lvl1pPr>
          </a:lstStyle>
          <a:p>
            <a:endParaRPr lang="en-US"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itchFamily="18" charset="0"/>
              </a:defRPr>
            </a:lvl1pPr>
          </a:lstStyle>
          <a:p>
            <a:fld id="{9B2E4957-7C46-42C1-AB84-A6E3730B9262}" type="datetime1">
              <a:rPr lang="en-US" smtClean="0">
                <a:solidFill>
                  <a:prstClr val="black">
                    <a:tint val="75000"/>
                  </a:prstClr>
                </a:solidFill>
              </a:rPr>
              <a:pPr/>
              <a:t>7/8/2022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itchFamily="18" charset="0"/>
          <a:ea typeface="+mj-ea"/>
          <a:cs typeface="+mj-cs"/>
        </a:defRPr>
      </a:lvl1pPr>
    </p:titleStyle>
    <p:bodyStyle>
      <a:lvl1pPr marL="0">
        <a:defRPr>
          <a:latin typeface="Century Schoolbook"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9.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latin typeface="Century Schoolbook"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7" name="object 7"/>
          <p:cNvSpPr txBox="1">
            <a:spLocks noGrp="1"/>
          </p:cNvSpPr>
          <p:nvPr>
            <p:ph type="title"/>
          </p:nvPr>
        </p:nvSpPr>
        <p:spPr>
          <a:xfrm>
            <a:off x="763101" y="762000"/>
            <a:ext cx="10590699"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SEWING MACHINE OPERATOR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itchFamily="18" charset="0"/>
                <a:cs typeface="Arial" panose="020B0604020202020204" pitchFamily="34" charset="0"/>
              </a:rPr>
              <a:t>Class</a:t>
            </a:r>
            <a:r>
              <a:rPr lang="en-IN" sz="2800" spc="20" dirty="0">
                <a:solidFill>
                  <a:srgbClr val="FFFFFF"/>
                </a:solidFill>
                <a:latin typeface="Century Schoolbook" pitchFamily="18" charset="0"/>
                <a:cs typeface="Arial" panose="020B0604020202020204" pitchFamily="34" charset="0"/>
              </a:rPr>
              <a:t> </a:t>
            </a:r>
            <a:r>
              <a:rPr lang="en-IN" sz="2800" spc="-10" dirty="0">
                <a:solidFill>
                  <a:srgbClr val="FFFFFF"/>
                </a:solidFill>
                <a:latin typeface="Century Schoolbook" pitchFamily="18" charset="0"/>
                <a:cs typeface="Arial" panose="020B0604020202020204" pitchFamily="34" charset="0"/>
              </a:rPr>
              <a:t>X</a:t>
            </a:r>
            <a:endParaRPr lang="en-IN" sz="2800" dirty="0">
              <a:latin typeface="Century Schoolbook"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itchFamily="18" charset="0"/>
                <a:cs typeface="Arial"/>
              </a:rPr>
              <a:t>Sector </a:t>
            </a:r>
            <a:r>
              <a:rPr sz="2800" spc="-5" dirty="0">
                <a:solidFill>
                  <a:srgbClr val="FFFFFF"/>
                </a:solidFill>
                <a:latin typeface="Century Schoolbook" pitchFamily="18" charset="0"/>
                <a:cs typeface="Arial"/>
              </a:rPr>
              <a:t>–</a:t>
            </a:r>
            <a:r>
              <a:rPr sz="2800" spc="-600" dirty="0">
                <a:solidFill>
                  <a:srgbClr val="FFFFFF"/>
                </a:solidFill>
                <a:latin typeface="Century Schoolbook" pitchFamily="18" charset="0"/>
                <a:cs typeface="Arial"/>
              </a:rPr>
              <a:t> </a:t>
            </a:r>
            <a:r>
              <a:rPr sz="2800" spc="-80" dirty="0">
                <a:solidFill>
                  <a:srgbClr val="FFFFFF"/>
                </a:solidFill>
                <a:latin typeface="Century Schoolbook" pitchFamily="18" charset="0"/>
                <a:cs typeface="Arial"/>
              </a:rPr>
              <a:t>Apparel, </a:t>
            </a:r>
            <a:r>
              <a:rPr sz="2800" spc="-75" dirty="0">
                <a:solidFill>
                  <a:srgbClr val="FFFFFF"/>
                </a:solidFill>
                <a:latin typeface="Century Schoolbook" pitchFamily="18" charset="0"/>
                <a:cs typeface="Arial"/>
              </a:rPr>
              <a:t>Made-Ups </a:t>
            </a:r>
            <a:r>
              <a:rPr sz="2800" spc="-60" dirty="0">
                <a:solidFill>
                  <a:srgbClr val="FFFFFF"/>
                </a:solidFill>
                <a:latin typeface="Century Schoolbook" pitchFamily="18" charset="0"/>
                <a:cs typeface="Arial"/>
              </a:rPr>
              <a:t>and </a:t>
            </a:r>
            <a:r>
              <a:rPr sz="2800" spc="-70" dirty="0">
                <a:solidFill>
                  <a:srgbClr val="FFFFFF"/>
                </a:solidFill>
                <a:latin typeface="Century Schoolbook" pitchFamily="18" charset="0"/>
                <a:cs typeface="Arial"/>
              </a:rPr>
              <a:t>Home </a:t>
            </a:r>
            <a:r>
              <a:rPr sz="2800" spc="-80" dirty="0">
                <a:solidFill>
                  <a:srgbClr val="FFFFFF"/>
                </a:solidFill>
                <a:latin typeface="Century Schoolbook" pitchFamily="18" charset="0"/>
                <a:cs typeface="Arial"/>
              </a:rPr>
              <a:t>Furnishing  </a:t>
            </a:r>
            <a:r>
              <a:rPr sz="2800" spc="-65" dirty="0">
                <a:solidFill>
                  <a:srgbClr val="FFFFFF"/>
                </a:solidFill>
                <a:latin typeface="Century Schoolbook" pitchFamily="18" charset="0"/>
                <a:cs typeface="Arial"/>
              </a:rPr>
              <a:t>(Qualification </a:t>
            </a:r>
            <a:r>
              <a:rPr sz="2800" spc="-55" dirty="0">
                <a:solidFill>
                  <a:srgbClr val="FFFFFF"/>
                </a:solidFill>
                <a:latin typeface="Century Schoolbook" pitchFamily="18" charset="0"/>
                <a:cs typeface="Arial"/>
              </a:rPr>
              <a:t>Pack </a:t>
            </a:r>
            <a:r>
              <a:rPr sz="2800" spc="-60" dirty="0">
                <a:solidFill>
                  <a:srgbClr val="FFFFFF"/>
                </a:solidFill>
                <a:latin typeface="Century Schoolbook" pitchFamily="18" charset="0"/>
                <a:cs typeface="Arial"/>
              </a:rPr>
              <a:t>Code: </a:t>
            </a:r>
            <a:r>
              <a:rPr sz="2800" spc="-70" dirty="0">
                <a:solidFill>
                  <a:srgbClr val="FFFFFF"/>
                </a:solidFill>
                <a:latin typeface="Century Schoolbook" pitchFamily="18" charset="0"/>
                <a:cs typeface="Arial"/>
              </a:rPr>
              <a:t>AMH/Q</a:t>
            </a:r>
            <a:r>
              <a:rPr sz="2800" spc="-254" dirty="0">
                <a:solidFill>
                  <a:srgbClr val="FFFFFF"/>
                </a:solidFill>
                <a:latin typeface="Century Schoolbook" pitchFamily="18" charset="0"/>
                <a:cs typeface="Arial"/>
              </a:rPr>
              <a:t> </a:t>
            </a:r>
            <a:r>
              <a:rPr lang="en-IN" sz="2800" spc="-45" dirty="0">
                <a:solidFill>
                  <a:srgbClr val="FFFFFF"/>
                </a:solidFill>
                <a:latin typeface="Century Schoolbook" pitchFamily="18" charset="0"/>
                <a:cs typeface="Arial" charset="0"/>
              </a:rPr>
              <a:t>0301</a:t>
            </a:r>
            <a:r>
              <a:rPr sz="2800" spc="-45" dirty="0">
                <a:solidFill>
                  <a:srgbClr val="FFFFFF"/>
                </a:solidFill>
                <a:latin typeface="Century Schoolbook" pitchFamily="18" charset="0"/>
                <a:cs typeface="Arial"/>
              </a:rPr>
              <a:t>)</a:t>
            </a:r>
            <a:endParaRPr sz="2800" dirty="0">
              <a:solidFill>
                <a:prstClr val="black"/>
              </a:solidFill>
              <a:latin typeface="Century Schoolbook"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itchFamily="18" charset="0"/>
                <a:cs typeface="Arial" panose="020B0604020202020204" pitchFamily="34" charset="0"/>
              </a:rPr>
              <a:t>PSS </a:t>
            </a:r>
            <a:r>
              <a:rPr lang="en-GB" sz="2600" spc="5" dirty="0">
                <a:solidFill>
                  <a:srgbClr val="FFFFFF"/>
                </a:solidFill>
                <a:latin typeface="Century Schoolbook" pitchFamily="18" charset="0"/>
                <a:cs typeface="Arial" panose="020B0604020202020204" pitchFamily="34" charset="0"/>
              </a:rPr>
              <a:t>Central Institute of Vocational Education  </a:t>
            </a:r>
            <a:r>
              <a:rPr lang="en-GB" sz="2600" spc="10" dirty="0" err="1">
                <a:solidFill>
                  <a:srgbClr val="FFFFFF"/>
                </a:solidFill>
                <a:latin typeface="Century Schoolbook" pitchFamily="18" charset="0"/>
                <a:cs typeface="Arial" panose="020B0604020202020204" pitchFamily="34" charset="0"/>
              </a:rPr>
              <a:t>Shyamla</a:t>
            </a:r>
            <a:r>
              <a:rPr lang="en-GB" sz="2600" spc="1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Hills, </a:t>
            </a:r>
            <a:r>
              <a:rPr lang="en-GB" sz="2600" spc="10" dirty="0">
                <a:solidFill>
                  <a:srgbClr val="FFFFFF"/>
                </a:solidFill>
                <a:latin typeface="Century Schoolbook" pitchFamily="18" charset="0"/>
                <a:cs typeface="Arial" panose="020B0604020202020204" pitchFamily="34" charset="0"/>
              </a:rPr>
              <a:t>Bhopal </a:t>
            </a:r>
            <a:r>
              <a:rPr lang="en-GB" sz="260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462 013 </a:t>
            </a:r>
            <a:r>
              <a:rPr lang="en-GB" sz="2600" dirty="0">
                <a:solidFill>
                  <a:srgbClr val="FFFFFF"/>
                </a:solidFill>
                <a:latin typeface="Century Schoolbook" pitchFamily="18" charset="0"/>
                <a:cs typeface="Arial" panose="020B0604020202020204" pitchFamily="34" charset="0"/>
              </a:rPr>
              <a:t>, </a:t>
            </a:r>
            <a:r>
              <a:rPr lang="en-GB" sz="2600" spc="10" dirty="0">
                <a:solidFill>
                  <a:srgbClr val="FFFFFF"/>
                </a:solidFill>
                <a:latin typeface="Century Schoolbook" pitchFamily="18" charset="0"/>
                <a:cs typeface="Arial" panose="020B0604020202020204" pitchFamily="34" charset="0"/>
              </a:rPr>
              <a:t>Madhya </a:t>
            </a:r>
            <a:r>
              <a:rPr lang="en-GB" sz="2600" spc="5" dirty="0">
                <a:solidFill>
                  <a:srgbClr val="FFFFFF"/>
                </a:solidFill>
                <a:latin typeface="Century Schoolbook" pitchFamily="18" charset="0"/>
                <a:cs typeface="Arial" panose="020B0604020202020204" pitchFamily="34" charset="0"/>
              </a:rPr>
              <a:t>Pradesh,</a:t>
            </a:r>
            <a:r>
              <a:rPr lang="en-GB" sz="2600" spc="4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India</a:t>
            </a:r>
            <a:endParaRPr lang="en-GB" sz="2600" dirty="0">
              <a:latin typeface="Century Schoolbook"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itchFamily="18" charset="0"/>
                <a:cs typeface="Arial" panose="020B0604020202020204" pitchFamily="34" charset="0"/>
                <a:hlinkClick r:id="rId8"/>
              </a:rPr>
              <a:t>www.psscive.ac.in</a:t>
            </a:r>
            <a:endParaRPr lang="en-GB" sz="3000" dirty="0">
              <a:latin typeface="Century Schoolbook"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latin typeface="Century Schoolbook"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itchFamily="18" charset="0"/>
              </a:rPr>
              <a:pPr marL="25400">
                <a:spcBef>
                  <a:spcPts val="955"/>
                </a:spcBef>
              </a:pPr>
              <a:t>1</a:t>
            </a:fld>
            <a:endParaRPr lang="en-IN" spc="-5" dirty="0">
              <a:solidFill>
                <a:prstClr val="white"/>
              </a:solidFill>
              <a:latin typeface="Century Schoolbook"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089651" cy="430887"/>
          </a:xfrm>
        </p:spPr>
        <p:txBody>
          <a:bodyPr/>
          <a:lstStyle/>
          <a:p>
            <a:pPr marL="857250" indent="-857250">
              <a:buFont typeface="+mj-lt"/>
              <a:buAutoNum type="romanLcPeriod"/>
            </a:pPr>
            <a:r>
              <a:rPr lang="en-IN" sz="2800" dirty="0"/>
              <a:t>Buttonholes</a:t>
            </a:r>
          </a:p>
        </p:txBody>
      </p:sp>
      <p:sp>
        <p:nvSpPr>
          <p:cNvPr id="3" name="Text Placeholder 2"/>
          <p:cNvSpPr>
            <a:spLocks noGrp="1"/>
          </p:cNvSpPr>
          <p:nvPr>
            <p:ph type="body" idx="1"/>
          </p:nvPr>
        </p:nvSpPr>
        <p:spPr>
          <a:xfrm>
            <a:off x="767408" y="1484784"/>
            <a:ext cx="9904095" cy="3016210"/>
          </a:xfrm>
        </p:spPr>
        <p:txBody>
          <a:bodyPr/>
          <a:lstStyle/>
          <a:p>
            <a:pPr algn="just"/>
            <a:r>
              <a:rPr lang="en-GB" dirty="0"/>
              <a:t>Buttonholes are made on the overlap section of the garment opening in line with the buttons on the under lap. </a:t>
            </a:r>
          </a:p>
          <a:p>
            <a:pPr algn="just"/>
            <a:endParaRPr lang="en-GB" dirty="0"/>
          </a:p>
          <a:p>
            <a:pPr algn="just"/>
            <a:r>
              <a:rPr lang="en-IN" dirty="0"/>
              <a:t>They are so placed that when closed the button rests on the centre front or centre back line and centrally on all other openings.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pic>
        <p:nvPicPr>
          <p:cNvPr id="5" name="Picture 4" descr="E:\Pinki mam\SMO-10th New Imeges\fig 3.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5560" y="4869160"/>
            <a:ext cx="7272808" cy="1656184"/>
          </a:xfrm>
          <a:prstGeom prst="rect">
            <a:avLst/>
          </a:prstGeom>
          <a:noFill/>
          <a:ln>
            <a:noFill/>
          </a:ln>
        </p:spPr>
      </p:pic>
    </p:spTree>
    <p:extLst>
      <p:ext uri="{BB962C8B-B14F-4D97-AF65-F5344CB8AC3E}">
        <p14:creationId xmlns:p14="http://schemas.microsoft.com/office/powerpoint/2010/main" val="775852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5089651" cy="430887"/>
          </a:xfrm>
        </p:spPr>
        <p:txBody>
          <a:bodyPr/>
          <a:lstStyle/>
          <a:p>
            <a:pPr marL="857250" indent="-857250">
              <a:buFont typeface="+mj-lt"/>
              <a:buAutoNum type="romanLcPeriod" startAt="2"/>
            </a:pPr>
            <a:r>
              <a:rPr lang="en-IN" sz="2800" dirty="0"/>
              <a:t>Button-loops</a:t>
            </a:r>
          </a:p>
        </p:txBody>
      </p:sp>
      <p:sp>
        <p:nvSpPr>
          <p:cNvPr id="3" name="Text Placeholder 2"/>
          <p:cNvSpPr>
            <a:spLocks noGrp="1"/>
          </p:cNvSpPr>
          <p:nvPr>
            <p:ph type="body" idx="1"/>
          </p:nvPr>
        </p:nvSpPr>
        <p:spPr>
          <a:xfrm>
            <a:off x="839416" y="1199699"/>
            <a:ext cx="9904095" cy="3447098"/>
          </a:xfrm>
        </p:spPr>
        <p:txBody>
          <a:bodyPr/>
          <a:lstStyle/>
          <a:p>
            <a:pPr algn="just"/>
            <a:r>
              <a:rPr lang="en-IN" dirty="0"/>
              <a:t>Button loops are used for fastening as well as decorative purpose. </a:t>
            </a:r>
          </a:p>
          <a:p>
            <a:pPr algn="just"/>
            <a:endParaRPr lang="en-IN" dirty="0"/>
          </a:p>
          <a:p>
            <a:pPr algn="just"/>
            <a:r>
              <a:rPr lang="en-IN" dirty="0"/>
              <a:t>They are used with shank buttons. </a:t>
            </a:r>
          </a:p>
          <a:p>
            <a:pPr algn="just"/>
            <a:endParaRPr lang="en-IN" dirty="0"/>
          </a:p>
          <a:p>
            <a:pPr algn="just"/>
            <a:r>
              <a:rPr lang="en-IN" dirty="0"/>
              <a:t>The loop attaches to the shank of the button. </a:t>
            </a:r>
          </a:p>
          <a:p>
            <a:pPr algn="just"/>
            <a:endParaRPr lang="en-IN" dirty="0"/>
          </a:p>
          <a:p>
            <a:pPr algn="just"/>
            <a:r>
              <a:rPr lang="en-IN" dirty="0"/>
              <a:t>It is applied on the right side of fabric.</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pic>
        <p:nvPicPr>
          <p:cNvPr id="6" name="Picture 5" descr="I:\SET- 11 new book for editing\button loop.JPG"/>
          <p:cNvPicPr/>
          <p:nvPr/>
        </p:nvPicPr>
        <p:blipFill>
          <a:blip r:embed="rId2" cstate="print"/>
          <a:srcRect/>
          <a:stretch>
            <a:fillRect/>
          </a:stretch>
        </p:blipFill>
        <p:spPr bwMode="auto">
          <a:xfrm rot="16200000">
            <a:off x="5425767" y="4007765"/>
            <a:ext cx="1340470" cy="3385021"/>
          </a:xfrm>
          <a:prstGeom prst="rect">
            <a:avLst/>
          </a:prstGeom>
          <a:noFill/>
          <a:ln w="9525">
            <a:noFill/>
            <a:miter lim="800000"/>
            <a:headEnd/>
            <a:tailEnd/>
          </a:ln>
        </p:spPr>
      </p:pic>
    </p:spTree>
    <p:extLst>
      <p:ext uri="{BB962C8B-B14F-4D97-AF65-F5344CB8AC3E}">
        <p14:creationId xmlns:p14="http://schemas.microsoft.com/office/powerpoint/2010/main" val="1577400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609600"/>
            <a:ext cx="9904095" cy="3447098"/>
          </a:xfrm>
        </p:spPr>
        <p:txBody>
          <a:bodyPr/>
          <a:lstStyle/>
          <a:p>
            <a:pPr marL="514350" indent="-514350" algn="just">
              <a:buFont typeface="+mj-lt"/>
              <a:buAutoNum type="arabicPeriod" startAt="4"/>
            </a:pPr>
            <a:r>
              <a:rPr lang="en-IN" b="1" dirty="0">
                <a:solidFill>
                  <a:srgbClr val="FFFF00"/>
                </a:solidFill>
              </a:rPr>
              <a:t>Hooks and clasps: </a:t>
            </a:r>
            <a:r>
              <a:rPr lang="en-IN" dirty="0"/>
              <a:t>Hooks and clasps are small but comparatively strong fasteners.</a:t>
            </a:r>
          </a:p>
          <a:p>
            <a:pPr algn="just"/>
            <a:endParaRPr lang="en-IN" dirty="0"/>
          </a:p>
          <a:p>
            <a:pPr marL="457200" indent="-457200" algn="just">
              <a:buFont typeface="Arial" panose="020B0604020202020204" pitchFamily="34" charset="0"/>
              <a:buChar char="•"/>
            </a:pPr>
            <a:r>
              <a:rPr lang="en-IN" dirty="0"/>
              <a:t>The hook is always sewn on to the back of the overlap so that the end of the hook does not extend further than the edge of underlap of the garment. </a:t>
            </a:r>
          </a:p>
          <a:p>
            <a:pPr marL="457200" indent="-457200" algn="just">
              <a:buFont typeface="Arial" panose="020B0604020202020204" pitchFamily="34" charset="0"/>
              <a:buChar char="•"/>
            </a:pPr>
            <a:endParaRPr lang="en-IN" dirty="0"/>
          </a:p>
          <a:p>
            <a:pPr marL="457200" indent="-457200" algn="just">
              <a:buFont typeface="Arial" panose="020B0604020202020204" pitchFamily="34" charset="0"/>
              <a:buChar char="•"/>
            </a:pPr>
            <a:r>
              <a:rPr lang="en-IN" dirty="0"/>
              <a:t>The hook and clasp should be invisible when fastened.</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pic>
        <p:nvPicPr>
          <p:cNvPr id="5" name="Picture 4" descr="C:\Users\PINKI\Desktop\SMO-10th\STBK-SMO 10th-Final_files\hooks.jpg"/>
          <p:cNvPicPr/>
          <p:nvPr/>
        </p:nvPicPr>
        <p:blipFill>
          <a:blip r:embed="rId2"/>
          <a:srcRect/>
          <a:stretch>
            <a:fillRect/>
          </a:stretch>
        </p:blipFill>
        <p:spPr bwMode="auto">
          <a:xfrm rot="16200000">
            <a:off x="5279865" y="4060602"/>
            <a:ext cx="1396732" cy="3652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58763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416" y="886843"/>
            <a:ext cx="9904095" cy="861774"/>
          </a:xfrm>
        </p:spPr>
        <p:txBody>
          <a:bodyPr/>
          <a:lstStyle/>
          <a:p>
            <a:pPr marL="514350" indent="-514350" algn="just">
              <a:buFont typeface="+mj-lt"/>
              <a:buAutoNum type="arabicPeriod" startAt="5"/>
            </a:pPr>
            <a:r>
              <a:rPr lang="en-IN" b="1" dirty="0">
                <a:solidFill>
                  <a:srgbClr val="FFFF00"/>
                </a:solidFill>
              </a:rPr>
              <a:t>Zipper: </a:t>
            </a:r>
            <a:r>
              <a:rPr lang="en-IN" dirty="0"/>
              <a:t>The zipper is probably the most used of all fastenings. There are following five categories of zipper: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graphicFrame>
        <p:nvGraphicFramePr>
          <p:cNvPr id="6" name="Diagram 5"/>
          <p:cNvGraphicFramePr/>
          <p:nvPr>
            <p:extLst>
              <p:ext uri="{D42A27DB-BD31-4B8C-83A1-F6EECF244321}">
                <p14:modId xmlns:p14="http://schemas.microsoft.com/office/powerpoint/2010/main" val="594422579"/>
              </p:ext>
            </p:extLst>
          </p:nvPr>
        </p:nvGraphicFramePr>
        <p:xfrm>
          <a:off x="570883" y="4215251"/>
          <a:ext cx="10441160" cy="2253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lum bright="40000"/>
            <a:extLst>
              <a:ext uri="{28A0092B-C50C-407E-A947-70E740481C1C}">
                <a14:useLocalDpi xmlns:a14="http://schemas.microsoft.com/office/drawing/2010/main" val="0"/>
              </a:ext>
            </a:extLst>
          </a:blip>
          <a:stretch>
            <a:fillRect/>
          </a:stretch>
        </p:blipFill>
        <p:spPr>
          <a:xfrm>
            <a:off x="3575720" y="915403"/>
            <a:ext cx="4752528" cy="4752528"/>
          </a:xfrm>
          <a:prstGeom prst="rect">
            <a:avLst/>
          </a:prstGeom>
        </p:spPr>
      </p:pic>
    </p:spTree>
    <p:extLst>
      <p:ext uri="{BB962C8B-B14F-4D97-AF65-F5344CB8AC3E}">
        <p14:creationId xmlns:p14="http://schemas.microsoft.com/office/powerpoint/2010/main" val="1531474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620688"/>
            <a:ext cx="9904095" cy="2585323"/>
          </a:xfrm>
        </p:spPr>
        <p:txBody>
          <a:bodyPr/>
          <a:lstStyle/>
          <a:p>
            <a:pPr marL="514350" indent="-514350" algn="just">
              <a:buFont typeface="+mj-lt"/>
              <a:buAutoNum type="arabicPeriod" startAt="6"/>
            </a:pPr>
            <a:r>
              <a:rPr lang="en-IN" b="1" dirty="0">
                <a:solidFill>
                  <a:srgbClr val="FFFF00"/>
                </a:solidFill>
              </a:rPr>
              <a:t>Velcro: </a:t>
            </a:r>
            <a:r>
              <a:rPr lang="en-IN" dirty="0"/>
              <a:t>Velcro is a fasteners which is in the form of tapes that is be sewed or stuck on the garments</a:t>
            </a:r>
          </a:p>
          <a:p>
            <a:pPr algn="just"/>
            <a:endParaRPr lang="en-IN" dirty="0"/>
          </a:p>
          <a:p>
            <a:pPr marL="457200" indent="-457200" algn="just">
              <a:buFont typeface="Arial" panose="020B0604020202020204" pitchFamily="34" charset="0"/>
              <a:buChar char="•"/>
            </a:pPr>
            <a:r>
              <a:rPr lang="en-IN" dirty="0"/>
              <a:t>A </a:t>
            </a:r>
            <a:r>
              <a:rPr lang="en-IN" dirty="0" err="1"/>
              <a:t>velcro</a:t>
            </a:r>
            <a:r>
              <a:rPr lang="en-IN" dirty="0"/>
              <a:t> is made up of two strips, one has a mesh of filament </a:t>
            </a:r>
            <a:r>
              <a:rPr lang="en-IN" dirty="0" err="1"/>
              <a:t>fibers</a:t>
            </a:r>
            <a:r>
              <a:rPr lang="en-IN" dirty="0"/>
              <a:t> and other has a </a:t>
            </a:r>
            <a:r>
              <a:rPr lang="en-IN" dirty="0" err="1"/>
              <a:t>webed</a:t>
            </a:r>
            <a:r>
              <a:rPr lang="en-IN" dirty="0"/>
              <a:t> plastic hooks construction.</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87688" y="2708920"/>
            <a:ext cx="4464496" cy="4464496"/>
          </a:xfrm>
          <a:prstGeom prst="rect">
            <a:avLst/>
          </a:prstGeom>
        </p:spPr>
      </p:pic>
    </p:spTree>
    <p:extLst>
      <p:ext uri="{BB962C8B-B14F-4D97-AF65-F5344CB8AC3E}">
        <p14:creationId xmlns:p14="http://schemas.microsoft.com/office/powerpoint/2010/main" val="217769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620688"/>
            <a:ext cx="9904095" cy="2154436"/>
          </a:xfrm>
        </p:spPr>
        <p:txBody>
          <a:bodyPr/>
          <a:lstStyle/>
          <a:p>
            <a:pPr marL="514350" indent="-514350" algn="just">
              <a:buFont typeface="+mj-lt"/>
              <a:buAutoNum type="arabicPeriod" startAt="7"/>
            </a:pPr>
            <a:r>
              <a:rPr lang="en-IN" b="1" dirty="0">
                <a:solidFill>
                  <a:srgbClr val="FFFF00"/>
                </a:solidFill>
              </a:rPr>
              <a:t>Eyelets: </a:t>
            </a:r>
            <a:r>
              <a:rPr lang="en-IN" dirty="0"/>
              <a:t>An eyelet fastening can be very decorative and is often found on bridal wear or tight fitting dresses. </a:t>
            </a:r>
          </a:p>
          <a:p>
            <a:pPr marL="514350" indent="-514350" algn="just">
              <a:buFont typeface="+mj-lt"/>
              <a:buAutoNum type="arabicPeriod" startAt="7"/>
            </a:pPr>
            <a:endParaRPr lang="en-IN" dirty="0"/>
          </a:p>
          <a:p>
            <a:pPr marL="514350" indent="-514350" algn="just">
              <a:buFont typeface="Arial" panose="020B0604020202020204" pitchFamily="34" charset="0"/>
              <a:buChar char="•"/>
            </a:pPr>
            <a:r>
              <a:rPr lang="en-IN" dirty="0"/>
              <a:t>A piece of boning needs to be inserted into the fabric between the edge and the eyelets, to give strength.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pic>
        <p:nvPicPr>
          <p:cNvPr id="1026" name="Picture 2" descr="C:\Users\hp\Downloads\SMO-20220128T044742Z-001\SMO\image\eyelet.png"/>
          <p:cNvPicPr>
            <a:picLocks noChangeAspect="1" noChangeArrowheads="1"/>
          </p:cNvPicPr>
          <p:nvPr/>
        </p:nvPicPr>
        <p:blipFill>
          <a:blip r:embed="rId2" cstate="print"/>
          <a:srcRect/>
          <a:stretch>
            <a:fillRect/>
          </a:stretch>
        </p:blipFill>
        <p:spPr bwMode="auto">
          <a:xfrm>
            <a:off x="2819400" y="3276600"/>
            <a:ext cx="6096000" cy="3076327"/>
          </a:xfrm>
          <a:prstGeom prst="rect">
            <a:avLst/>
          </a:prstGeom>
          <a:noFill/>
        </p:spPr>
      </p:pic>
    </p:spTree>
    <p:extLst>
      <p:ext uri="{BB962C8B-B14F-4D97-AF65-F5344CB8AC3E}">
        <p14:creationId xmlns:p14="http://schemas.microsoft.com/office/powerpoint/2010/main" val="2622355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different types of fasteners used in garments.</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latin typeface="Century Schoolbook"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latin typeface="Century Schoolbook"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latin typeface="Century Schoolbook"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latin typeface="Century Schoolbook"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itchFamily="18" charset="0"/>
                <a:cs typeface="Century Schoolbook"/>
              </a:rPr>
              <a:t> </a:t>
            </a:r>
            <a:r>
              <a:rPr lang="en-IN" sz="2400" spc="-5">
                <a:solidFill>
                  <a:srgbClr val="FFFF00"/>
                </a:solidFill>
                <a:latin typeface="Century Schoolbook" pitchFamily="18" charset="0"/>
                <a:cs typeface="Century Schoolbook"/>
              </a:rPr>
              <a:t>Academic Support </a:t>
            </a:r>
            <a:r>
              <a:rPr lang="en-IN" sz="2400" spc="-5" dirty="0">
                <a:solidFill>
                  <a:srgbClr val="FFFF00"/>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Shivangi</a:t>
            </a:r>
            <a:r>
              <a:rPr lang="en-IN" sz="2400" spc="-5" dirty="0">
                <a:solidFill>
                  <a:schemeClr val="bg1"/>
                </a:solidFill>
                <a:latin typeface="Century Schoolbook" pitchFamily="18" charset="0"/>
                <a:cs typeface="Century Schoolbook"/>
              </a:rPr>
              <a:t> </a:t>
            </a:r>
            <a:r>
              <a:rPr lang="en-IN" sz="2400" spc="-5" dirty="0" err="1">
                <a:solidFill>
                  <a:schemeClr val="bg1"/>
                </a:solidFill>
                <a:latin typeface="Century Schoolbook" pitchFamily="18" charset="0"/>
                <a:cs typeface="Century Schoolbook"/>
              </a:rPr>
              <a:t>Vig</a:t>
            </a:r>
            <a:r>
              <a:rPr lang="en-IN" sz="2400" spc="-5" dirty="0">
                <a:solidFill>
                  <a:schemeClr val="bg1"/>
                </a:solidFill>
                <a:latin typeface="Century Schoolbook" pitchFamily="18" charset="0"/>
                <a:cs typeface="Century Schoolbook"/>
              </a:rPr>
              <a:t> &amp; Nupur Srivastava</a:t>
            </a:r>
          </a:p>
          <a:p>
            <a:pPr algn="ctr">
              <a:spcBef>
                <a:spcPts val="1540"/>
              </a:spcBef>
            </a:pPr>
            <a:endParaRPr lang="en-IN" sz="2400" dirty="0">
              <a:solidFill>
                <a:schemeClr val="bg1"/>
              </a:solidFill>
              <a:latin typeface="Century Schoolbook" pitchFamily="18" charset="0"/>
              <a:cs typeface="Century Schoolbook"/>
            </a:endParaRPr>
          </a:p>
          <a:p>
            <a:pPr>
              <a:spcBef>
                <a:spcPts val="1540"/>
              </a:spcBef>
            </a:pPr>
            <a:r>
              <a:rPr lang="en-IN" sz="2400" spc="-5" dirty="0">
                <a:solidFill>
                  <a:srgbClr val="FFFF00"/>
                </a:solidFill>
                <a:latin typeface="Century Schoolbook" pitchFamily="18" charset="0"/>
                <a:cs typeface="Century Schoolbook"/>
              </a:rPr>
              <a:t>Assistance                                                            Graphic Artist</a:t>
            </a:r>
            <a:endParaRPr lang="en-IN" sz="2400" dirty="0">
              <a:latin typeface="Century Schoolbook" pitchFamily="18" charset="0"/>
              <a:cs typeface="Century Schoolbook"/>
            </a:endParaRPr>
          </a:p>
          <a:p>
            <a:pPr marL="12700" marR="5080"/>
            <a:r>
              <a:rPr lang="en-IN" sz="2400" dirty="0">
                <a:solidFill>
                  <a:srgbClr val="FFFFFF"/>
                </a:solidFill>
                <a:latin typeface="Century Schoolbook" pitchFamily="18" charset="0"/>
                <a:cs typeface="Century Schoolbook"/>
              </a:rPr>
              <a:t>Vani </a:t>
            </a:r>
            <a:r>
              <a:rPr lang="en-IN" sz="2400" dirty="0" err="1">
                <a:solidFill>
                  <a:srgbClr val="FFFFFF"/>
                </a:solidFill>
                <a:latin typeface="Century Schoolbook" pitchFamily="18" charset="0"/>
                <a:cs typeface="Century Schoolbook"/>
              </a:rPr>
              <a:t>Pandya</a:t>
            </a:r>
            <a:r>
              <a:rPr lang="en-IN" sz="2400" dirty="0">
                <a:latin typeface="Century Schoolbook" pitchFamily="18" charset="0"/>
                <a:cs typeface="Century Schoolbook"/>
              </a:rPr>
              <a:t>                                                        </a:t>
            </a:r>
            <a:r>
              <a:rPr lang="en-IN" sz="2400" dirty="0" err="1">
                <a:solidFill>
                  <a:srgbClr val="FFFFFF"/>
                </a:solidFill>
                <a:latin typeface="Century Schoolbook" pitchFamily="18" charset="0"/>
                <a:cs typeface="Century Schoolbook"/>
              </a:rPr>
              <a:t>Prachi</a:t>
            </a:r>
            <a:r>
              <a:rPr lang="en-IN" sz="2400" dirty="0">
                <a:solidFill>
                  <a:srgbClr val="FFFFFF"/>
                </a:solidFill>
                <a:latin typeface="Century Schoolbook" pitchFamily="18" charset="0"/>
                <a:cs typeface="Century Schoolbook"/>
              </a:rPr>
              <a:t> </a:t>
            </a:r>
            <a:r>
              <a:rPr lang="en-IN" sz="2400" dirty="0" err="1">
                <a:solidFill>
                  <a:srgbClr val="FFFFFF"/>
                </a:solidFill>
                <a:latin typeface="Century Schoolbook" pitchFamily="18" charset="0"/>
                <a:cs typeface="Century Schoolbook"/>
              </a:rPr>
              <a:t>Verma</a:t>
            </a:r>
            <a:endParaRPr lang="en-IN" sz="2400" spc="-5" dirty="0">
              <a:solidFill>
                <a:srgbClr val="FFFF00"/>
              </a:solidFill>
              <a:latin typeface="Century Schoolbook"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503617"/>
          </a:xfrm>
          <a:prstGeom prst="rect">
            <a:avLst/>
          </a:prstGeom>
        </p:spPr>
        <p:txBody>
          <a:bodyPr vert="horz" wrap="square" lIns="0" tIns="13335" rIns="0" bIns="0" rtlCol="0">
            <a:spAutoFit/>
          </a:bodyPr>
          <a:lstStyle/>
          <a:p>
            <a:pPr algn="just"/>
            <a:r>
              <a:rPr sz="3200" b="1" dirty="0">
                <a:solidFill>
                  <a:schemeClr val="bg1"/>
                </a:solidFill>
                <a:latin typeface="Century Schoolbook" pitchFamily="18" charset="0"/>
                <a:cs typeface="Arial" panose="020B0604020202020204" pitchFamily="34" charset="0"/>
              </a:rPr>
              <a:t>UNIT </a:t>
            </a:r>
            <a:r>
              <a:rPr lang="en-US" sz="3200" b="1" dirty="0">
                <a:solidFill>
                  <a:schemeClr val="bg1"/>
                </a:solidFill>
                <a:latin typeface="Century Schoolbook" pitchFamily="18" charset="0"/>
                <a:cs typeface="Arial" panose="020B0604020202020204" pitchFamily="34" charset="0"/>
              </a:rPr>
              <a:t>3</a:t>
            </a:r>
            <a:r>
              <a:rPr sz="3200" b="1" dirty="0">
                <a:solidFill>
                  <a:schemeClr val="bg1"/>
                </a:solidFill>
                <a:latin typeface="Century Schoolbook" pitchFamily="18" charset="0"/>
                <a:cs typeface="Arial" panose="020B0604020202020204" pitchFamily="34" charset="0"/>
              </a:rPr>
              <a:t>:</a:t>
            </a:r>
            <a:r>
              <a:rPr lang="en-US" sz="3200" b="1"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FASTENERS IN GARMENTS</a:t>
            </a:r>
          </a:p>
          <a:p>
            <a:pPr algn="just"/>
            <a:endParaRPr lang="en-US" sz="3200" dirty="0">
              <a:solidFill>
                <a:srgbClr val="FFFF00"/>
              </a:solidFill>
              <a:latin typeface="Century Schoolbook" pitchFamily="18" charset="0"/>
              <a:cs typeface="Arial" panose="020B0604020202020204" pitchFamily="34" charset="0"/>
            </a:endParaRPr>
          </a:p>
          <a:p>
            <a:pPr marL="5080" algn="just">
              <a:spcBef>
                <a:spcPts val="105"/>
              </a:spcBef>
            </a:pPr>
            <a:r>
              <a:rPr sz="3200" b="1" dirty="0">
                <a:solidFill>
                  <a:schemeClr val="bg1"/>
                </a:solidFill>
                <a:latin typeface="Century Schoolbook" pitchFamily="18" charset="0"/>
                <a:cs typeface="Arial" panose="020B0604020202020204" pitchFamily="34" charset="0"/>
              </a:rPr>
              <a:t>Session</a:t>
            </a:r>
            <a:r>
              <a:rPr lang="en-IN" sz="3200" b="1" dirty="0">
                <a:solidFill>
                  <a:schemeClr val="bg1"/>
                </a:solidFill>
                <a:latin typeface="Century Schoolbook" pitchFamily="18" charset="0"/>
                <a:cs typeface="Arial" panose="020B0604020202020204" pitchFamily="34" charset="0"/>
              </a:rPr>
              <a:t> </a:t>
            </a:r>
            <a:r>
              <a:rPr lang="en-US" sz="3200" b="1" spc="-5" dirty="0">
                <a:solidFill>
                  <a:schemeClr val="bg1"/>
                </a:solidFill>
                <a:latin typeface="Century Schoolbook" pitchFamily="18" charset="0"/>
                <a:cs typeface="Arial" panose="020B0604020202020204" pitchFamily="34" charset="0"/>
              </a:rPr>
              <a:t>1</a:t>
            </a:r>
            <a:r>
              <a:rPr sz="3200" b="1" spc="-5" dirty="0">
                <a:solidFill>
                  <a:schemeClr val="bg1"/>
                </a:solidFill>
                <a:latin typeface="Century Schoolbook" pitchFamily="18" charset="0"/>
                <a:cs typeface="Arial" panose="020B0604020202020204" pitchFamily="34" charset="0"/>
              </a:rPr>
              <a:t>:</a:t>
            </a:r>
            <a:r>
              <a:rPr lang="en-IN" sz="3200" b="1" spc="-5" dirty="0">
                <a:solidFill>
                  <a:schemeClr val="bg1"/>
                </a:solidFill>
                <a:latin typeface="Century Schoolbook" pitchFamily="18" charset="0"/>
                <a:cs typeface="Arial" panose="020B0604020202020204" pitchFamily="34" charset="0"/>
              </a:rPr>
              <a:t> </a:t>
            </a:r>
            <a:r>
              <a:rPr lang="en-GB" sz="3200" b="1" spc="-5"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Types Of Fasteners And Their Uses</a:t>
            </a:r>
            <a:endParaRPr lang="en-GB" sz="3200" dirty="0">
              <a:solidFill>
                <a:srgbClr val="FFFF00"/>
              </a:solidFill>
              <a:latin typeface="Century Schoolbook"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67200" y="1671626"/>
            <a:ext cx="3221531"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268381279"/>
              </p:ext>
            </p:extLst>
          </p:nvPr>
        </p:nvGraphicFramePr>
        <p:xfrm>
          <a:off x="1221076" y="2780928"/>
          <a:ext cx="9073007" cy="204215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itchFamily="18" charset="0"/>
                          <a:cs typeface="Arial" panose="020B0604020202020204" pitchFamily="34" charset="0"/>
                        </a:rPr>
                        <a:t>Title</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itchFamily="18" charset="0"/>
                          <a:cs typeface="Arial" panose="020B0604020202020204" pitchFamily="34" charset="0"/>
                        </a:rPr>
                        <a:t>Slide</a:t>
                      </a:r>
                      <a:r>
                        <a:rPr sz="2000" b="1" spc="-15" dirty="0">
                          <a:solidFill>
                            <a:srgbClr val="FFFFFF"/>
                          </a:solidFill>
                          <a:latin typeface="Century Schoolbook" pitchFamily="18" charset="0"/>
                          <a:cs typeface="Arial" panose="020B0604020202020204" pitchFamily="34" charset="0"/>
                        </a:rPr>
                        <a:t> </a:t>
                      </a:r>
                      <a:r>
                        <a:rPr sz="2000" b="1" dirty="0">
                          <a:solidFill>
                            <a:srgbClr val="FFFFFF"/>
                          </a:solidFill>
                          <a:latin typeface="Century Schoolbook" pitchFamily="18" charset="0"/>
                          <a:cs typeface="Arial" panose="020B0604020202020204" pitchFamily="34" charset="0"/>
                        </a:rPr>
                        <a:t>No.</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itchFamily="18" charset="0"/>
                          <a:cs typeface="Arial" panose="020B0604020202020204" pitchFamily="34" charset="0"/>
                        </a:rPr>
                        <a:t>Session</a:t>
                      </a:r>
                      <a:r>
                        <a:rPr lang="en-IN" sz="2000" b="0" spc="-55" dirty="0">
                          <a:latin typeface="Century Schoolbook" pitchFamily="18" charset="0"/>
                          <a:cs typeface="Arial" panose="020B0604020202020204" pitchFamily="34" charset="0"/>
                        </a:rPr>
                        <a:t> </a:t>
                      </a:r>
                      <a:r>
                        <a:rPr lang="en-IN" sz="2000" b="0" spc="-5" dirty="0">
                          <a:latin typeface="Century Schoolbook" pitchFamily="18" charset="0"/>
                          <a:cs typeface="Arial" panose="020B0604020202020204" pitchFamily="34" charset="0"/>
                        </a:rPr>
                        <a:t>objectives</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itchFamily="18" charset="0"/>
                          <a:cs typeface="Arial" panose="020B0604020202020204" pitchFamily="34" charset="0"/>
                        </a:rPr>
                        <a:t>4</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itchFamily="18" charset="0"/>
                          <a:cs typeface="Arial" panose="020B0604020202020204" pitchFamily="34" charset="0"/>
                        </a:rPr>
                        <a:t>Types</a:t>
                      </a:r>
                      <a:r>
                        <a:rPr lang="en-IN" sz="2000" baseline="0" dirty="0">
                          <a:latin typeface="Century Schoolbook" pitchFamily="18" charset="0"/>
                          <a:cs typeface="Arial" panose="020B0604020202020204" pitchFamily="34" charset="0"/>
                        </a:rPr>
                        <a:t> of fasteners</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6</a:t>
                      </a:r>
                      <a:endParaRPr sz="2000" dirty="0">
                        <a:latin typeface="Century Schoolbook"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itchFamily="18" charset="0"/>
                          <a:cs typeface="Arial" panose="020B0604020202020204" pitchFamily="34" charset="0"/>
                        </a:rPr>
                        <a:t>Summary</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itchFamily="18" charset="0"/>
                          <a:cs typeface="Arial" panose="020B0604020202020204"/>
                        </a:rPr>
                        <a:t>16</a:t>
                      </a:r>
                      <a:endParaRPr sz="2000" dirty="0">
                        <a:latin typeface="Century Schoolbook"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820370"/>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itchFamily="18" charset="0"/>
                <a:cs typeface="Bookman Old Style" panose="02050604050505020204"/>
              </a:rPr>
              <a:t>      The </a:t>
            </a:r>
            <a:r>
              <a:rPr lang="en-GB" sz="2800" spc="-10" dirty="0">
                <a:solidFill>
                  <a:srgbClr val="FFFFFF"/>
                </a:solidFill>
                <a:latin typeface="Century Schoolbook" pitchFamily="18" charset="0"/>
                <a:cs typeface="Bookman Old Style" panose="02050604050505020204"/>
              </a:rPr>
              <a:t>students </a:t>
            </a:r>
            <a:r>
              <a:rPr lang="en-GB" sz="2800" spc="-15" dirty="0">
                <a:solidFill>
                  <a:srgbClr val="FFFFFF"/>
                </a:solidFill>
                <a:latin typeface="Century Schoolbook" pitchFamily="18" charset="0"/>
                <a:cs typeface="Bookman Old Style" panose="02050604050505020204"/>
              </a:rPr>
              <a:t>will </a:t>
            </a:r>
            <a:r>
              <a:rPr lang="en-GB" sz="2800" spc="-10" dirty="0">
                <a:solidFill>
                  <a:srgbClr val="FFFFFF"/>
                </a:solidFill>
                <a:latin typeface="Century Schoolbook" pitchFamily="18" charset="0"/>
                <a:cs typeface="Bookman Old Style" panose="02050604050505020204"/>
              </a:rPr>
              <a:t>be </a:t>
            </a:r>
            <a:r>
              <a:rPr lang="en-GB" sz="2800" spc="-20" dirty="0">
                <a:solidFill>
                  <a:srgbClr val="FFFFFF"/>
                </a:solidFill>
                <a:latin typeface="Century Schoolbook" pitchFamily="18" charset="0"/>
                <a:cs typeface="Bookman Old Style" panose="02050604050505020204"/>
              </a:rPr>
              <a:t>able</a:t>
            </a:r>
            <a:r>
              <a:rPr lang="en-GB" sz="2800" spc="535" dirty="0">
                <a:solidFill>
                  <a:srgbClr val="FFFFFF"/>
                </a:solidFill>
                <a:latin typeface="Century Schoolbook" pitchFamily="18" charset="0"/>
                <a:cs typeface="Bookman Old Style" panose="02050604050505020204"/>
              </a:rPr>
              <a:t> </a:t>
            </a:r>
            <a:r>
              <a:rPr lang="en-GB" sz="2800" spc="-5" dirty="0">
                <a:solidFill>
                  <a:srgbClr val="FFFFFF"/>
                </a:solidFill>
                <a:latin typeface="Century Schoolbook" pitchFamily="18" charset="0"/>
                <a:cs typeface="Bookman Old Style" panose="02050604050505020204"/>
              </a:rPr>
              <a:t>to:</a:t>
            </a:r>
            <a:endParaRPr lang="en-GB" sz="2800" dirty="0">
              <a:solidFill>
                <a:prstClr val="black"/>
              </a:solidFill>
              <a:latin typeface="Century Schoolbook" pitchFamily="18" charset="0"/>
              <a:cs typeface="Bookman Old Style" panose="02050604050505020204"/>
            </a:endParaRPr>
          </a:p>
          <a:p>
            <a:pPr algn="just">
              <a:spcBef>
                <a:spcPts val="35"/>
              </a:spcBef>
            </a:pPr>
            <a:endParaRPr lang="en-GB" sz="3350" dirty="0">
              <a:solidFill>
                <a:prstClr val="black"/>
              </a:solidFill>
              <a:latin typeface="Century Schoolbook"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Gain knowledge about different types of fasteners used in garments.</a:t>
            </a:r>
            <a:endParaRPr lang="en-GB" sz="2800" spc="-15" dirty="0">
              <a:solidFill>
                <a:srgbClr val="FFFFFF"/>
              </a:solidFill>
              <a:latin typeface="Century Schoolbook" pitchFamily="18" charset="0"/>
              <a:cs typeface="Bookman Old Style" panose="02050604050505020204"/>
            </a:endParaRP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6637" y="980728"/>
            <a:ext cx="5089651" cy="696594"/>
          </a:xfrm>
        </p:spPr>
        <p:txBody>
          <a:bodyPr/>
          <a:lstStyle/>
          <a:p>
            <a:pPr algn="ctr"/>
            <a:r>
              <a:rPr lang="en-IN" dirty="0"/>
              <a:t>FASTENERS</a:t>
            </a:r>
          </a:p>
        </p:txBody>
      </p:sp>
      <p:sp>
        <p:nvSpPr>
          <p:cNvPr id="3" name="Text Placeholder 2"/>
          <p:cNvSpPr>
            <a:spLocks noGrp="1"/>
          </p:cNvSpPr>
          <p:nvPr>
            <p:ph type="body" idx="1"/>
          </p:nvPr>
        </p:nvSpPr>
        <p:spPr>
          <a:xfrm>
            <a:off x="839416" y="2276872"/>
            <a:ext cx="9904095" cy="3016210"/>
          </a:xfrm>
        </p:spPr>
        <p:txBody>
          <a:bodyPr/>
          <a:lstStyle/>
          <a:p>
            <a:pPr algn="just"/>
            <a:r>
              <a:rPr lang="en-IN" dirty="0"/>
              <a:t>All garments need openings at some point or the other so that they can be put on and taken off easily. </a:t>
            </a:r>
          </a:p>
          <a:p>
            <a:pPr algn="just"/>
            <a:endParaRPr lang="en-IN" dirty="0"/>
          </a:p>
          <a:p>
            <a:pPr algn="just"/>
            <a:r>
              <a:rPr lang="en-IN" dirty="0"/>
              <a:t>Fasteners are closures that secure garment openings. </a:t>
            </a:r>
          </a:p>
          <a:p>
            <a:pPr algn="just"/>
            <a:endParaRPr lang="en-IN" dirty="0"/>
          </a:p>
          <a:p>
            <a:pPr algn="just"/>
            <a:r>
              <a:rPr lang="en-IN" dirty="0"/>
              <a:t>Fasteners may be used as a design element or for some purpose in a garment.</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spTree>
    <p:extLst>
      <p:ext uri="{BB962C8B-B14F-4D97-AF65-F5344CB8AC3E}">
        <p14:creationId xmlns:p14="http://schemas.microsoft.com/office/powerpoint/2010/main" val="1974214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5918" y="188640"/>
            <a:ext cx="7441372" cy="677108"/>
          </a:xfrm>
        </p:spPr>
        <p:txBody>
          <a:bodyPr/>
          <a:lstStyle/>
          <a:p>
            <a:pPr algn="ctr"/>
            <a:r>
              <a:rPr lang="en-IN" dirty="0"/>
              <a:t>TYPES OF FASTENER</a:t>
            </a:r>
          </a:p>
        </p:txBody>
      </p:sp>
      <p:sp>
        <p:nvSpPr>
          <p:cNvPr id="3" name="Text Placeholder 2"/>
          <p:cNvSpPr>
            <a:spLocks noGrp="1"/>
          </p:cNvSpPr>
          <p:nvPr>
            <p:ph type="body" idx="1"/>
          </p:nvPr>
        </p:nvSpPr>
        <p:spPr>
          <a:xfrm>
            <a:off x="911424" y="1340768"/>
            <a:ext cx="9904095" cy="2585323"/>
          </a:xfrm>
        </p:spPr>
        <p:txBody>
          <a:bodyPr/>
          <a:lstStyle/>
          <a:p>
            <a:pPr marL="514350" indent="-514350" algn="just">
              <a:buFont typeface="+mj-lt"/>
              <a:buAutoNum type="arabicPeriod"/>
            </a:pPr>
            <a:r>
              <a:rPr lang="en-IN" b="1" dirty="0">
                <a:solidFill>
                  <a:srgbClr val="FFFF00"/>
                </a:solidFill>
              </a:rPr>
              <a:t>Cord: </a:t>
            </a:r>
            <a:r>
              <a:rPr lang="en-IN" dirty="0"/>
              <a:t>Cord term is used for a variety of textile strands including cabled yarns, piled yarns and structures made by braiding, knitting or weaving. </a:t>
            </a:r>
          </a:p>
          <a:p>
            <a:pPr marL="514350" indent="-514350" algn="just">
              <a:buFont typeface="+mj-lt"/>
              <a:buAutoNum type="arabicPeriod"/>
            </a:pPr>
            <a:endParaRPr lang="en-IN" dirty="0"/>
          </a:p>
          <a:p>
            <a:pPr marL="514350" indent="-514350" algn="just">
              <a:buFont typeface="Arial" panose="020B0604020202020204" pitchFamily="34" charset="0"/>
              <a:buChar char="•"/>
            </a:pPr>
            <a:r>
              <a:rPr lang="en-IN" dirty="0"/>
              <a:t>Cords is used as a fastener with eyelets or without eyelets in a garment.</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pic>
        <p:nvPicPr>
          <p:cNvPr id="5" name="Picture 4" descr="C:\Users\PINKI\Desktop\SMO-10th\STBK-SMO 10th-Final_files\image225.jpg"/>
          <p:cNvPicPr/>
          <p:nvPr/>
        </p:nvPicPr>
        <p:blipFill>
          <a:blip r:embed="rId2"/>
          <a:srcRect/>
          <a:stretch>
            <a:fillRect/>
          </a:stretch>
        </p:blipFill>
        <p:spPr bwMode="auto">
          <a:xfrm>
            <a:off x="4223792" y="4149080"/>
            <a:ext cx="3312368" cy="2507481"/>
          </a:xfrm>
          <a:prstGeom prst="rect">
            <a:avLst/>
          </a:prstGeom>
          <a:noFill/>
          <a:ln w="9525">
            <a:noFill/>
            <a:miter lim="800000"/>
            <a:headEnd/>
            <a:tailEnd/>
          </a:ln>
        </p:spPr>
      </p:pic>
    </p:spTree>
    <p:extLst>
      <p:ext uri="{BB962C8B-B14F-4D97-AF65-F5344CB8AC3E}">
        <p14:creationId xmlns:p14="http://schemas.microsoft.com/office/powerpoint/2010/main" val="1990226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416" y="620688"/>
            <a:ext cx="9904095" cy="2154436"/>
          </a:xfrm>
        </p:spPr>
        <p:txBody>
          <a:bodyPr/>
          <a:lstStyle/>
          <a:p>
            <a:pPr marL="514350" indent="-514350" algn="just">
              <a:buFont typeface="+mj-lt"/>
              <a:buAutoNum type="arabicPeriod" startAt="2"/>
            </a:pPr>
            <a:r>
              <a:rPr lang="en-IN" b="1" dirty="0">
                <a:solidFill>
                  <a:srgbClr val="FFFF00"/>
                </a:solidFill>
              </a:rPr>
              <a:t>Ribbons: </a:t>
            </a:r>
            <a:r>
              <a:rPr lang="en-IN" dirty="0"/>
              <a:t>Ribbons are available from the narrowest strips to wide swathes, from printed to plain and may feature metallic threads or wired edges. </a:t>
            </a:r>
          </a:p>
          <a:p>
            <a:pPr algn="just"/>
            <a:endParaRPr lang="en-IN" dirty="0"/>
          </a:p>
          <a:p>
            <a:pPr marL="457200" indent="-457200" algn="just">
              <a:buFont typeface="Arial" panose="020B0604020202020204" pitchFamily="34" charset="0"/>
              <a:buChar char="•"/>
            </a:pPr>
            <a:r>
              <a:rPr lang="en-IN" dirty="0"/>
              <a:t>They are used with eyelets to form a decorative fastener.</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672" y="2132856"/>
            <a:ext cx="5472608" cy="5472608"/>
          </a:xfrm>
          <a:prstGeom prst="rect">
            <a:avLst/>
          </a:prstGeom>
        </p:spPr>
      </p:pic>
    </p:spTree>
    <p:extLst>
      <p:ext uri="{BB962C8B-B14F-4D97-AF65-F5344CB8AC3E}">
        <p14:creationId xmlns:p14="http://schemas.microsoft.com/office/powerpoint/2010/main" val="3781401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476672"/>
            <a:ext cx="9904095" cy="2585323"/>
          </a:xfrm>
        </p:spPr>
        <p:txBody>
          <a:bodyPr/>
          <a:lstStyle/>
          <a:p>
            <a:pPr marL="514350" indent="-514350" algn="just">
              <a:buFont typeface="+mj-lt"/>
              <a:buAutoNum type="arabicPeriod" startAt="3"/>
            </a:pPr>
            <a:r>
              <a:rPr lang="en-IN" b="1" dirty="0">
                <a:solidFill>
                  <a:srgbClr val="FFFF00"/>
                </a:solidFill>
              </a:rPr>
              <a:t>Buttons: </a:t>
            </a:r>
            <a:r>
              <a:rPr lang="en-IN" dirty="0"/>
              <a:t>Buttons serves both decorative and functional purpose.</a:t>
            </a:r>
          </a:p>
          <a:p>
            <a:pPr marL="514350" indent="-514350" algn="just">
              <a:buFont typeface="+mj-lt"/>
              <a:buAutoNum type="arabicPeriod" startAt="3"/>
            </a:pPr>
            <a:endParaRPr lang="en-IN" dirty="0"/>
          </a:p>
          <a:p>
            <a:pPr marL="514350" indent="-514350" algn="just">
              <a:buFont typeface="Arial" panose="020B0604020202020204" pitchFamily="34" charset="0"/>
              <a:buChar char="•"/>
            </a:pPr>
            <a:r>
              <a:rPr lang="en-IN" dirty="0"/>
              <a:t>They should be sewn securely by a strong matching thread in such a way that it allows the buttonholes to close under the button without puckering the fabric.</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5720" y="2444053"/>
            <a:ext cx="4437112" cy="4437112"/>
          </a:xfrm>
          <a:prstGeom prst="rect">
            <a:avLst/>
          </a:prstGeom>
        </p:spPr>
      </p:pic>
    </p:spTree>
    <p:extLst>
      <p:ext uri="{BB962C8B-B14F-4D97-AF65-F5344CB8AC3E}">
        <p14:creationId xmlns:p14="http://schemas.microsoft.com/office/powerpoint/2010/main" val="422457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7520136" cy="677108"/>
          </a:xfrm>
        </p:spPr>
        <p:txBody>
          <a:bodyPr/>
          <a:lstStyle/>
          <a:p>
            <a:pPr algn="ctr"/>
            <a:r>
              <a:rPr lang="en-IN" dirty="0"/>
              <a:t>TYPES OF BUTTONS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016751830"/>
              </p:ext>
            </p:extLst>
          </p:nvPr>
        </p:nvGraphicFramePr>
        <p:xfrm>
          <a:off x="609600" y="1295400"/>
          <a:ext cx="10385797" cy="4944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95400" y="2667000"/>
            <a:ext cx="2987352" cy="2987352"/>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67400" y="1963688"/>
            <a:ext cx="4208512" cy="4208512"/>
          </a:xfrm>
          <a:prstGeom prst="rect">
            <a:avLst/>
          </a:prstGeom>
        </p:spPr>
      </p:pic>
    </p:spTree>
    <p:extLst>
      <p:ext uri="{BB962C8B-B14F-4D97-AF65-F5344CB8AC3E}">
        <p14:creationId xmlns:p14="http://schemas.microsoft.com/office/powerpoint/2010/main" val="1121790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2299</TotalTime>
  <Words>673</Words>
  <Application>Microsoft Office PowerPoint</Application>
  <PresentationFormat>Widescreen</PresentationFormat>
  <Paragraphs>103</Paragraphs>
  <Slides>17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Bookman Old Style</vt:lpstr>
      <vt:lpstr>Century Schoolbook</vt:lpstr>
      <vt:lpstr>Wingdings</vt:lpstr>
      <vt:lpstr>Office Theme</vt:lpstr>
      <vt:lpstr>4_Office Theme</vt:lpstr>
      <vt:lpstr>JOB ROLE – SEWING MACHINE OPERATOR</vt:lpstr>
      <vt:lpstr>PowerPoint Presentation</vt:lpstr>
      <vt:lpstr>Content</vt:lpstr>
      <vt:lpstr>Session Objectives</vt:lpstr>
      <vt:lpstr>FASTENERS</vt:lpstr>
      <vt:lpstr>TYPES OF FASTENER</vt:lpstr>
      <vt:lpstr>PowerPoint Presentation</vt:lpstr>
      <vt:lpstr>PowerPoint Presentation</vt:lpstr>
      <vt:lpstr>TYPES OF BUTTONS</vt:lpstr>
      <vt:lpstr>Buttonholes</vt:lpstr>
      <vt:lpstr>Button-loops</vt:lpstr>
      <vt:lpstr>PowerPoint Presentation</vt:lpstr>
      <vt:lpstr>PowerPoint Presentation</vt:lpstr>
      <vt:lpstr>PowerPoint Presentation</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170</cp:revision>
  <dcterms:created xsi:type="dcterms:W3CDTF">2020-07-27T09:02:30Z</dcterms:created>
  <dcterms:modified xsi:type="dcterms:W3CDTF">2022-07-08T09:50:38Z</dcterms:modified>
</cp:coreProperties>
</file>