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8" r:id="rId2"/>
  </p:sldMasterIdLst>
  <p:notesMasterIdLst>
    <p:notesMasterId r:id="rId16"/>
  </p:notesMasterIdLst>
  <p:sldIdLst>
    <p:sldId id="307" r:id="rId3"/>
    <p:sldId id="281" r:id="rId4"/>
    <p:sldId id="282" r:id="rId5"/>
    <p:sldId id="283" r:id="rId6"/>
    <p:sldId id="308" r:id="rId7"/>
    <p:sldId id="309" r:id="rId8"/>
    <p:sldId id="310" r:id="rId9"/>
    <p:sldId id="311" r:id="rId10"/>
    <p:sldId id="312" r:id="rId11"/>
    <p:sldId id="313" r:id="rId12"/>
    <p:sldId id="314" r:id="rId13"/>
    <p:sldId id="306" r:id="rId14"/>
    <p:sldId id="31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4689"/>
  </p:normalViewPr>
  <p:slideViewPr>
    <p:cSldViewPr>
      <p:cViewPr varScale="1">
        <p:scale>
          <a:sx n="69" d="100"/>
          <a:sy n="69" d="100"/>
        </p:scale>
        <p:origin x="756" y="6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C2884A-C25B-4C5E-92DC-7C32BC1F839C}" type="doc">
      <dgm:prSet loTypeId="urn:microsoft.com/office/officeart/2005/8/layout/vList3#1" loCatId="list" qsTypeId="urn:microsoft.com/office/officeart/2005/8/quickstyle/simple4" qsCatId="simple" csTypeId="urn:microsoft.com/office/officeart/2005/8/colors/colorful4" csCatId="colorful" phldr="1"/>
      <dgm:spPr/>
    </dgm:pt>
    <dgm:pt modelId="{8389D275-E165-4F92-A3AD-777A22A6D810}">
      <dgm:prSet phldrT="[Text]" custT="1"/>
      <dgm:spPr/>
      <dgm:t>
        <a:bodyPr/>
        <a:lstStyle/>
        <a:p>
          <a:pPr algn="just"/>
          <a:r>
            <a:rPr lang="en-IN" sz="2400" dirty="0">
              <a:latin typeface="Century Schoolbook" pitchFamily="18" charset="0"/>
            </a:rPr>
            <a:t>Loose or tight selvedge yarn in the Beam.</a:t>
          </a:r>
          <a:endParaRPr lang="en-US" sz="2400" dirty="0">
            <a:latin typeface="Century Schoolbook" pitchFamily="18" charset="0"/>
          </a:endParaRPr>
        </a:p>
      </dgm:t>
    </dgm:pt>
    <dgm:pt modelId="{85B300B6-0AD2-49EA-B669-060768C19092}" type="parTrans" cxnId="{9EC7410D-B9DD-4E28-BEBC-9DCC01109B1E}">
      <dgm:prSet/>
      <dgm:spPr/>
      <dgm:t>
        <a:bodyPr/>
        <a:lstStyle/>
        <a:p>
          <a:endParaRPr lang="en-US"/>
        </a:p>
      </dgm:t>
    </dgm:pt>
    <dgm:pt modelId="{8A520421-42E9-40DD-9394-AD6E9EEBEBB2}" type="sibTrans" cxnId="{9EC7410D-B9DD-4E28-BEBC-9DCC01109B1E}">
      <dgm:prSet/>
      <dgm:spPr/>
      <dgm:t>
        <a:bodyPr/>
        <a:lstStyle/>
        <a:p>
          <a:endParaRPr lang="en-US"/>
        </a:p>
      </dgm:t>
    </dgm:pt>
    <dgm:pt modelId="{03C38B76-9039-4E99-A244-48DE695E8BF8}">
      <dgm:prSet custT="1"/>
      <dgm:spPr/>
      <dgm:t>
        <a:bodyPr/>
        <a:lstStyle/>
        <a:p>
          <a:pPr algn="just"/>
          <a:r>
            <a:rPr lang="en-IN" sz="2400" dirty="0">
              <a:latin typeface="Century Schoolbook" pitchFamily="18" charset="0"/>
            </a:rPr>
            <a:t>If the pick yarn is entangled into the shuttle box the bad selvedge is occurred.</a:t>
          </a:r>
        </a:p>
      </dgm:t>
    </dgm:pt>
    <dgm:pt modelId="{5716518F-CD36-4E77-B57B-D9AFF95D7B9B}" type="parTrans" cxnId="{F302DFE4-F2AD-487F-9689-7E2F6AB23FF8}">
      <dgm:prSet/>
      <dgm:spPr/>
      <dgm:t>
        <a:bodyPr/>
        <a:lstStyle/>
        <a:p>
          <a:endParaRPr lang="en-US"/>
        </a:p>
      </dgm:t>
    </dgm:pt>
    <dgm:pt modelId="{C1850DB0-F323-43E4-86A5-38A18966D121}" type="sibTrans" cxnId="{F302DFE4-F2AD-487F-9689-7E2F6AB23FF8}">
      <dgm:prSet/>
      <dgm:spPr/>
      <dgm:t>
        <a:bodyPr/>
        <a:lstStyle/>
        <a:p>
          <a:endParaRPr lang="en-US"/>
        </a:p>
      </dgm:t>
    </dgm:pt>
    <dgm:pt modelId="{8B18BD90-B47A-4E10-9F43-C2089C1FD136}">
      <dgm:prSet custT="1"/>
      <dgm:spPr/>
      <dgm:t>
        <a:bodyPr/>
        <a:lstStyle/>
        <a:p>
          <a:pPr algn="just"/>
          <a:r>
            <a:rPr lang="en-IN" sz="2400" dirty="0">
              <a:latin typeface="Century Schoolbook" pitchFamily="18" charset="0"/>
            </a:rPr>
            <a:t>If lower strengths yarn exist in the selvedge and comparatively fewer yarn can cause a bad selvedge of a fabric.</a:t>
          </a:r>
        </a:p>
      </dgm:t>
    </dgm:pt>
    <dgm:pt modelId="{19F80AC1-01C5-4683-82A5-424B01E3A02F}" type="parTrans" cxnId="{6213B452-7031-468D-A208-F80155BF7067}">
      <dgm:prSet/>
      <dgm:spPr/>
      <dgm:t>
        <a:bodyPr/>
        <a:lstStyle/>
        <a:p>
          <a:endParaRPr lang="en-US"/>
        </a:p>
      </dgm:t>
    </dgm:pt>
    <dgm:pt modelId="{E4ECBD04-7A04-4246-B437-385EB5F397AC}" type="sibTrans" cxnId="{6213B452-7031-468D-A208-F80155BF7067}">
      <dgm:prSet/>
      <dgm:spPr/>
      <dgm:t>
        <a:bodyPr/>
        <a:lstStyle/>
        <a:p>
          <a:endParaRPr lang="en-US"/>
        </a:p>
      </dgm:t>
    </dgm:pt>
    <dgm:pt modelId="{6D48BB66-715B-43D7-BE2D-A07A1E869893}">
      <dgm:prSet custT="1"/>
      <dgm:spPr/>
      <dgm:t>
        <a:bodyPr/>
        <a:lstStyle/>
        <a:p>
          <a:pPr algn="just"/>
          <a:r>
            <a:rPr lang="en-IN" sz="2400" dirty="0">
              <a:latin typeface="Century Schoolbook" pitchFamily="18" charset="0"/>
            </a:rPr>
            <a:t>Unparalleled weaving shed causes the bad selvedge.</a:t>
          </a:r>
        </a:p>
      </dgm:t>
    </dgm:pt>
    <dgm:pt modelId="{AB4587EE-2731-40AB-91FF-6DE39B155B5C}" type="parTrans" cxnId="{FD8A85CF-57AE-4A1D-994C-FF5E21B8FA59}">
      <dgm:prSet/>
      <dgm:spPr/>
      <dgm:t>
        <a:bodyPr/>
        <a:lstStyle/>
        <a:p>
          <a:endParaRPr lang="en-US"/>
        </a:p>
      </dgm:t>
    </dgm:pt>
    <dgm:pt modelId="{34DE7EFF-FA37-40DF-9BAB-0248C019FCFD}" type="sibTrans" cxnId="{FD8A85CF-57AE-4A1D-994C-FF5E21B8FA59}">
      <dgm:prSet/>
      <dgm:spPr/>
      <dgm:t>
        <a:bodyPr/>
        <a:lstStyle/>
        <a:p>
          <a:endParaRPr lang="en-US"/>
        </a:p>
      </dgm:t>
    </dgm:pt>
    <dgm:pt modelId="{91051627-DB72-4F47-B321-CA828B92EE71}" type="pres">
      <dgm:prSet presAssocID="{98C2884A-C25B-4C5E-92DC-7C32BC1F839C}" presName="linearFlow" presStyleCnt="0">
        <dgm:presLayoutVars>
          <dgm:dir/>
          <dgm:resizeHandles val="exact"/>
        </dgm:presLayoutVars>
      </dgm:prSet>
      <dgm:spPr/>
    </dgm:pt>
    <dgm:pt modelId="{4D1D102F-0F36-4F68-8D4D-96D6E5420406}" type="pres">
      <dgm:prSet presAssocID="{8389D275-E165-4F92-A3AD-777A22A6D810}" presName="composite" presStyleCnt="0"/>
      <dgm:spPr/>
    </dgm:pt>
    <dgm:pt modelId="{9C169E63-6324-4B53-97F4-2CBF0F60D3F8}" type="pres">
      <dgm:prSet presAssocID="{8389D275-E165-4F92-A3AD-777A22A6D810}" presName="imgShp" presStyleLbl="fgImgPlace1" presStyleIdx="0" presStyleCnt="4"/>
      <dgm:spPr>
        <a:noFill/>
        <a:ln>
          <a:noFill/>
        </a:ln>
      </dgm:spPr>
    </dgm:pt>
    <dgm:pt modelId="{87390EA3-6BA6-463D-A4AB-3759EFD05E0E}" type="pres">
      <dgm:prSet presAssocID="{8389D275-E165-4F92-A3AD-777A22A6D810}" presName="txShp" presStyleLbl="node1" presStyleIdx="0" presStyleCnt="4" custScaleX="110041">
        <dgm:presLayoutVars>
          <dgm:bulletEnabled val="1"/>
        </dgm:presLayoutVars>
      </dgm:prSet>
      <dgm:spPr/>
    </dgm:pt>
    <dgm:pt modelId="{BE0D2118-BC1F-47A8-AA9C-369580BEDFE2}" type="pres">
      <dgm:prSet presAssocID="{8A520421-42E9-40DD-9394-AD6E9EEBEBB2}" presName="spacing" presStyleCnt="0"/>
      <dgm:spPr/>
    </dgm:pt>
    <dgm:pt modelId="{E6780029-3757-4F21-99B3-DFA8EBB76780}" type="pres">
      <dgm:prSet presAssocID="{03C38B76-9039-4E99-A244-48DE695E8BF8}" presName="composite" presStyleCnt="0"/>
      <dgm:spPr/>
    </dgm:pt>
    <dgm:pt modelId="{02E093DB-720D-485C-A4CF-AD934E2C3FD5}" type="pres">
      <dgm:prSet presAssocID="{03C38B76-9039-4E99-A244-48DE695E8BF8}" presName="imgShp" presStyleLbl="fgImgPlace1" presStyleIdx="1" presStyleCnt="4"/>
      <dgm:spPr>
        <a:noFill/>
        <a:ln>
          <a:noFill/>
        </a:ln>
      </dgm:spPr>
    </dgm:pt>
    <dgm:pt modelId="{EE2BAAD8-9C36-40A6-BFBE-F1029999FB51}" type="pres">
      <dgm:prSet presAssocID="{03C38B76-9039-4E99-A244-48DE695E8BF8}" presName="txShp" presStyleLbl="node1" presStyleIdx="1" presStyleCnt="4" custScaleX="110041">
        <dgm:presLayoutVars>
          <dgm:bulletEnabled val="1"/>
        </dgm:presLayoutVars>
      </dgm:prSet>
      <dgm:spPr/>
    </dgm:pt>
    <dgm:pt modelId="{D8B400F3-17B3-40EC-A41C-4D6C65DDDF7B}" type="pres">
      <dgm:prSet presAssocID="{C1850DB0-F323-43E4-86A5-38A18966D121}" presName="spacing" presStyleCnt="0"/>
      <dgm:spPr/>
    </dgm:pt>
    <dgm:pt modelId="{01D6DAD8-36A1-4F01-B636-839842984968}" type="pres">
      <dgm:prSet presAssocID="{8B18BD90-B47A-4E10-9F43-C2089C1FD136}" presName="composite" presStyleCnt="0"/>
      <dgm:spPr/>
    </dgm:pt>
    <dgm:pt modelId="{E16971E8-8F7A-48BD-8D79-63CE848BD40B}" type="pres">
      <dgm:prSet presAssocID="{8B18BD90-B47A-4E10-9F43-C2089C1FD136}" presName="imgShp" presStyleLbl="fgImgPlace1" presStyleIdx="2" presStyleCnt="4"/>
      <dgm:spPr>
        <a:noFill/>
        <a:ln>
          <a:noFill/>
        </a:ln>
      </dgm:spPr>
    </dgm:pt>
    <dgm:pt modelId="{8596398E-FFCF-4911-BE90-638AC0A80840}" type="pres">
      <dgm:prSet presAssocID="{8B18BD90-B47A-4E10-9F43-C2089C1FD136}" presName="txShp" presStyleLbl="node1" presStyleIdx="2" presStyleCnt="4" custScaleX="110041">
        <dgm:presLayoutVars>
          <dgm:bulletEnabled val="1"/>
        </dgm:presLayoutVars>
      </dgm:prSet>
      <dgm:spPr/>
    </dgm:pt>
    <dgm:pt modelId="{B3AB1ABB-2EB5-4346-ACBA-539EC1F305B7}" type="pres">
      <dgm:prSet presAssocID="{E4ECBD04-7A04-4246-B437-385EB5F397AC}" presName="spacing" presStyleCnt="0"/>
      <dgm:spPr/>
    </dgm:pt>
    <dgm:pt modelId="{98BDA269-99EA-4842-82E4-8F0106EB3B49}" type="pres">
      <dgm:prSet presAssocID="{6D48BB66-715B-43D7-BE2D-A07A1E869893}" presName="composite" presStyleCnt="0"/>
      <dgm:spPr/>
    </dgm:pt>
    <dgm:pt modelId="{CCED2BE7-1DA7-487A-B61F-EED0E5628821}" type="pres">
      <dgm:prSet presAssocID="{6D48BB66-715B-43D7-BE2D-A07A1E869893}" presName="imgShp" presStyleLbl="fgImgPlace1" presStyleIdx="3" presStyleCnt="4"/>
      <dgm:spPr>
        <a:noFill/>
        <a:ln>
          <a:noFill/>
        </a:ln>
      </dgm:spPr>
    </dgm:pt>
    <dgm:pt modelId="{A3833A34-F367-4991-B172-4DCE4CE04877}" type="pres">
      <dgm:prSet presAssocID="{6D48BB66-715B-43D7-BE2D-A07A1E869893}" presName="txShp" presStyleLbl="node1" presStyleIdx="3" presStyleCnt="4" custScaleX="110041">
        <dgm:presLayoutVars>
          <dgm:bulletEnabled val="1"/>
        </dgm:presLayoutVars>
      </dgm:prSet>
      <dgm:spPr/>
    </dgm:pt>
  </dgm:ptLst>
  <dgm:cxnLst>
    <dgm:cxn modelId="{9EC7410D-B9DD-4E28-BEBC-9DCC01109B1E}" srcId="{98C2884A-C25B-4C5E-92DC-7C32BC1F839C}" destId="{8389D275-E165-4F92-A3AD-777A22A6D810}" srcOrd="0" destOrd="0" parTransId="{85B300B6-0AD2-49EA-B669-060768C19092}" sibTransId="{8A520421-42E9-40DD-9394-AD6E9EEBEBB2}"/>
    <dgm:cxn modelId="{6213B452-7031-468D-A208-F80155BF7067}" srcId="{98C2884A-C25B-4C5E-92DC-7C32BC1F839C}" destId="{8B18BD90-B47A-4E10-9F43-C2089C1FD136}" srcOrd="2" destOrd="0" parTransId="{19F80AC1-01C5-4683-82A5-424B01E3A02F}" sibTransId="{E4ECBD04-7A04-4246-B437-385EB5F397AC}"/>
    <dgm:cxn modelId="{1B687C58-C15E-4B62-8FFA-90EE573BB081}" type="presOf" srcId="{03C38B76-9039-4E99-A244-48DE695E8BF8}" destId="{EE2BAAD8-9C36-40A6-BFBE-F1029999FB51}" srcOrd="0" destOrd="0" presId="urn:microsoft.com/office/officeart/2005/8/layout/vList3#1"/>
    <dgm:cxn modelId="{CEF6D559-C831-4DC5-8DA2-201126036F63}" type="presOf" srcId="{98C2884A-C25B-4C5E-92DC-7C32BC1F839C}" destId="{91051627-DB72-4F47-B321-CA828B92EE71}" srcOrd="0" destOrd="0" presId="urn:microsoft.com/office/officeart/2005/8/layout/vList3#1"/>
    <dgm:cxn modelId="{599C51A4-08EF-4F43-946D-6930763DFF95}" type="presOf" srcId="{8389D275-E165-4F92-A3AD-777A22A6D810}" destId="{87390EA3-6BA6-463D-A4AB-3759EFD05E0E}" srcOrd="0" destOrd="0" presId="urn:microsoft.com/office/officeart/2005/8/layout/vList3#1"/>
    <dgm:cxn modelId="{7C2FC7AE-6982-4DB7-BB38-3A1B255D7514}" type="presOf" srcId="{8B18BD90-B47A-4E10-9F43-C2089C1FD136}" destId="{8596398E-FFCF-4911-BE90-638AC0A80840}" srcOrd="0" destOrd="0" presId="urn:microsoft.com/office/officeart/2005/8/layout/vList3#1"/>
    <dgm:cxn modelId="{FD8A85CF-57AE-4A1D-994C-FF5E21B8FA59}" srcId="{98C2884A-C25B-4C5E-92DC-7C32BC1F839C}" destId="{6D48BB66-715B-43D7-BE2D-A07A1E869893}" srcOrd="3" destOrd="0" parTransId="{AB4587EE-2731-40AB-91FF-6DE39B155B5C}" sibTransId="{34DE7EFF-FA37-40DF-9BAB-0248C019FCFD}"/>
    <dgm:cxn modelId="{AAF58CE4-D455-4B5F-AB21-DCAC48F9EA30}" type="presOf" srcId="{6D48BB66-715B-43D7-BE2D-A07A1E869893}" destId="{A3833A34-F367-4991-B172-4DCE4CE04877}" srcOrd="0" destOrd="0" presId="urn:microsoft.com/office/officeart/2005/8/layout/vList3#1"/>
    <dgm:cxn modelId="{F302DFE4-F2AD-487F-9689-7E2F6AB23FF8}" srcId="{98C2884A-C25B-4C5E-92DC-7C32BC1F839C}" destId="{03C38B76-9039-4E99-A244-48DE695E8BF8}" srcOrd="1" destOrd="0" parTransId="{5716518F-CD36-4E77-B57B-D9AFF95D7B9B}" sibTransId="{C1850DB0-F323-43E4-86A5-38A18966D121}"/>
    <dgm:cxn modelId="{8B8E2F60-4A72-4028-AFA8-14DEBD2C484A}" type="presParOf" srcId="{91051627-DB72-4F47-B321-CA828B92EE71}" destId="{4D1D102F-0F36-4F68-8D4D-96D6E5420406}" srcOrd="0" destOrd="0" presId="urn:microsoft.com/office/officeart/2005/8/layout/vList3#1"/>
    <dgm:cxn modelId="{4F6B6A6F-358C-422B-A7D0-08F68FF825A0}" type="presParOf" srcId="{4D1D102F-0F36-4F68-8D4D-96D6E5420406}" destId="{9C169E63-6324-4B53-97F4-2CBF0F60D3F8}" srcOrd="0" destOrd="0" presId="urn:microsoft.com/office/officeart/2005/8/layout/vList3#1"/>
    <dgm:cxn modelId="{96776FD2-8A3B-44D2-A4FC-DE6CC653EF5D}" type="presParOf" srcId="{4D1D102F-0F36-4F68-8D4D-96D6E5420406}" destId="{87390EA3-6BA6-463D-A4AB-3759EFD05E0E}" srcOrd="1" destOrd="0" presId="urn:microsoft.com/office/officeart/2005/8/layout/vList3#1"/>
    <dgm:cxn modelId="{A96CD15D-2F04-4E15-A760-D708B08DF2BB}" type="presParOf" srcId="{91051627-DB72-4F47-B321-CA828B92EE71}" destId="{BE0D2118-BC1F-47A8-AA9C-369580BEDFE2}" srcOrd="1" destOrd="0" presId="urn:microsoft.com/office/officeart/2005/8/layout/vList3#1"/>
    <dgm:cxn modelId="{B15E9D4D-51D6-4D5A-9EC9-0F3DA7DA27BD}" type="presParOf" srcId="{91051627-DB72-4F47-B321-CA828B92EE71}" destId="{E6780029-3757-4F21-99B3-DFA8EBB76780}" srcOrd="2" destOrd="0" presId="urn:microsoft.com/office/officeart/2005/8/layout/vList3#1"/>
    <dgm:cxn modelId="{8814EF4A-D6E1-4FC8-83BD-68D17084D76C}" type="presParOf" srcId="{E6780029-3757-4F21-99B3-DFA8EBB76780}" destId="{02E093DB-720D-485C-A4CF-AD934E2C3FD5}" srcOrd="0" destOrd="0" presId="urn:microsoft.com/office/officeart/2005/8/layout/vList3#1"/>
    <dgm:cxn modelId="{E0771D5D-07B6-49C4-98BC-9FB8AB0D7DDE}" type="presParOf" srcId="{E6780029-3757-4F21-99B3-DFA8EBB76780}" destId="{EE2BAAD8-9C36-40A6-BFBE-F1029999FB51}" srcOrd="1" destOrd="0" presId="urn:microsoft.com/office/officeart/2005/8/layout/vList3#1"/>
    <dgm:cxn modelId="{441BD7B2-2FF6-4C43-96CB-90C38C0E58D2}" type="presParOf" srcId="{91051627-DB72-4F47-B321-CA828B92EE71}" destId="{D8B400F3-17B3-40EC-A41C-4D6C65DDDF7B}" srcOrd="3" destOrd="0" presId="urn:microsoft.com/office/officeart/2005/8/layout/vList3#1"/>
    <dgm:cxn modelId="{4DF4633A-1016-4A79-AA03-110DCA298399}" type="presParOf" srcId="{91051627-DB72-4F47-B321-CA828B92EE71}" destId="{01D6DAD8-36A1-4F01-B636-839842984968}" srcOrd="4" destOrd="0" presId="urn:microsoft.com/office/officeart/2005/8/layout/vList3#1"/>
    <dgm:cxn modelId="{EDE2AB16-B4DD-4436-BD02-E9DD4951C6EA}" type="presParOf" srcId="{01D6DAD8-36A1-4F01-B636-839842984968}" destId="{E16971E8-8F7A-48BD-8D79-63CE848BD40B}" srcOrd="0" destOrd="0" presId="urn:microsoft.com/office/officeart/2005/8/layout/vList3#1"/>
    <dgm:cxn modelId="{BA7047F6-11DE-40C5-836F-0CC792E34E8E}" type="presParOf" srcId="{01D6DAD8-36A1-4F01-B636-839842984968}" destId="{8596398E-FFCF-4911-BE90-638AC0A80840}" srcOrd="1" destOrd="0" presId="urn:microsoft.com/office/officeart/2005/8/layout/vList3#1"/>
    <dgm:cxn modelId="{09D4A519-D2F8-4CCB-A692-968076D97430}" type="presParOf" srcId="{91051627-DB72-4F47-B321-CA828B92EE71}" destId="{B3AB1ABB-2EB5-4346-ACBA-539EC1F305B7}" srcOrd="5" destOrd="0" presId="urn:microsoft.com/office/officeart/2005/8/layout/vList3#1"/>
    <dgm:cxn modelId="{95105250-E17A-485A-905B-6C861E302988}" type="presParOf" srcId="{91051627-DB72-4F47-B321-CA828B92EE71}" destId="{98BDA269-99EA-4842-82E4-8F0106EB3B49}" srcOrd="6" destOrd="0" presId="urn:microsoft.com/office/officeart/2005/8/layout/vList3#1"/>
    <dgm:cxn modelId="{796D399D-B34B-4040-9FE4-01A0F0B7E426}" type="presParOf" srcId="{98BDA269-99EA-4842-82E4-8F0106EB3B49}" destId="{CCED2BE7-1DA7-487A-B61F-EED0E5628821}" srcOrd="0" destOrd="0" presId="urn:microsoft.com/office/officeart/2005/8/layout/vList3#1"/>
    <dgm:cxn modelId="{1D6C0D4B-26DB-49FD-A12A-F86FD810D148}" type="presParOf" srcId="{98BDA269-99EA-4842-82E4-8F0106EB3B49}" destId="{A3833A34-F367-4991-B172-4DCE4CE04877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929F3D9-25D2-4390-8804-15498A1935FB}" type="doc">
      <dgm:prSet loTypeId="urn:microsoft.com/office/officeart/2005/8/layout/process2" loCatId="process" qsTypeId="urn:microsoft.com/office/officeart/2005/8/quickstyle/simple4" qsCatId="simple" csTypeId="urn:microsoft.com/office/officeart/2005/8/colors/colorful4" csCatId="colorful" phldr="1"/>
      <dgm:spPr/>
    </dgm:pt>
    <dgm:pt modelId="{8214870D-83BE-4652-8132-01C9303F8EE6}">
      <dgm:prSet phldrT="[Text]" custT="1"/>
      <dgm:spPr/>
      <dgm:t>
        <a:bodyPr/>
        <a:lstStyle/>
        <a:p>
          <a:r>
            <a:rPr lang="en-IN" sz="2400" dirty="0">
              <a:latin typeface="Century Schoolbook" pitchFamily="18" charset="0"/>
            </a:rPr>
            <a:t>He/she is supposed to give immediate verbal information to the Line In-charge/Line Quality controller/Mechanic.</a:t>
          </a:r>
          <a:endParaRPr lang="en-US" sz="2400" dirty="0">
            <a:latin typeface="Century Schoolbook" pitchFamily="18" charset="0"/>
          </a:endParaRPr>
        </a:p>
      </dgm:t>
    </dgm:pt>
    <dgm:pt modelId="{AE58163B-36D3-4147-AFFE-D2A48B566EDB}" type="parTrans" cxnId="{0C41ABFA-614F-4FDF-BE43-7EB1725EDA14}">
      <dgm:prSet/>
      <dgm:spPr/>
      <dgm:t>
        <a:bodyPr/>
        <a:lstStyle/>
        <a:p>
          <a:endParaRPr lang="en-US"/>
        </a:p>
      </dgm:t>
    </dgm:pt>
    <dgm:pt modelId="{C81E9D41-8C1D-47D6-9A62-343936038B28}" type="sibTrans" cxnId="{0C41ABFA-614F-4FDF-BE43-7EB1725EDA14}">
      <dgm:prSet/>
      <dgm:spPr/>
      <dgm:t>
        <a:bodyPr/>
        <a:lstStyle/>
        <a:p>
          <a:endParaRPr lang="en-US"/>
        </a:p>
      </dgm:t>
    </dgm:pt>
    <dgm:pt modelId="{5E63B787-B32D-4D3C-81D7-99B6098C0ECE}">
      <dgm:prSet custT="1"/>
      <dgm:spPr/>
      <dgm:t>
        <a:bodyPr/>
        <a:lstStyle/>
        <a:p>
          <a:r>
            <a:rPr lang="en-IN" sz="2400" dirty="0">
              <a:latin typeface="Century Schoolbook" pitchFamily="18" charset="0"/>
            </a:rPr>
            <a:t>Define the problem correctly.</a:t>
          </a:r>
        </a:p>
      </dgm:t>
    </dgm:pt>
    <dgm:pt modelId="{3AADDC11-033C-4AD0-A625-A754434E81E7}" type="parTrans" cxnId="{74BC2312-1D22-47CF-A58B-D6F4162046B8}">
      <dgm:prSet/>
      <dgm:spPr/>
      <dgm:t>
        <a:bodyPr/>
        <a:lstStyle/>
        <a:p>
          <a:endParaRPr lang="en-US"/>
        </a:p>
      </dgm:t>
    </dgm:pt>
    <dgm:pt modelId="{51F09557-E08B-4465-926B-AF732E779B01}" type="sibTrans" cxnId="{74BC2312-1D22-47CF-A58B-D6F4162046B8}">
      <dgm:prSet/>
      <dgm:spPr/>
      <dgm:t>
        <a:bodyPr/>
        <a:lstStyle/>
        <a:p>
          <a:endParaRPr lang="en-US"/>
        </a:p>
      </dgm:t>
    </dgm:pt>
    <dgm:pt modelId="{E28C591D-B946-4554-B465-1357FC9C988B}">
      <dgm:prSet custT="1"/>
      <dgm:spPr/>
      <dgm:t>
        <a:bodyPr/>
        <a:lstStyle/>
        <a:p>
          <a:r>
            <a:rPr lang="en-IN" sz="2400" dirty="0">
              <a:latin typeface="Century Schoolbook" pitchFamily="18" charset="0"/>
            </a:rPr>
            <a:t>Mention machine type and number.</a:t>
          </a:r>
        </a:p>
      </dgm:t>
    </dgm:pt>
    <dgm:pt modelId="{4F987212-8659-4DCD-A67A-03271A9A0AC8}" type="parTrans" cxnId="{97667012-4966-4E09-9F5E-31A127C91CCE}">
      <dgm:prSet/>
      <dgm:spPr/>
      <dgm:t>
        <a:bodyPr/>
        <a:lstStyle/>
        <a:p>
          <a:endParaRPr lang="en-US"/>
        </a:p>
      </dgm:t>
    </dgm:pt>
    <dgm:pt modelId="{1F8C9BD2-ADAB-4211-97A3-A9A9C9A95D3B}" type="sibTrans" cxnId="{97667012-4966-4E09-9F5E-31A127C91CCE}">
      <dgm:prSet/>
      <dgm:spPr/>
      <dgm:t>
        <a:bodyPr/>
        <a:lstStyle/>
        <a:p>
          <a:endParaRPr lang="en-US"/>
        </a:p>
      </dgm:t>
    </dgm:pt>
    <dgm:pt modelId="{C02CF5BE-CB87-4664-9A3C-15ABC42EC3EE}">
      <dgm:prSet custT="1"/>
      <dgm:spPr/>
      <dgm:t>
        <a:bodyPr/>
        <a:lstStyle/>
        <a:p>
          <a:r>
            <a:rPr lang="en-IN" sz="2400" dirty="0">
              <a:latin typeface="Century Schoolbook" pitchFamily="18" charset="0"/>
            </a:rPr>
            <a:t>The exact time of problem when it happened.</a:t>
          </a:r>
        </a:p>
      </dgm:t>
    </dgm:pt>
    <dgm:pt modelId="{D4282AC4-034A-4F61-9719-401376B7D839}" type="parTrans" cxnId="{22047AD2-EA70-494F-95BB-9884B3F20194}">
      <dgm:prSet/>
      <dgm:spPr/>
      <dgm:t>
        <a:bodyPr/>
        <a:lstStyle/>
        <a:p>
          <a:endParaRPr lang="en-US"/>
        </a:p>
      </dgm:t>
    </dgm:pt>
    <dgm:pt modelId="{12DC2356-B82A-4C8D-A670-2B60F868FB75}" type="sibTrans" cxnId="{22047AD2-EA70-494F-95BB-9884B3F20194}">
      <dgm:prSet/>
      <dgm:spPr/>
      <dgm:t>
        <a:bodyPr/>
        <a:lstStyle/>
        <a:p>
          <a:endParaRPr lang="en-US"/>
        </a:p>
      </dgm:t>
    </dgm:pt>
    <dgm:pt modelId="{0F273DA4-D8EA-47ED-8DEB-ED177D062CA4}">
      <dgm:prSet custT="1"/>
      <dgm:spPr/>
      <dgm:t>
        <a:bodyPr/>
        <a:lstStyle/>
        <a:p>
          <a:r>
            <a:rPr lang="en-IN" sz="2400" dirty="0">
              <a:latin typeface="Century Schoolbook" pitchFamily="18" charset="0"/>
            </a:rPr>
            <a:t>Precautionary action taken by him/her.</a:t>
          </a:r>
        </a:p>
      </dgm:t>
    </dgm:pt>
    <dgm:pt modelId="{5FD796BC-342F-4928-98B2-4A285BED3E30}" type="parTrans" cxnId="{48F7FD2B-DB59-4021-80BB-0CC6F4C24B73}">
      <dgm:prSet/>
      <dgm:spPr/>
      <dgm:t>
        <a:bodyPr/>
        <a:lstStyle/>
        <a:p>
          <a:endParaRPr lang="en-US"/>
        </a:p>
      </dgm:t>
    </dgm:pt>
    <dgm:pt modelId="{CD39941E-B8CA-464D-B0DB-599B092F6D88}" type="sibTrans" cxnId="{48F7FD2B-DB59-4021-80BB-0CC6F4C24B73}">
      <dgm:prSet/>
      <dgm:spPr/>
      <dgm:t>
        <a:bodyPr/>
        <a:lstStyle/>
        <a:p>
          <a:endParaRPr lang="en-US"/>
        </a:p>
      </dgm:t>
    </dgm:pt>
    <dgm:pt modelId="{F69AAD39-8123-4210-BDD6-6762D5A62820}" type="pres">
      <dgm:prSet presAssocID="{8929F3D9-25D2-4390-8804-15498A1935FB}" presName="linearFlow" presStyleCnt="0">
        <dgm:presLayoutVars>
          <dgm:resizeHandles val="exact"/>
        </dgm:presLayoutVars>
      </dgm:prSet>
      <dgm:spPr/>
    </dgm:pt>
    <dgm:pt modelId="{1BE4C805-8DC9-478D-A116-4AD5DDDB9362}" type="pres">
      <dgm:prSet presAssocID="{8214870D-83BE-4652-8132-01C9303F8EE6}" presName="node" presStyleLbl="node1" presStyleIdx="0" presStyleCnt="5" custScaleX="358784">
        <dgm:presLayoutVars>
          <dgm:bulletEnabled val="1"/>
        </dgm:presLayoutVars>
      </dgm:prSet>
      <dgm:spPr/>
    </dgm:pt>
    <dgm:pt modelId="{99DFCA12-CCF6-4299-9816-F0BC2679CABD}" type="pres">
      <dgm:prSet presAssocID="{C81E9D41-8C1D-47D6-9A62-343936038B28}" presName="sibTrans" presStyleLbl="sibTrans2D1" presStyleIdx="0" presStyleCnt="4"/>
      <dgm:spPr/>
    </dgm:pt>
    <dgm:pt modelId="{D3E65B48-E5DB-4E8F-B47D-3B86CE455A3E}" type="pres">
      <dgm:prSet presAssocID="{C81E9D41-8C1D-47D6-9A62-343936038B28}" presName="connectorText" presStyleLbl="sibTrans2D1" presStyleIdx="0" presStyleCnt="4"/>
      <dgm:spPr/>
    </dgm:pt>
    <dgm:pt modelId="{AA731399-3ABD-4087-8E30-7732CE94667D}" type="pres">
      <dgm:prSet presAssocID="{5E63B787-B32D-4D3C-81D7-99B6098C0ECE}" presName="node" presStyleLbl="node1" presStyleIdx="1" presStyleCnt="5" custScaleX="358784">
        <dgm:presLayoutVars>
          <dgm:bulletEnabled val="1"/>
        </dgm:presLayoutVars>
      </dgm:prSet>
      <dgm:spPr/>
    </dgm:pt>
    <dgm:pt modelId="{2E45B2AB-2EFD-4931-953F-E09D58BA7F15}" type="pres">
      <dgm:prSet presAssocID="{51F09557-E08B-4465-926B-AF732E779B01}" presName="sibTrans" presStyleLbl="sibTrans2D1" presStyleIdx="1" presStyleCnt="4"/>
      <dgm:spPr/>
    </dgm:pt>
    <dgm:pt modelId="{E67E4292-36EB-41D5-AED0-3D753363FD3C}" type="pres">
      <dgm:prSet presAssocID="{51F09557-E08B-4465-926B-AF732E779B01}" presName="connectorText" presStyleLbl="sibTrans2D1" presStyleIdx="1" presStyleCnt="4"/>
      <dgm:spPr/>
    </dgm:pt>
    <dgm:pt modelId="{39026FF2-D5E8-4FB8-8630-37D6F3404967}" type="pres">
      <dgm:prSet presAssocID="{E28C591D-B946-4554-B465-1357FC9C988B}" presName="node" presStyleLbl="node1" presStyleIdx="2" presStyleCnt="5" custScaleX="358784">
        <dgm:presLayoutVars>
          <dgm:bulletEnabled val="1"/>
        </dgm:presLayoutVars>
      </dgm:prSet>
      <dgm:spPr/>
    </dgm:pt>
    <dgm:pt modelId="{0FA9AAB0-DB0A-4701-AA87-59A0BE36E6EF}" type="pres">
      <dgm:prSet presAssocID="{1F8C9BD2-ADAB-4211-97A3-A9A9C9A95D3B}" presName="sibTrans" presStyleLbl="sibTrans2D1" presStyleIdx="2" presStyleCnt="4"/>
      <dgm:spPr/>
    </dgm:pt>
    <dgm:pt modelId="{97E0C179-272F-4021-BDDF-86BFFF619032}" type="pres">
      <dgm:prSet presAssocID="{1F8C9BD2-ADAB-4211-97A3-A9A9C9A95D3B}" presName="connectorText" presStyleLbl="sibTrans2D1" presStyleIdx="2" presStyleCnt="4"/>
      <dgm:spPr/>
    </dgm:pt>
    <dgm:pt modelId="{F91B0E50-0804-4226-B430-2CDCE678225C}" type="pres">
      <dgm:prSet presAssocID="{C02CF5BE-CB87-4664-9A3C-15ABC42EC3EE}" presName="node" presStyleLbl="node1" presStyleIdx="3" presStyleCnt="5" custScaleX="358784">
        <dgm:presLayoutVars>
          <dgm:bulletEnabled val="1"/>
        </dgm:presLayoutVars>
      </dgm:prSet>
      <dgm:spPr/>
    </dgm:pt>
    <dgm:pt modelId="{19E89F33-9A54-4CCD-BDB7-A029B5180A0B}" type="pres">
      <dgm:prSet presAssocID="{12DC2356-B82A-4C8D-A670-2B60F868FB75}" presName="sibTrans" presStyleLbl="sibTrans2D1" presStyleIdx="3" presStyleCnt="4"/>
      <dgm:spPr/>
    </dgm:pt>
    <dgm:pt modelId="{777B6DEC-A058-4422-BA68-1207B7A70ACD}" type="pres">
      <dgm:prSet presAssocID="{12DC2356-B82A-4C8D-A670-2B60F868FB75}" presName="connectorText" presStyleLbl="sibTrans2D1" presStyleIdx="3" presStyleCnt="4"/>
      <dgm:spPr/>
    </dgm:pt>
    <dgm:pt modelId="{CB51C2E9-514A-4B26-BC10-DEA0058A6F9D}" type="pres">
      <dgm:prSet presAssocID="{0F273DA4-D8EA-47ED-8DEB-ED177D062CA4}" presName="node" presStyleLbl="node1" presStyleIdx="4" presStyleCnt="5" custScaleX="358784">
        <dgm:presLayoutVars>
          <dgm:bulletEnabled val="1"/>
        </dgm:presLayoutVars>
      </dgm:prSet>
      <dgm:spPr/>
    </dgm:pt>
  </dgm:ptLst>
  <dgm:cxnLst>
    <dgm:cxn modelId="{74BC2312-1D22-47CF-A58B-D6F4162046B8}" srcId="{8929F3D9-25D2-4390-8804-15498A1935FB}" destId="{5E63B787-B32D-4D3C-81D7-99B6098C0ECE}" srcOrd="1" destOrd="0" parTransId="{3AADDC11-033C-4AD0-A625-A754434E81E7}" sibTransId="{51F09557-E08B-4465-926B-AF732E779B01}"/>
    <dgm:cxn modelId="{97667012-4966-4E09-9F5E-31A127C91CCE}" srcId="{8929F3D9-25D2-4390-8804-15498A1935FB}" destId="{E28C591D-B946-4554-B465-1357FC9C988B}" srcOrd="2" destOrd="0" parTransId="{4F987212-8659-4DCD-A67A-03271A9A0AC8}" sibTransId="{1F8C9BD2-ADAB-4211-97A3-A9A9C9A95D3B}"/>
    <dgm:cxn modelId="{48F7FD2B-DB59-4021-80BB-0CC6F4C24B73}" srcId="{8929F3D9-25D2-4390-8804-15498A1935FB}" destId="{0F273DA4-D8EA-47ED-8DEB-ED177D062CA4}" srcOrd="4" destOrd="0" parTransId="{5FD796BC-342F-4928-98B2-4A285BED3E30}" sibTransId="{CD39941E-B8CA-464D-B0DB-599B092F6D88}"/>
    <dgm:cxn modelId="{81995B37-1425-4D88-8BBA-B435DD11B0AE}" type="presOf" srcId="{1F8C9BD2-ADAB-4211-97A3-A9A9C9A95D3B}" destId="{97E0C179-272F-4021-BDDF-86BFFF619032}" srcOrd="1" destOrd="0" presId="urn:microsoft.com/office/officeart/2005/8/layout/process2"/>
    <dgm:cxn modelId="{BD01393D-3501-4702-A3C7-001C9EEFADAA}" type="presOf" srcId="{1F8C9BD2-ADAB-4211-97A3-A9A9C9A95D3B}" destId="{0FA9AAB0-DB0A-4701-AA87-59A0BE36E6EF}" srcOrd="0" destOrd="0" presId="urn:microsoft.com/office/officeart/2005/8/layout/process2"/>
    <dgm:cxn modelId="{5B5FE740-48CE-4B33-9CAF-192A33FD596F}" type="presOf" srcId="{E28C591D-B946-4554-B465-1357FC9C988B}" destId="{39026FF2-D5E8-4FB8-8630-37D6F3404967}" srcOrd="0" destOrd="0" presId="urn:microsoft.com/office/officeart/2005/8/layout/process2"/>
    <dgm:cxn modelId="{23B5245D-CBAB-4A93-9858-2D188ABCC3F1}" type="presOf" srcId="{C81E9D41-8C1D-47D6-9A62-343936038B28}" destId="{D3E65B48-E5DB-4E8F-B47D-3B86CE455A3E}" srcOrd="1" destOrd="0" presId="urn:microsoft.com/office/officeart/2005/8/layout/process2"/>
    <dgm:cxn modelId="{A5BBD760-063B-4799-B73B-FC75E3720809}" type="presOf" srcId="{8214870D-83BE-4652-8132-01C9303F8EE6}" destId="{1BE4C805-8DC9-478D-A116-4AD5DDDB9362}" srcOrd="0" destOrd="0" presId="urn:microsoft.com/office/officeart/2005/8/layout/process2"/>
    <dgm:cxn modelId="{23343461-3B78-4115-93F3-864A3FDC5686}" type="presOf" srcId="{C81E9D41-8C1D-47D6-9A62-343936038B28}" destId="{99DFCA12-CCF6-4299-9816-F0BC2679CABD}" srcOrd="0" destOrd="0" presId="urn:microsoft.com/office/officeart/2005/8/layout/process2"/>
    <dgm:cxn modelId="{406C3D4D-C42D-4BBC-8A56-EC554EB67DD1}" type="presOf" srcId="{5E63B787-B32D-4D3C-81D7-99B6098C0ECE}" destId="{AA731399-3ABD-4087-8E30-7732CE94667D}" srcOrd="0" destOrd="0" presId="urn:microsoft.com/office/officeart/2005/8/layout/process2"/>
    <dgm:cxn modelId="{EE1F3972-F125-4565-880B-209DEF449711}" type="presOf" srcId="{51F09557-E08B-4465-926B-AF732E779B01}" destId="{2E45B2AB-2EFD-4931-953F-E09D58BA7F15}" srcOrd="0" destOrd="0" presId="urn:microsoft.com/office/officeart/2005/8/layout/process2"/>
    <dgm:cxn modelId="{2386A158-98D1-46C2-AD10-CA4C45402D5F}" type="presOf" srcId="{0F273DA4-D8EA-47ED-8DEB-ED177D062CA4}" destId="{CB51C2E9-514A-4B26-BC10-DEA0058A6F9D}" srcOrd="0" destOrd="0" presId="urn:microsoft.com/office/officeart/2005/8/layout/process2"/>
    <dgm:cxn modelId="{DB49ED7A-FF62-43CF-B5BD-6319ACEA84B0}" type="presOf" srcId="{C02CF5BE-CB87-4664-9A3C-15ABC42EC3EE}" destId="{F91B0E50-0804-4226-B430-2CDCE678225C}" srcOrd="0" destOrd="0" presId="urn:microsoft.com/office/officeart/2005/8/layout/process2"/>
    <dgm:cxn modelId="{2210F08D-4F27-4F5B-AACF-C09781B54997}" type="presOf" srcId="{51F09557-E08B-4465-926B-AF732E779B01}" destId="{E67E4292-36EB-41D5-AED0-3D753363FD3C}" srcOrd="1" destOrd="0" presId="urn:microsoft.com/office/officeart/2005/8/layout/process2"/>
    <dgm:cxn modelId="{369F9198-F215-444F-A47A-1D87F25CBC5C}" type="presOf" srcId="{12DC2356-B82A-4C8D-A670-2B60F868FB75}" destId="{777B6DEC-A058-4422-BA68-1207B7A70ACD}" srcOrd="1" destOrd="0" presId="urn:microsoft.com/office/officeart/2005/8/layout/process2"/>
    <dgm:cxn modelId="{22047AD2-EA70-494F-95BB-9884B3F20194}" srcId="{8929F3D9-25D2-4390-8804-15498A1935FB}" destId="{C02CF5BE-CB87-4664-9A3C-15ABC42EC3EE}" srcOrd="3" destOrd="0" parTransId="{D4282AC4-034A-4F61-9719-401376B7D839}" sibTransId="{12DC2356-B82A-4C8D-A670-2B60F868FB75}"/>
    <dgm:cxn modelId="{110F6AE3-BD5F-407D-A5FC-23FBAC90FDB8}" type="presOf" srcId="{12DC2356-B82A-4C8D-A670-2B60F868FB75}" destId="{19E89F33-9A54-4CCD-BDB7-A029B5180A0B}" srcOrd="0" destOrd="0" presId="urn:microsoft.com/office/officeart/2005/8/layout/process2"/>
    <dgm:cxn modelId="{1AC25BF5-52BF-44BF-B25C-94743A4688B8}" type="presOf" srcId="{8929F3D9-25D2-4390-8804-15498A1935FB}" destId="{F69AAD39-8123-4210-BDD6-6762D5A62820}" srcOrd="0" destOrd="0" presId="urn:microsoft.com/office/officeart/2005/8/layout/process2"/>
    <dgm:cxn modelId="{0C41ABFA-614F-4FDF-BE43-7EB1725EDA14}" srcId="{8929F3D9-25D2-4390-8804-15498A1935FB}" destId="{8214870D-83BE-4652-8132-01C9303F8EE6}" srcOrd="0" destOrd="0" parTransId="{AE58163B-36D3-4147-AFFE-D2A48B566EDB}" sibTransId="{C81E9D41-8C1D-47D6-9A62-343936038B28}"/>
    <dgm:cxn modelId="{0C0FEC6D-3812-4821-8915-642F12D6DBDB}" type="presParOf" srcId="{F69AAD39-8123-4210-BDD6-6762D5A62820}" destId="{1BE4C805-8DC9-478D-A116-4AD5DDDB9362}" srcOrd="0" destOrd="0" presId="urn:microsoft.com/office/officeart/2005/8/layout/process2"/>
    <dgm:cxn modelId="{699A17E0-7833-472A-A551-E82905A5A564}" type="presParOf" srcId="{F69AAD39-8123-4210-BDD6-6762D5A62820}" destId="{99DFCA12-CCF6-4299-9816-F0BC2679CABD}" srcOrd="1" destOrd="0" presId="urn:microsoft.com/office/officeart/2005/8/layout/process2"/>
    <dgm:cxn modelId="{41823BD4-932E-4A2D-A3C9-11F7322EF2F9}" type="presParOf" srcId="{99DFCA12-CCF6-4299-9816-F0BC2679CABD}" destId="{D3E65B48-E5DB-4E8F-B47D-3B86CE455A3E}" srcOrd="0" destOrd="0" presId="urn:microsoft.com/office/officeart/2005/8/layout/process2"/>
    <dgm:cxn modelId="{06469B40-E6C4-4817-98F4-ECD263734EA4}" type="presParOf" srcId="{F69AAD39-8123-4210-BDD6-6762D5A62820}" destId="{AA731399-3ABD-4087-8E30-7732CE94667D}" srcOrd="2" destOrd="0" presId="urn:microsoft.com/office/officeart/2005/8/layout/process2"/>
    <dgm:cxn modelId="{D590BB58-5F78-4D84-B290-1004CC68D6ED}" type="presParOf" srcId="{F69AAD39-8123-4210-BDD6-6762D5A62820}" destId="{2E45B2AB-2EFD-4931-953F-E09D58BA7F15}" srcOrd="3" destOrd="0" presId="urn:microsoft.com/office/officeart/2005/8/layout/process2"/>
    <dgm:cxn modelId="{00F2C1FD-B382-4D2A-8FBD-69F2C4BD3328}" type="presParOf" srcId="{2E45B2AB-2EFD-4931-953F-E09D58BA7F15}" destId="{E67E4292-36EB-41D5-AED0-3D753363FD3C}" srcOrd="0" destOrd="0" presId="urn:microsoft.com/office/officeart/2005/8/layout/process2"/>
    <dgm:cxn modelId="{F038E84E-6748-41A6-A680-AFC789BDE220}" type="presParOf" srcId="{F69AAD39-8123-4210-BDD6-6762D5A62820}" destId="{39026FF2-D5E8-4FB8-8630-37D6F3404967}" srcOrd="4" destOrd="0" presId="urn:microsoft.com/office/officeart/2005/8/layout/process2"/>
    <dgm:cxn modelId="{FE13363B-AAE8-4DCD-B29E-65B7FF554E5A}" type="presParOf" srcId="{F69AAD39-8123-4210-BDD6-6762D5A62820}" destId="{0FA9AAB0-DB0A-4701-AA87-59A0BE36E6EF}" srcOrd="5" destOrd="0" presId="urn:microsoft.com/office/officeart/2005/8/layout/process2"/>
    <dgm:cxn modelId="{D5B33F60-0547-4BE3-8A36-806A675A2DD4}" type="presParOf" srcId="{0FA9AAB0-DB0A-4701-AA87-59A0BE36E6EF}" destId="{97E0C179-272F-4021-BDDF-86BFFF619032}" srcOrd="0" destOrd="0" presId="urn:microsoft.com/office/officeart/2005/8/layout/process2"/>
    <dgm:cxn modelId="{BBE923D1-A15A-4678-8916-39ACFAD0FD34}" type="presParOf" srcId="{F69AAD39-8123-4210-BDD6-6762D5A62820}" destId="{F91B0E50-0804-4226-B430-2CDCE678225C}" srcOrd="6" destOrd="0" presId="urn:microsoft.com/office/officeart/2005/8/layout/process2"/>
    <dgm:cxn modelId="{599E5ADE-0E5E-4A87-84E3-801616CE9135}" type="presParOf" srcId="{F69AAD39-8123-4210-BDD6-6762D5A62820}" destId="{19E89F33-9A54-4CCD-BDB7-A029B5180A0B}" srcOrd="7" destOrd="0" presId="urn:microsoft.com/office/officeart/2005/8/layout/process2"/>
    <dgm:cxn modelId="{A0DF6734-253F-45A3-8164-DC8ECFF16C57}" type="presParOf" srcId="{19E89F33-9A54-4CCD-BDB7-A029B5180A0B}" destId="{777B6DEC-A058-4422-BA68-1207B7A70ACD}" srcOrd="0" destOrd="0" presId="urn:microsoft.com/office/officeart/2005/8/layout/process2"/>
    <dgm:cxn modelId="{1C93FBD1-F70F-4C53-A32D-5C554C28EEC1}" type="presParOf" srcId="{F69AAD39-8123-4210-BDD6-6762D5A62820}" destId="{CB51C2E9-514A-4B26-BC10-DEA0058A6F9D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390EA3-6BA6-463D-A4AB-3759EFD05E0E}">
      <dsp:nvSpPr>
        <dsp:cNvPr id="0" name=""/>
        <dsp:cNvSpPr/>
      </dsp:nvSpPr>
      <dsp:spPr>
        <a:xfrm rot="10800000">
          <a:off x="1854193" y="746"/>
          <a:ext cx="10117149" cy="858103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78400" tIns="91440" rIns="170688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>
              <a:latin typeface="Bookman Old Style" panose="02050604050505020204" pitchFamily="18" charset="0"/>
            </a:rPr>
            <a:t>Loose or tight selvedge yarn in the Beam.</a:t>
          </a:r>
          <a:endParaRPr lang="en-US" sz="2400" kern="1200">
            <a:latin typeface="Bookman Old Style" panose="02050604050505020204" pitchFamily="18" charset="0"/>
          </a:endParaRPr>
        </a:p>
      </dsp:txBody>
      <dsp:txXfrm rot="10800000">
        <a:off x="2068719" y="746"/>
        <a:ext cx="9902623" cy="858103"/>
      </dsp:txXfrm>
    </dsp:sp>
    <dsp:sp modelId="{9C169E63-6324-4B53-97F4-2CBF0F60D3F8}">
      <dsp:nvSpPr>
        <dsp:cNvPr id="0" name=""/>
        <dsp:cNvSpPr/>
      </dsp:nvSpPr>
      <dsp:spPr>
        <a:xfrm>
          <a:off x="1886725" y="746"/>
          <a:ext cx="858103" cy="858103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E2BAAD8-9C36-40A6-BFBE-F1029999FB51}">
      <dsp:nvSpPr>
        <dsp:cNvPr id="0" name=""/>
        <dsp:cNvSpPr/>
      </dsp:nvSpPr>
      <dsp:spPr>
        <a:xfrm rot="10800000">
          <a:off x="1854193" y="1073376"/>
          <a:ext cx="10117149" cy="858103"/>
        </a:xfrm>
        <a:prstGeom prst="homePlate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78400" tIns="91440" rIns="170688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latin typeface="Bookman Old Style" panose="02050604050505020204" pitchFamily="18" charset="0"/>
            </a:rPr>
            <a:t>If the pick yarn is entangled into the shuttle box the bad selvedge is occurred.</a:t>
          </a:r>
        </a:p>
      </dsp:txBody>
      <dsp:txXfrm rot="10800000">
        <a:off x="2068719" y="1073376"/>
        <a:ext cx="9902623" cy="858103"/>
      </dsp:txXfrm>
    </dsp:sp>
    <dsp:sp modelId="{02E093DB-720D-485C-A4CF-AD934E2C3FD5}">
      <dsp:nvSpPr>
        <dsp:cNvPr id="0" name=""/>
        <dsp:cNvSpPr/>
      </dsp:nvSpPr>
      <dsp:spPr>
        <a:xfrm>
          <a:off x="1886725" y="1073376"/>
          <a:ext cx="858103" cy="858103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596398E-FFCF-4911-BE90-638AC0A80840}">
      <dsp:nvSpPr>
        <dsp:cNvPr id="0" name=""/>
        <dsp:cNvSpPr/>
      </dsp:nvSpPr>
      <dsp:spPr>
        <a:xfrm rot="10800000">
          <a:off x="1854193" y="2146005"/>
          <a:ext cx="10117149" cy="858103"/>
        </a:xfrm>
        <a:prstGeom prst="homePlate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78400" tIns="91440" rIns="170688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latin typeface="Bookman Old Style" panose="02050604050505020204" pitchFamily="18" charset="0"/>
            </a:rPr>
            <a:t>If lower strengths yarn exist in the selvedge and comparatively fewer yarn can cause a bad selvedge of a fabric.</a:t>
          </a:r>
        </a:p>
      </dsp:txBody>
      <dsp:txXfrm rot="10800000">
        <a:off x="2068719" y="2146005"/>
        <a:ext cx="9902623" cy="858103"/>
      </dsp:txXfrm>
    </dsp:sp>
    <dsp:sp modelId="{E16971E8-8F7A-48BD-8D79-63CE848BD40B}">
      <dsp:nvSpPr>
        <dsp:cNvPr id="0" name=""/>
        <dsp:cNvSpPr/>
      </dsp:nvSpPr>
      <dsp:spPr>
        <a:xfrm>
          <a:off x="1886725" y="2146005"/>
          <a:ext cx="858103" cy="858103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3833A34-F367-4991-B172-4DCE4CE04877}">
      <dsp:nvSpPr>
        <dsp:cNvPr id="0" name=""/>
        <dsp:cNvSpPr/>
      </dsp:nvSpPr>
      <dsp:spPr>
        <a:xfrm rot="10800000">
          <a:off x="1854193" y="3218634"/>
          <a:ext cx="10117149" cy="858103"/>
        </a:xfrm>
        <a:prstGeom prst="homePlat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78400" tIns="91440" rIns="170688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latin typeface="Bookman Old Style" panose="02050604050505020204" pitchFamily="18" charset="0"/>
            </a:rPr>
            <a:t>Unparalleled weaving shed causes the bad selvedge.</a:t>
          </a:r>
        </a:p>
      </dsp:txBody>
      <dsp:txXfrm rot="10800000">
        <a:off x="2068719" y="3218634"/>
        <a:ext cx="9902623" cy="858103"/>
      </dsp:txXfrm>
    </dsp:sp>
    <dsp:sp modelId="{CCED2BE7-1DA7-487A-B61F-EED0E5628821}">
      <dsp:nvSpPr>
        <dsp:cNvPr id="0" name=""/>
        <dsp:cNvSpPr/>
      </dsp:nvSpPr>
      <dsp:spPr>
        <a:xfrm>
          <a:off x="1886725" y="3218634"/>
          <a:ext cx="858103" cy="858103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E4C805-8DC9-478D-A116-4AD5DDDB9362}">
      <dsp:nvSpPr>
        <dsp:cNvPr id="0" name=""/>
        <dsp:cNvSpPr/>
      </dsp:nvSpPr>
      <dsp:spPr>
        <a:xfrm>
          <a:off x="618437" y="3009"/>
          <a:ext cx="10099932" cy="7037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latin typeface="Century Schoolbook" pitchFamily="18" charset="0"/>
            </a:rPr>
            <a:t>He/she is supposed to give immediate verbal information to the Line In-charge/Line Quality controller/Mechanic.</a:t>
          </a:r>
          <a:endParaRPr lang="en-US" sz="2400" kern="1200" dirty="0">
            <a:latin typeface="Century Schoolbook" pitchFamily="18" charset="0"/>
          </a:endParaRPr>
        </a:p>
      </dsp:txBody>
      <dsp:txXfrm>
        <a:off x="639049" y="23621"/>
        <a:ext cx="10058708" cy="662537"/>
      </dsp:txXfrm>
    </dsp:sp>
    <dsp:sp modelId="{99DFCA12-CCF6-4299-9816-F0BC2679CABD}">
      <dsp:nvSpPr>
        <dsp:cNvPr id="0" name=""/>
        <dsp:cNvSpPr/>
      </dsp:nvSpPr>
      <dsp:spPr>
        <a:xfrm rot="5400000">
          <a:off x="5536448" y="724365"/>
          <a:ext cx="263910" cy="31669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 rot="-5400000">
        <a:off x="5573396" y="750756"/>
        <a:ext cx="190016" cy="184737"/>
      </dsp:txXfrm>
    </dsp:sp>
    <dsp:sp modelId="{AA731399-3ABD-4087-8E30-7732CE94667D}">
      <dsp:nvSpPr>
        <dsp:cNvPr id="0" name=""/>
        <dsp:cNvSpPr/>
      </dsp:nvSpPr>
      <dsp:spPr>
        <a:xfrm>
          <a:off x="618437" y="1058651"/>
          <a:ext cx="10099932" cy="7037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shade val="51000"/>
                <a:satMod val="130000"/>
              </a:schemeClr>
            </a:gs>
            <a:gs pos="80000">
              <a:schemeClr val="accent4">
                <a:hueOff val="-1116192"/>
                <a:satOff val="6725"/>
                <a:lumOff val="539"/>
                <a:alphaOff val="0"/>
                <a:shade val="93000"/>
                <a:satMod val="13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latin typeface="Century Schoolbook" pitchFamily="18" charset="0"/>
            </a:rPr>
            <a:t>Define the problem correctly.</a:t>
          </a:r>
        </a:p>
      </dsp:txBody>
      <dsp:txXfrm>
        <a:off x="639049" y="1079263"/>
        <a:ext cx="10058708" cy="662537"/>
      </dsp:txXfrm>
    </dsp:sp>
    <dsp:sp modelId="{2E45B2AB-2EFD-4931-953F-E09D58BA7F15}">
      <dsp:nvSpPr>
        <dsp:cNvPr id="0" name=""/>
        <dsp:cNvSpPr/>
      </dsp:nvSpPr>
      <dsp:spPr>
        <a:xfrm rot="5400000">
          <a:off x="5536448" y="1780007"/>
          <a:ext cx="263910" cy="31669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 rot="-5400000">
        <a:off x="5573396" y="1806398"/>
        <a:ext cx="190016" cy="184737"/>
      </dsp:txXfrm>
    </dsp:sp>
    <dsp:sp modelId="{39026FF2-D5E8-4FB8-8630-37D6F3404967}">
      <dsp:nvSpPr>
        <dsp:cNvPr id="0" name=""/>
        <dsp:cNvSpPr/>
      </dsp:nvSpPr>
      <dsp:spPr>
        <a:xfrm>
          <a:off x="618437" y="2114293"/>
          <a:ext cx="10099932" cy="7037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latin typeface="Century Schoolbook" pitchFamily="18" charset="0"/>
            </a:rPr>
            <a:t>Mention machine type and number.</a:t>
          </a:r>
        </a:p>
      </dsp:txBody>
      <dsp:txXfrm>
        <a:off x="639049" y="2134905"/>
        <a:ext cx="10058708" cy="662537"/>
      </dsp:txXfrm>
    </dsp:sp>
    <dsp:sp modelId="{0FA9AAB0-DB0A-4701-AA87-59A0BE36E6EF}">
      <dsp:nvSpPr>
        <dsp:cNvPr id="0" name=""/>
        <dsp:cNvSpPr/>
      </dsp:nvSpPr>
      <dsp:spPr>
        <a:xfrm rot="5400000">
          <a:off x="5536448" y="2835649"/>
          <a:ext cx="263910" cy="31669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 rot="-5400000">
        <a:off x="5573396" y="2862040"/>
        <a:ext cx="190016" cy="184737"/>
      </dsp:txXfrm>
    </dsp:sp>
    <dsp:sp modelId="{F91B0E50-0804-4226-B430-2CDCE678225C}">
      <dsp:nvSpPr>
        <dsp:cNvPr id="0" name=""/>
        <dsp:cNvSpPr/>
      </dsp:nvSpPr>
      <dsp:spPr>
        <a:xfrm>
          <a:off x="618437" y="3169935"/>
          <a:ext cx="10099932" cy="7037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shade val="51000"/>
                <a:satMod val="130000"/>
              </a:schemeClr>
            </a:gs>
            <a:gs pos="80000">
              <a:schemeClr val="accent4">
                <a:hueOff val="-3348577"/>
                <a:satOff val="20174"/>
                <a:lumOff val="1617"/>
                <a:alphaOff val="0"/>
                <a:shade val="93000"/>
                <a:satMod val="13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latin typeface="Century Schoolbook" pitchFamily="18" charset="0"/>
            </a:rPr>
            <a:t>The exact time of problem when it happened.</a:t>
          </a:r>
        </a:p>
      </dsp:txBody>
      <dsp:txXfrm>
        <a:off x="639049" y="3190547"/>
        <a:ext cx="10058708" cy="662537"/>
      </dsp:txXfrm>
    </dsp:sp>
    <dsp:sp modelId="{19E89F33-9A54-4CCD-BDB7-A029B5180A0B}">
      <dsp:nvSpPr>
        <dsp:cNvPr id="0" name=""/>
        <dsp:cNvSpPr/>
      </dsp:nvSpPr>
      <dsp:spPr>
        <a:xfrm rot="5400000">
          <a:off x="5536448" y="3891291"/>
          <a:ext cx="263910" cy="31669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 rot="-5400000">
        <a:off x="5573396" y="3917682"/>
        <a:ext cx="190016" cy="184737"/>
      </dsp:txXfrm>
    </dsp:sp>
    <dsp:sp modelId="{CB51C2E9-514A-4B26-BC10-DEA0058A6F9D}">
      <dsp:nvSpPr>
        <dsp:cNvPr id="0" name=""/>
        <dsp:cNvSpPr/>
      </dsp:nvSpPr>
      <dsp:spPr>
        <a:xfrm>
          <a:off x="618437" y="4225577"/>
          <a:ext cx="10099932" cy="7037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latin typeface="Century Schoolbook" pitchFamily="18" charset="0"/>
            </a:rPr>
            <a:t>Precautionary action taken by him/her.</a:t>
          </a:r>
        </a:p>
      </dsp:txBody>
      <dsp:txXfrm>
        <a:off x="639049" y="4246189"/>
        <a:ext cx="10058708" cy="6625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entury Schoolbook" pitchFamily="18" charset="0"/>
              </a:defRPr>
            </a:lvl1pPr>
          </a:lstStyle>
          <a:p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entury Schoolbook" pitchFamily="18" charset="0"/>
              </a:defRPr>
            </a:lvl1pPr>
          </a:lstStyle>
          <a:p>
            <a:fld id="{CF15F8E9-E453-4935-B1C0-EAD1A8990AD6}" type="datetimeFigureOut">
              <a:rPr lang="en-IN" smtClean="0"/>
              <a:pPr/>
              <a:t>08-07-2022</a:t>
            </a:fld>
            <a:endParaRPr lang="en-IN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entury Schoolbook" pitchFamily="18" charset="0"/>
              </a:defRPr>
            </a:lvl1pPr>
          </a:lstStyle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entury Schoolbook" pitchFamily="18" charset="0"/>
              </a:defRPr>
            </a:lvl1pPr>
          </a:lstStyle>
          <a:p>
            <a:fld id="{61E3A4B6-87AA-4C24-AC16-387F7D570551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04289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Century Schoolbook" pitchFamily="18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Century Schoolbook" pitchFamily="18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Century Schoolbook" pitchFamily="18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Century Schoolbook" pitchFamily="18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Century Schoolbook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8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45C59-C7F2-4BE4-8979-BD31C85B47AC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BD00D-5072-4E7E-A4E4-63929BC26C4C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70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70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AB09-AB79-4E0A-9C57-4E1B1A674934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73107" y="1136650"/>
            <a:ext cx="3845815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  <a:latin typeface="Century Schoolbook" pitchFamily="18" charset="0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8"/>
            <a:ext cx="853440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itchFamily="18" charset="0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61A39-0C53-4BE5-899A-023A0693482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itchFamily="18" charset="0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bg1"/>
                </a:solidFill>
                <a:latin typeface="Century Schoolbook" pitchFamily="18" charset="0"/>
                <a:cs typeface="Century Schoolbook" pitchFamily="18" charset="0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0FC50-10BA-4927-9251-AB8B7CA4579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itchFamily="18" charset="0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itchFamily="18" charset="0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itchFamily="18" charset="0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5A49D-0053-41D7-923B-E7975F86680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itchFamily="18" charset="0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D5F13-A881-4331-807F-D03879E65D8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8000"/>
                </a:moveTo>
                <a:lnTo>
                  <a:pt x="11292840" y="6858000"/>
                </a:lnTo>
                <a:lnTo>
                  <a:pt x="112928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18" name="bk object 18"/>
          <p:cNvSpPr/>
          <p:nvPr/>
        </p:nvSpPr>
        <p:spPr>
          <a:xfrm>
            <a:off x="3433573" y="1178052"/>
            <a:ext cx="762763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19" name="bk object 19"/>
          <p:cNvSpPr/>
          <p:nvPr/>
        </p:nvSpPr>
        <p:spPr>
          <a:xfrm>
            <a:off x="719342" y="2999233"/>
            <a:ext cx="2248663" cy="89992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20" name="bk object 20"/>
          <p:cNvSpPr/>
          <p:nvPr/>
        </p:nvSpPr>
        <p:spPr>
          <a:xfrm>
            <a:off x="2433842" y="2999233"/>
            <a:ext cx="883159" cy="89992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BEF1A-0697-4444-93AD-E53728217A7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3B45F-05DF-4547-9F0D-F44B59A2D68E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6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EA583-DAD7-4156-9ADA-CCC45D3DFE9E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C5E9-9F87-4198-AA4C-94AC0A2FDAB7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40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40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D4256-9729-4B69-B2A1-6B9C158E6F13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097E9-2F08-4921-A9B7-310C879D6B69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BF721-1206-4A81-8ED1-5DD56938D13F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11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099C7-E75D-4F61-BC8F-C9AEEA58668C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456B7-DF2A-4E5C-ABE9-30649033047D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41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ury Schoolbook" pitchFamily="18" charset="0"/>
              </a:defRPr>
            </a:lvl1pPr>
          </a:lstStyle>
          <a:p>
            <a:fld id="{64802E04-0352-4D48-B5B2-03DB79D791BB}" type="datetime1">
              <a:rPr lang="en-US" smtClean="0"/>
              <a:pPr/>
              <a:t>7/8/2022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41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ury Schoolbook" pitchFamily="18" charset="0"/>
              </a:defRPr>
            </a:lvl1pPr>
          </a:lstStyle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41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Schoolbook" pitchFamily="18" charset="0"/>
              </a:defRPr>
            </a:lvl1pPr>
          </a:lstStyle>
          <a:p>
            <a:fld id="{CBD71EFC-8FD3-4526-A521-B16E2A2311C1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entury Schoolbook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8000"/>
                </a:moveTo>
                <a:lnTo>
                  <a:pt x="11292840" y="6858000"/>
                </a:lnTo>
                <a:lnTo>
                  <a:pt x="112928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51177" y="170180"/>
            <a:ext cx="5089651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1" i="0">
                <a:solidFill>
                  <a:srgbClr val="FFFF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4557" y="1923057"/>
            <a:ext cx="9904095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bg1"/>
                </a:solidFill>
                <a:latin typeface="Bookman Old Style"/>
                <a:cs typeface="Bookman Old Style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63"/>
            <a:ext cx="39014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  <a:latin typeface="Century Schoolbook" pitchFamily="18" charset="0"/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63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  <a:latin typeface="Century Schoolbook" pitchFamily="18" charset="0"/>
              </a:defRPr>
            </a:lvl1pPr>
          </a:lstStyle>
          <a:p>
            <a:fld id="{9B2E4957-7C46-42C1-AB84-A6E3730B926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7/8/2022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355846" y="5887049"/>
            <a:ext cx="560071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Century Schoolbook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</p:sldLayoutIdLst>
  <p:hf hdr="0" ftr="0" dt="0"/>
  <p:txStyles>
    <p:titleStyle>
      <a:lvl1pPr>
        <a:defRPr>
          <a:latin typeface="Century Schoolbook" pitchFamily="18" charset="0"/>
          <a:ea typeface="+mj-ea"/>
          <a:cs typeface="+mj-cs"/>
        </a:defRPr>
      </a:lvl1pPr>
    </p:titleStyle>
    <p:bodyStyle>
      <a:lvl1pPr marL="0">
        <a:defRPr>
          <a:latin typeface="Century Schoolbook" pitchFamily="18" charset="0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sscive.ac.in/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sscive.ac.in/" TargetMode="External"/><Relationship Id="rId2" Type="http://schemas.openxmlformats.org/officeDocument/2006/relationships/hyperlink" Target="mailto:jdpsscive@gmail.com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-1" y="0"/>
            <a:ext cx="11530395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8000"/>
                </a:moveTo>
                <a:lnTo>
                  <a:pt x="10835640" y="6858000"/>
                </a:lnTo>
                <a:lnTo>
                  <a:pt x="108356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391312" y="0"/>
            <a:ext cx="829119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154936" y="831873"/>
            <a:ext cx="2033968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788284" y="831873"/>
            <a:ext cx="565214" cy="8999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066800" y="832473"/>
            <a:ext cx="9676299" cy="50590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spcBef>
                <a:spcPts val="105"/>
              </a:spcBef>
            </a:pPr>
            <a:r>
              <a:rPr sz="3200" spc="-35" dirty="0"/>
              <a:t>JOB ROLE </a:t>
            </a:r>
            <a:r>
              <a:rPr sz="3200" dirty="0"/>
              <a:t>–</a:t>
            </a:r>
            <a:r>
              <a:rPr lang="en-IN" sz="3200" dirty="0"/>
              <a:t> </a:t>
            </a:r>
            <a:r>
              <a:rPr lang="en-IN" sz="3200" spc="-35" dirty="0"/>
              <a:t>SEWING MACHINE OPERATOR</a:t>
            </a:r>
            <a:endParaRPr sz="3200" dirty="0"/>
          </a:p>
        </p:txBody>
      </p:sp>
      <p:sp>
        <p:nvSpPr>
          <p:cNvPr id="8" name="object 8"/>
          <p:cNvSpPr/>
          <p:nvPr/>
        </p:nvSpPr>
        <p:spPr>
          <a:xfrm>
            <a:off x="3973483" y="1822472"/>
            <a:ext cx="1164145" cy="78714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787299" y="1822472"/>
            <a:ext cx="494347" cy="78714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001040" y="1822472"/>
            <a:ext cx="2626043" cy="78714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646509" y="3211591"/>
            <a:ext cx="4964621" cy="39357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ctr">
              <a:spcBef>
                <a:spcPts val="5"/>
              </a:spcBef>
            </a:pPr>
            <a:r>
              <a:rPr lang="en-IN" sz="2800" spc="-1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Class</a:t>
            </a:r>
            <a:r>
              <a:rPr lang="en-IN" sz="2800" spc="2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IN" sz="2800" spc="-1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X</a:t>
            </a:r>
            <a:endParaRPr lang="en-IN" sz="2800" dirty="0">
              <a:latin typeface="Century Schoolbook" pitchFamily="18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991545" y="1961043"/>
            <a:ext cx="8064896" cy="87395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29944" marR="5080" indent="-817244">
              <a:spcBef>
                <a:spcPts val="95"/>
              </a:spcBef>
            </a:pPr>
            <a:r>
              <a:rPr sz="2800" spc="-55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Sector </a:t>
            </a:r>
            <a:r>
              <a:rPr sz="2800" spc="-5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–</a:t>
            </a:r>
            <a:r>
              <a:rPr sz="2800" spc="-60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 </a:t>
            </a:r>
            <a:r>
              <a:rPr sz="2800" spc="-8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Apparel, </a:t>
            </a:r>
            <a:r>
              <a:rPr sz="2800" spc="-75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Made-Ups </a:t>
            </a:r>
            <a:r>
              <a:rPr sz="2800" spc="-6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and </a:t>
            </a:r>
            <a:r>
              <a:rPr sz="2800" spc="-7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Home </a:t>
            </a:r>
            <a:r>
              <a:rPr sz="2800" spc="-8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Furnishing  </a:t>
            </a:r>
            <a:r>
              <a:rPr sz="2800" spc="-65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(Qualification </a:t>
            </a:r>
            <a:r>
              <a:rPr sz="2800" spc="-55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Pack </a:t>
            </a:r>
            <a:r>
              <a:rPr sz="2800" spc="-6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Code: </a:t>
            </a:r>
            <a:r>
              <a:rPr sz="2800" spc="-7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AMH/Q</a:t>
            </a:r>
            <a:r>
              <a:rPr sz="2800" spc="-254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 </a:t>
            </a:r>
            <a:r>
              <a:rPr lang="en-IN" sz="2800" spc="-45" dirty="0">
                <a:solidFill>
                  <a:srgbClr val="FFFFFF"/>
                </a:solidFill>
                <a:latin typeface="Century Schoolbook" pitchFamily="18" charset="0"/>
                <a:cs typeface="Arial" charset="0"/>
              </a:rPr>
              <a:t>0301</a:t>
            </a:r>
            <a:r>
              <a:rPr sz="2800" spc="-45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)</a:t>
            </a:r>
            <a:endParaRPr sz="2800" dirty="0">
              <a:solidFill>
                <a:prstClr val="black"/>
              </a:solidFill>
              <a:latin typeface="Century Schoolbook" pitchFamily="18" charset="0"/>
              <a:cs typeface="Arial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477452" y="3981755"/>
            <a:ext cx="9311593" cy="2039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170" marR="92710" indent="918844" algn="ctr">
              <a:lnSpc>
                <a:spcPct val="110100"/>
              </a:lnSpc>
            </a:pPr>
            <a:r>
              <a:rPr lang="en-GB" sz="2600" spc="1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PSS </a:t>
            </a:r>
            <a:r>
              <a:rPr lang="en-GB" sz="2600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Central Institute of Vocational Education  </a:t>
            </a:r>
            <a:r>
              <a:rPr lang="en-GB" sz="2600" spc="10" dirty="0" err="1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Shyamla</a:t>
            </a:r>
            <a:r>
              <a:rPr lang="en-GB" sz="2600" spc="1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GB" sz="2600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Hills, </a:t>
            </a:r>
            <a:r>
              <a:rPr lang="en-GB" sz="2600" spc="1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Bhopal </a:t>
            </a:r>
            <a:r>
              <a:rPr lang="en-GB" sz="260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– </a:t>
            </a:r>
            <a:r>
              <a:rPr lang="en-GB" sz="2600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462 013 </a:t>
            </a:r>
            <a:r>
              <a:rPr lang="en-GB" sz="260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, </a:t>
            </a:r>
            <a:r>
              <a:rPr lang="en-GB" sz="2600" spc="1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Madhya </a:t>
            </a:r>
            <a:r>
              <a:rPr lang="en-GB" sz="2600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Pradesh,</a:t>
            </a:r>
            <a:r>
              <a:rPr lang="en-GB" sz="2600" spc="4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GB" sz="2600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India</a:t>
            </a:r>
            <a:endParaRPr lang="en-GB" sz="2600" dirty="0">
              <a:latin typeface="Century Schoolbook" pitchFamily="18" charset="0"/>
              <a:cs typeface="Arial" panose="020B0604020202020204" pitchFamily="34" charset="0"/>
            </a:endParaRPr>
          </a:p>
          <a:p>
            <a:pPr marL="12700" algn="ctr">
              <a:lnSpc>
                <a:spcPct val="100000"/>
              </a:lnSpc>
              <a:spcBef>
                <a:spcPts val="810"/>
              </a:spcBef>
            </a:pPr>
            <a:r>
              <a:rPr lang="en-GB" sz="2600" b="1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_________________________________________________</a:t>
            </a:r>
          </a:p>
          <a:p>
            <a:pPr marL="12700" algn="ctr">
              <a:lnSpc>
                <a:spcPct val="100000"/>
              </a:lnSpc>
              <a:spcBef>
                <a:spcPts val="810"/>
              </a:spcBef>
            </a:pPr>
            <a:r>
              <a:rPr lang="en-GB" sz="3000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  <a:hlinkClick r:id="rId8"/>
              </a:rPr>
              <a:t>www.psscive.ac.in</a:t>
            </a:r>
            <a:endParaRPr lang="en-GB" sz="3000" dirty="0">
              <a:latin typeface="Century Schoolbook" pitchFamily="18" charset="0"/>
              <a:cs typeface="Arial" panose="020B0604020202020204" pitchFamily="34" charset="0"/>
            </a:endParaRPr>
          </a:p>
        </p:txBody>
      </p:sp>
      <p:sp>
        <p:nvSpPr>
          <p:cNvPr id="23" name="object 10"/>
          <p:cNvSpPr/>
          <p:nvPr/>
        </p:nvSpPr>
        <p:spPr>
          <a:xfrm>
            <a:off x="188934" y="3964065"/>
            <a:ext cx="1082040" cy="128320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entury Schoolbook" pitchFamily="18" charset="0"/>
            </a:endParaRPr>
          </a:p>
        </p:txBody>
      </p:sp>
      <p:sp>
        <p:nvSpPr>
          <p:cNvPr id="15" name="Slide Number Placeholder 4"/>
          <p:cNvSpPr txBox="1">
            <a:spLocks/>
          </p:cNvSpPr>
          <p:nvPr/>
        </p:nvSpPr>
        <p:spPr>
          <a:xfrm>
            <a:off x="11424592" y="6021288"/>
            <a:ext cx="636077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3600" b="0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  <a:latin typeface="Century Schoolbook" pitchFamily="18" charset="0"/>
              </a:rPr>
              <a:pPr marL="25400">
                <a:spcBef>
                  <a:spcPts val="955"/>
                </a:spcBef>
              </a:pPr>
              <a:t>1</a:t>
            </a:fld>
            <a:endParaRPr lang="en-IN" spc="-5" dirty="0">
              <a:solidFill>
                <a:prstClr val="white"/>
              </a:solidFill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4069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5400" y="292179"/>
            <a:ext cx="9904095" cy="6032421"/>
          </a:xfrm>
        </p:spPr>
        <p:txBody>
          <a:bodyPr/>
          <a:lstStyle/>
          <a:p>
            <a:pPr marL="514350" indent="-514350" algn="just">
              <a:buFont typeface="+mj-lt"/>
              <a:buAutoNum type="arabicPeriod" startAt="13"/>
            </a:pPr>
            <a:r>
              <a:rPr lang="en-IN" b="1" dirty="0">
                <a:solidFill>
                  <a:srgbClr val="FFFF00"/>
                </a:solidFill>
              </a:rPr>
              <a:t> Soiled Filling or End: </a:t>
            </a:r>
            <a:r>
              <a:rPr lang="en-IN" dirty="0"/>
              <a:t>Dirty, oil looking spots on the wrap or filling yarns, or on package-dyed yarn. </a:t>
            </a:r>
          </a:p>
          <a:p>
            <a:pPr marL="514350" indent="-514350" algn="just">
              <a:buFont typeface="+mj-lt"/>
              <a:buAutoNum type="arabicPeriod" startAt="13"/>
            </a:pPr>
            <a:endParaRPr lang="en-IN" b="1" dirty="0"/>
          </a:p>
          <a:p>
            <a:pPr marL="514350" indent="-514350" algn="just">
              <a:buFont typeface="+mj-lt"/>
              <a:buAutoNum type="arabicPeriod" startAt="13"/>
            </a:pPr>
            <a:r>
              <a:rPr lang="en-IN" b="1" dirty="0">
                <a:solidFill>
                  <a:srgbClr val="FFFF00"/>
                </a:solidFill>
              </a:rPr>
              <a:t> Stop Mark: </a:t>
            </a:r>
            <a:r>
              <a:rPr lang="en-IN" dirty="0"/>
              <a:t>When the loom is stopped, the yarn elongates under tension; when loom starts again' the slackness is woven into the fabric creating stop mark. </a:t>
            </a:r>
          </a:p>
          <a:p>
            <a:pPr marL="514350" indent="-514350" algn="just">
              <a:buFont typeface="+mj-lt"/>
              <a:buAutoNum type="arabicPeriod" startAt="13"/>
            </a:pPr>
            <a:endParaRPr lang="en-IN" b="1" dirty="0"/>
          </a:p>
          <a:p>
            <a:pPr marL="514350" indent="-514350" algn="just">
              <a:buFont typeface="+mj-lt"/>
              <a:buAutoNum type="arabicPeriod" startAt="13"/>
            </a:pPr>
            <a:r>
              <a:rPr lang="en-IN" b="1" dirty="0">
                <a:solidFill>
                  <a:srgbClr val="FFFF00"/>
                </a:solidFill>
              </a:rPr>
              <a:t>Thin Place: </a:t>
            </a:r>
            <a:r>
              <a:rPr lang="en-IN" dirty="0"/>
              <a:t>It is often caused by the filling yarn breaking and the loom continuing to run until the operator notices the problem. </a:t>
            </a:r>
          </a:p>
          <a:p>
            <a:pPr marL="514350" indent="-514350" algn="just">
              <a:buFont typeface="+mj-lt"/>
              <a:buAutoNum type="arabicPeriod" startAt="13"/>
            </a:pPr>
            <a:endParaRPr lang="en-IN" b="1" dirty="0"/>
          </a:p>
          <a:p>
            <a:pPr marL="514350" indent="-514350" algn="just">
              <a:buFont typeface="+mj-lt"/>
              <a:buAutoNum type="arabicPeriod" startAt="13"/>
            </a:pPr>
            <a:r>
              <a:rPr lang="en-IN" b="1" dirty="0">
                <a:solidFill>
                  <a:srgbClr val="FFFF00"/>
                </a:solidFill>
              </a:rPr>
              <a:t> Oil spot or stain: </a:t>
            </a:r>
            <a:r>
              <a:rPr lang="en-IN" dirty="0"/>
              <a:t>Discolouration on a local area in a fabric that may be resistant to remove by laundering or dry cleaning.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10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5240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4557" y="170180"/>
            <a:ext cx="9904095" cy="1354217"/>
          </a:xfrm>
        </p:spPr>
        <p:txBody>
          <a:bodyPr/>
          <a:lstStyle/>
          <a:p>
            <a:pPr algn="ctr"/>
            <a:r>
              <a:rPr lang="en-GB" dirty="0"/>
              <a:t>REPORT ANY DAMAGE OR FAULT IN MATERIAL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11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119623135"/>
              </p:ext>
            </p:extLst>
          </p:nvPr>
        </p:nvGraphicFramePr>
        <p:xfrm>
          <a:off x="0" y="1628800"/>
          <a:ext cx="11336808" cy="49323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078127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2984" y="1556792"/>
            <a:ext cx="3817238" cy="696594"/>
          </a:xfrm>
        </p:spPr>
        <p:txBody>
          <a:bodyPr/>
          <a:lstStyle/>
          <a:p>
            <a:pPr algn="ctr"/>
            <a:r>
              <a:rPr lang="en-IN" dirty="0"/>
              <a:t>Summary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1424" y="2708920"/>
            <a:ext cx="9649072" cy="861774"/>
          </a:xfrm>
        </p:spPr>
        <p:txBody>
          <a:bodyPr/>
          <a:lstStyle/>
          <a:p>
            <a:pPr lvl="0" algn="just"/>
            <a:r>
              <a:rPr lang="en-IN" dirty="0"/>
              <a:t>In this session you have learnt about</a:t>
            </a:r>
            <a:r>
              <a:rPr lang="en-GB" dirty="0"/>
              <a:t> identifying damage or fault in the material and reporting them.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7"/>
          </p:nvPr>
        </p:nvSpPr>
        <p:spPr>
          <a:xfrm>
            <a:off x="11424592" y="6021288"/>
            <a:ext cx="636077" cy="553998"/>
          </a:xfrm>
        </p:spPr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12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8238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0"/>
            <a:ext cx="10835640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8000"/>
                </a:moveTo>
                <a:lnTo>
                  <a:pt x="10835640" y="6858000"/>
                </a:lnTo>
                <a:lnTo>
                  <a:pt x="108356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>
              <a:latin typeface="Century Schoolbook" pitchFamily="18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899159" y="6857998"/>
                </a:move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lnTo>
                  <a:pt x="899159" y="6857998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>
              <a:latin typeface="Century Schoolbook" pitchFamily="18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8000"/>
                </a:moveTo>
                <a:lnTo>
                  <a:pt x="457200" y="6858000"/>
                </a:lnTo>
                <a:lnTo>
                  <a:pt x="457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>
              <a:latin typeface="Century Schoolbook" pitchFamily="18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77592" y="4685157"/>
            <a:ext cx="7649209" cy="17037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Joint</a:t>
            </a:r>
            <a:r>
              <a:rPr sz="1400" b="1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Director</a:t>
            </a:r>
            <a:endParaRPr sz="1400" dirty="0">
              <a:latin typeface="Century Schoolbook"/>
              <a:cs typeface="Century Schoolbook"/>
            </a:endParaRPr>
          </a:p>
          <a:p>
            <a:pPr marR="8255" algn="ctr">
              <a:lnSpc>
                <a:spcPct val="100000"/>
              </a:lnSpc>
              <a:spcBef>
                <a:spcPts val="5"/>
              </a:spcBef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of Vocational</a:t>
            </a:r>
            <a:r>
              <a:rPr sz="1600" spc="3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Education</a:t>
            </a:r>
            <a:endParaRPr sz="1600" dirty="0">
              <a:latin typeface="Century Schoolbook"/>
              <a:cs typeface="Century Schoolbook"/>
            </a:endParaRPr>
          </a:p>
          <a:p>
            <a:pPr marR="5080" algn="ctr">
              <a:lnSpc>
                <a:spcPct val="100000"/>
              </a:lnSpc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Shyamla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Hills,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Bhopal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–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462013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Madhya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Pradesh,</a:t>
            </a:r>
            <a:r>
              <a:rPr sz="1600" spc="19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India</a:t>
            </a:r>
            <a:endParaRPr sz="1600" dirty="0">
              <a:latin typeface="Century Schoolbook"/>
              <a:cs typeface="Century Schoolbook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1652270" algn="l"/>
                <a:tab pos="7522209" algn="l"/>
              </a:tabLst>
            </a:pP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______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endParaRPr sz="16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  <a:spcBef>
                <a:spcPts val="5"/>
              </a:spcBef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E-mail:</a:t>
            </a:r>
            <a:r>
              <a:rPr sz="1200" b="1" spc="4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2"/>
              </a:rPr>
              <a:t>jdpsscive@gmail.com</a:t>
            </a:r>
            <a:endParaRPr sz="1200" dirty="0">
              <a:latin typeface="Century Schoolbook"/>
              <a:cs typeface="Century Schoolbook"/>
            </a:endParaRPr>
          </a:p>
          <a:p>
            <a:pPr marR="762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Tel.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755 2660691, 2704100, 2660391,</a:t>
            </a:r>
            <a:r>
              <a:rPr sz="1200" b="1" spc="16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2660564</a:t>
            </a:r>
            <a:endParaRPr sz="12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Fax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</a:t>
            </a:r>
            <a:r>
              <a:rPr sz="1200" b="1" spc="5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2660481</a:t>
            </a:r>
            <a:endParaRPr sz="1200" dirty="0">
              <a:latin typeface="Century Schoolbook"/>
              <a:cs typeface="Century Schoolbook"/>
            </a:endParaRPr>
          </a:p>
          <a:p>
            <a:pPr marR="1905" algn="ctr">
              <a:lnSpc>
                <a:spcPct val="100000"/>
              </a:lnSpc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Website:</a:t>
            </a:r>
            <a:r>
              <a:rPr sz="1200" b="1" spc="2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3"/>
              </a:rPr>
              <a:t>www.psscive.ac.in</a:t>
            </a:r>
            <a:endParaRPr sz="1200" dirty="0">
              <a:latin typeface="Century Schoolbook"/>
              <a:cs typeface="Century Schoolbook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616443" y="6567627"/>
            <a:ext cx="36664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©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</a:t>
            </a:r>
            <a:r>
              <a:rPr sz="1000" dirty="0">
                <a:solidFill>
                  <a:srgbClr val="FFFFFF"/>
                </a:solidFill>
                <a:latin typeface="Century Schoolbook"/>
                <a:cs typeface="Century Schoolbook"/>
              </a:rPr>
              <a:t>of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Vocational Education, Bhopal</a:t>
            </a:r>
            <a:r>
              <a:rPr sz="10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2020</a:t>
            </a:r>
            <a:endParaRPr sz="1000">
              <a:latin typeface="Century Schoolbook"/>
              <a:cs typeface="Century Schoolbook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521452" y="3561588"/>
            <a:ext cx="678179" cy="9875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entury Schoolbook" pitchFamily="18" charset="0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400743" y="540830"/>
            <a:ext cx="75977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0" spc="-5" dirty="0">
                <a:cs typeface="Century Schoolbook"/>
              </a:rPr>
              <a:t>Project Coordinator : </a:t>
            </a:r>
            <a:r>
              <a:rPr lang="en-IN" sz="2800" b="0" spc="-10" dirty="0" err="1">
                <a:solidFill>
                  <a:srgbClr val="FFFFFF"/>
                </a:solidFill>
                <a:cs typeface="Century Schoolbook"/>
              </a:rPr>
              <a:t>Prof.</a:t>
            </a:r>
            <a:r>
              <a:rPr lang="en-IN" sz="2800" b="0" spc="-10" dirty="0">
                <a:solidFill>
                  <a:srgbClr val="FFFFFF"/>
                </a:solidFill>
                <a:cs typeface="Century Schoolbook"/>
              </a:rPr>
              <a:t> </a:t>
            </a:r>
            <a:r>
              <a:rPr lang="en-IN" sz="2800" b="0" spc="-10" dirty="0" err="1">
                <a:solidFill>
                  <a:srgbClr val="FFFFFF"/>
                </a:solidFill>
                <a:cs typeface="Century Schoolbook"/>
              </a:rPr>
              <a:t>Pinki</a:t>
            </a:r>
            <a:r>
              <a:rPr lang="en-IN" sz="2800" b="0" spc="-10" dirty="0">
                <a:solidFill>
                  <a:srgbClr val="FFFFFF"/>
                </a:solidFill>
                <a:cs typeface="Century Schoolbook"/>
              </a:rPr>
              <a:t> Khanna</a:t>
            </a:r>
            <a:endParaRPr sz="2800" dirty="0">
              <a:cs typeface="Century Schoolbook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03249" y="1440639"/>
            <a:ext cx="9597894" cy="2059538"/>
          </a:xfrm>
          <a:prstGeom prst="rect">
            <a:avLst/>
          </a:prstGeom>
        </p:spPr>
        <p:txBody>
          <a:bodyPr vert="horz" wrap="square" lIns="0" tIns="195580" rIns="0" bIns="0" rtlCol="0">
            <a:spAutoFit/>
          </a:bodyPr>
          <a:lstStyle/>
          <a:p>
            <a:pPr algn="ctr">
              <a:spcBef>
                <a:spcPts val="1540"/>
              </a:spcBef>
            </a:pPr>
            <a:r>
              <a:rPr lang="en-IN" sz="2400" spc="-5" dirty="0">
                <a:solidFill>
                  <a:srgbClr val="FFFF00"/>
                </a:solidFill>
                <a:latin typeface="Century Schoolbook" pitchFamily="18" charset="0"/>
                <a:cs typeface="Century Schoolbook"/>
              </a:rPr>
              <a:t> </a:t>
            </a:r>
            <a:r>
              <a:rPr lang="en-IN" sz="2400" spc="-5">
                <a:solidFill>
                  <a:srgbClr val="FFFF00"/>
                </a:solidFill>
                <a:latin typeface="Century Schoolbook" pitchFamily="18" charset="0"/>
                <a:cs typeface="Century Schoolbook"/>
              </a:rPr>
              <a:t>Academic Support </a:t>
            </a:r>
            <a:r>
              <a:rPr lang="en-IN" sz="2400" spc="-5" dirty="0">
                <a:solidFill>
                  <a:srgbClr val="FFFF00"/>
                </a:solidFill>
                <a:latin typeface="Century Schoolbook" pitchFamily="18" charset="0"/>
                <a:cs typeface="Century Schoolbook"/>
              </a:rPr>
              <a:t>– </a:t>
            </a:r>
            <a:r>
              <a:rPr lang="en-IN" sz="2400" spc="-5" dirty="0" err="1">
                <a:solidFill>
                  <a:schemeClr val="bg1"/>
                </a:solidFill>
                <a:latin typeface="Century Schoolbook" pitchFamily="18" charset="0"/>
                <a:cs typeface="Century Schoolbook"/>
              </a:rPr>
              <a:t>Shivangi</a:t>
            </a:r>
            <a:r>
              <a:rPr lang="en-IN" sz="2400" spc="-5" dirty="0">
                <a:solidFill>
                  <a:schemeClr val="bg1"/>
                </a:solidFill>
                <a:latin typeface="Century Schoolbook" pitchFamily="18" charset="0"/>
                <a:cs typeface="Century Schoolbook"/>
              </a:rPr>
              <a:t> </a:t>
            </a:r>
            <a:r>
              <a:rPr lang="en-IN" sz="2400" spc="-5" dirty="0" err="1">
                <a:solidFill>
                  <a:schemeClr val="bg1"/>
                </a:solidFill>
                <a:latin typeface="Century Schoolbook" pitchFamily="18" charset="0"/>
                <a:cs typeface="Century Schoolbook"/>
              </a:rPr>
              <a:t>Vig</a:t>
            </a:r>
            <a:r>
              <a:rPr lang="en-IN" sz="2400" spc="-5" dirty="0">
                <a:solidFill>
                  <a:schemeClr val="bg1"/>
                </a:solidFill>
                <a:latin typeface="Century Schoolbook" pitchFamily="18" charset="0"/>
                <a:cs typeface="Century Schoolbook"/>
              </a:rPr>
              <a:t> &amp; Nupur Srivastava</a:t>
            </a:r>
          </a:p>
          <a:p>
            <a:pPr algn="ctr">
              <a:spcBef>
                <a:spcPts val="1540"/>
              </a:spcBef>
            </a:pPr>
            <a:endParaRPr lang="en-IN" sz="2400" dirty="0">
              <a:solidFill>
                <a:schemeClr val="bg1"/>
              </a:solidFill>
              <a:latin typeface="Century Schoolbook" pitchFamily="18" charset="0"/>
              <a:cs typeface="Century Schoolbook"/>
            </a:endParaRPr>
          </a:p>
          <a:p>
            <a:pPr>
              <a:spcBef>
                <a:spcPts val="1540"/>
              </a:spcBef>
            </a:pPr>
            <a:r>
              <a:rPr lang="en-IN" sz="2400" spc="-5" dirty="0">
                <a:solidFill>
                  <a:srgbClr val="FFFF00"/>
                </a:solidFill>
                <a:latin typeface="Century Schoolbook" pitchFamily="18" charset="0"/>
                <a:cs typeface="Century Schoolbook"/>
              </a:rPr>
              <a:t>Assistance                                                            Graphic Artist</a:t>
            </a:r>
            <a:endParaRPr lang="en-IN" sz="2400" dirty="0">
              <a:latin typeface="Century Schoolbook" pitchFamily="18" charset="0"/>
              <a:cs typeface="Century Schoolbook"/>
            </a:endParaRPr>
          </a:p>
          <a:p>
            <a:pPr marL="12700" marR="5080"/>
            <a:r>
              <a:rPr lang="en-IN" sz="2400" dirty="0">
                <a:solidFill>
                  <a:srgbClr val="FFFFFF"/>
                </a:solidFill>
                <a:latin typeface="Century Schoolbook" pitchFamily="18" charset="0"/>
                <a:cs typeface="Century Schoolbook"/>
              </a:rPr>
              <a:t>Vani </a:t>
            </a:r>
            <a:r>
              <a:rPr lang="en-IN" sz="2400" dirty="0" err="1">
                <a:solidFill>
                  <a:srgbClr val="FFFFFF"/>
                </a:solidFill>
                <a:latin typeface="Century Schoolbook" pitchFamily="18" charset="0"/>
                <a:cs typeface="Century Schoolbook"/>
              </a:rPr>
              <a:t>Pandya</a:t>
            </a:r>
            <a:r>
              <a:rPr lang="en-IN" sz="2400" dirty="0">
                <a:latin typeface="Century Schoolbook" pitchFamily="18" charset="0"/>
                <a:cs typeface="Century Schoolbook"/>
              </a:rPr>
              <a:t>                                                        </a:t>
            </a:r>
            <a:r>
              <a:rPr lang="en-IN" sz="2400" dirty="0" err="1">
                <a:solidFill>
                  <a:srgbClr val="FFFFFF"/>
                </a:solidFill>
                <a:latin typeface="Century Schoolbook" pitchFamily="18" charset="0"/>
                <a:cs typeface="Century Schoolbook"/>
              </a:rPr>
              <a:t>Prachi</a:t>
            </a:r>
            <a:r>
              <a:rPr lang="en-IN" sz="2400" dirty="0">
                <a:solidFill>
                  <a:srgbClr val="FFFFFF"/>
                </a:solidFill>
                <a:latin typeface="Century Schoolbook" pitchFamily="18" charset="0"/>
                <a:cs typeface="Century Schoolbook"/>
              </a:rPr>
              <a:t> </a:t>
            </a:r>
            <a:r>
              <a:rPr lang="en-IN" sz="2400" dirty="0" err="1">
                <a:solidFill>
                  <a:srgbClr val="FFFFFF"/>
                </a:solidFill>
                <a:latin typeface="Century Schoolbook" pitchFamily="18" charset="0"/>
                <a:cs typeface="Century Schoolbook"/>
              </a:rPr>
              <a:t>Verma</a:t>
            </a:r>
            <a:endParaRPr lang="en-IN" sz="2400" spc="-5" dirty="0">
              <a:solidFill>
                <a:srgbClr val="FFFF00"/>
              </a:solidFill>
              <a:latin typeface="Century Schoolbook" pitchFamily="18" charset="0"/>
              <a:cs typeface="Century Schoolbook"/>
            </a:endParaRP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7"/>
          </p:nvPr>
        </p:nvSpPr>
        <p:spPr>
          <a:xfrm>
            <a:off x="11424592" y="6021288"/>
            <a:ext cx="636077" cy="553998"/>
          </a:xfrm>
        </p:spPr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13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0113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39416" y="2132856"/>
            <a:ext cx="9865096" cy="248850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just"/>
            <a:r>
              <a:rPr sz="3200" b="1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UNIT </a:t>
            </a:r>
            <a:r>
              <a:rPr lang="en-US" sz="3200" b="1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5</a:t>
            </a:r>
            <a:r>
              <a:rPr sz="3200" b="1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:</a:t>
            </a:r>
            <a:r>
              <a:rPr lang="en-US" sz="3200" b="1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GB" sz="3200" b="1" dirty="0">
                <a:solidFill>
                  <a:srgbClr val="FFFF00"/>
                </a:solidFill>
                <a:latin typeface="Century Schoolbook" pitchFamily="18" charset="0"/>
                <a:cs typeface="Arial" panose="020B0604020202020204" pitchFamily="34" charset="0"/>
              </a:rPr>
              <a:t>JOB CARDS IN GARMENT INDUSTRY</a:t>
            </a:r>
          </a:p>
          <a:p>
            <a:pPr algn="just"/>
            <a:endParaRPr lang="en-US" sz="3200" dirty="0">
              <a:solidFill>
                <a:srgbClr val="FFFF00"/>
              </a:solidFill>
              <a:latin typeface="Century Schoolbook" pitchFamily="18" charset="0"/>
              <a:cs typeface="Arial" panose="020B0604020202020204" pitchFamily="34" charset="0"/>
            </a:endParaRPr>
          </a:p>
          <a:p>
            <a:pPr marL="5080" algn="just">
              <a:spcBef>
                <a:spcPts val="105"/>
              </a:spcBef>
            </a:pPr>
            <a:r>
              <a:rPr sz="3200" b="1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Session</a:t>
            </a:r>
            <a:r>
              <a:rPr lang="en-IN" sz="3200" b="1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US" sz="3200" b="1" spc="-5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3</a:t>
            </a:r>
            <a:r>
              <a:rPr sz="3200" b="1" spc="-5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:</a:t>
            </a:r>
            <a:r>
              <a:rPr lang="en-IN" sz="3200" b="1" spc="-5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GB" sz="3200" b="1" dirty="0">
                <a:solidFill>
                  <a:srgbClr val="FFFF00"/>
                </a:solidFill>
                <a:latin typeface="Century Schoolbook" pitchFamily="18" charset="0"/>
                <a:cs typeface="Arial" panose="020B0604020202020204" pitchFamily="34" charset="0"/>
              </a:rPr>
              <a:t>Reporting Of Damage Or Fault In The Material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19600" y="1671626"/>
            <a:ext cx="2383331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spcBef>
                <a:spcPts val="105"/>
              </a:spcBef>
            </a:pPr>
            <a:r>
              <a:rPr spc="-60" dirty="0"/>
              <a:t>C</a:t>
            </a:r>
            <a:r>
              <a:rPr spc="-55" dirty="0"/>
              <a:t>on</a:t>
            </a:r>
            <a:r>
              <a:rPr spc="-50" dirty="0"/>
              <a:t>te</a:t>
            </a:r>
            <a:r>
              <a:rPr spc="-55" dirty="0"/>
              <a:t>n</a:t>
            </a:r>
            <a:r>
              <a:rPr dirty="0"/>
              <a:t>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3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2692523"/>
              </p:ext>
            </p:extLst>
          </p:nvPr>
        </p:nvGraphicFramePr>
        <p:xfrm>
          <a:off x="1221076" y="2780928"/>
          <a:ext cx="9073007" cy="259079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6068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61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2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50"/>
                        </a:lnSpc>
                      </a:pPr>
                      <a:r>
                        <a:rPr lang="en-IN" sz="2000" b="1" spc="-5" dirty="0">
                          <a:solidFill>
                            <a:srgbClr val="FFFFFF"/>
                          </a:solidFill>
                          <a:latin typeface="Century Schoolbook" pitchFamily="18" charset="0"/>
                          <a:cs typeface="Arial" panose="020B0604020202020204" pitchFamily="34" charset="0"/>
                        </a:rPr>
                        <a:t>Title</a:t>
                      </a:r>
                      <a:endParaRPr lang="en-IN" sz="2000" dirty="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6D6A79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7630">
                        <a:lnSpc>
                          <a:spcPts val="2335"/>
                        </a:lnSpc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entury Schoolbook" pitchFamily="18" charset="0"/>
                          <a:cs typeface="Arial" panose="020B0604020202020204" pitchFamily="34" charset="0"/>
                        </a:rPr>
                        <a:t>Slide</a:t>
                      </a:r>
                      <a:r>
                        <a:rPr sz="2000" b="1" spc="-15" dirty="0">
                          <a:solidFill>
                            <a:srgbClr val="FFFFFF"/>
                          </a:solidFill>
                          <a:latin typeface="Century Schoolbook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entury Schoolbook" pitchFamily="18" charset="0"/>
                          <a:cs typeface="Arial" panose="020B0604020202020204" pitchFamily="34" charset="0"/>
                        </a:rPr>
                        <a:t>No.</a:t>
                      </a:r>
                      <a:endParaRPr sz="200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6D6A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6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35"/>
                        </a:lnSpc>
                      </a:pPr>
                      <a:r>
                        <a:rPr lang="en-IN" sz="2000" b="0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Session</a:t>
                      </a:r>
                      <a:r>
                        <a:rPr lang="en-IN" sz="2000" b="0" spc="-55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IN" sz="2000" b="0" spc="-5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objectives</a:t>
                      </a:r>
                      <a:endParaRPr lang="en-IN" sz="2000" b="0" dirty="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sz="2000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4</a:t>
                      </a:r>
                      <a:endParaRPr sz="200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Damage</a:t>
                      </a:r>
                      <a:r>
                        <a:rPr lang="en-IN" sz="2000" baseline="0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 or faults in material</a:t>
                      </a:r>
                      <a:endParaRPr lang="en-IN" sz="2000" dirty="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lang="en-IN" sz="2000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5</a:t>
                      </a:r>
                      <a:endParaRPr sz="2000" dirty="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21845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Reporting</a:t>
                      </a:r>
                      <a:r>
                        <a:rPr lang="en-IN" sz="2000" baseline="0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 the damage or faults in the material</a:t>
                      </a:r>
                      <a:endParaRPr lang="en-IN" sz="2000" dirty="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lang="en-IN" sz="2000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11</a:t>
                      </a:r>
                      <a:endParaRPr sz="2000" dirty="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1884305"/>
                  </a:ext>
                </a:extLst>
              </a:tr>
              <a:tr h="5486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50"/>
                        </a:lnSpc>
                      </a:pPr>
                      <a:r>
                        <a:rPr lang="en-IN" sz="2000" b="0" spc="-5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Summary</a:t>
                      </a:r>
                      <a:endParaRPr lang="en-IN" sz="2000" b="0" dirty="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635" algn="ctr">
                        <a:lnSpc>
                          <a:spcPts val="2350"/>
                        </a:lnSpc>
                      </a:pPr>
                      <a:r>
                        <a:rPr lang="en-IN" sz="2000" dirty="0">
                          <a:latin typeface="Century Schoolbook" pitchFamily="18" charset="0"/>
                          <a:cs typeface="Arial" panose="020B0604020202020204"/>
                        </a:rPr>
                        <a:t>12</a:t>
                      </a:r>
                      <a:endParaRPr sz="2000" dirty="0">
                        <a:latin typeface="Century Schoolbook" pitchFamily="18" charset="0"/>
                        <a:cs typeface="Arial" panose="020B0604020202020204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4958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7408" y="2780928"/>
            <a:ext cx="9793088" cy="18203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just">
              <a:spcBef>
                <a:spcPts val="95"/>
              </a:spcBef>
            </a:pPr>
            <a:r>
              <a:rPr lang="en-GB" sz="2800" spc="-15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      The </a:t>
            </a:r>
            <a:r>
              <a:rPr lang="en-GB" sz="2800" spc="-10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students </a:t>
            </a:r>
            <a:r>
              <a:rPr lang="en-GB" sz="2800" spc="-15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will </a:t>
            </a:r>
            <a:r>
              <a:rPr lang="en-GB" sz="2800" spc="-10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be </a:t>
            </a:r>
            <a:r>
              <a:rPr lang="en-GB" sz="2800" spc="-20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able</a:t>
            </a:r>
            <a:r>
              <a:rPr lang="en-GB" sz="2800" spc="535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 </a:t>
            </a:r>
            <a:r>
              <a:rPr lang="en-GB" sz="2800" spc="-5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to:</a:t>
            </a:r>
            <a:endParaRPr lang="en-GB" sz="2800" dirty="0">
              <a:solidFill>
                <a:prstClr val="black"/>
              </a:solidFill>
              <a:latin typeface="Century Schoolbook" pitchFamily="18" charset="0"/>
              <a:cs typeface="Bookman Old Style" panose="02050604050505020204"/>
            </a:endParaRPr>
          </a:p>
          <a:p>
            <a:pPr algn="just">
              <a:spcBef>
                <a:spcPts val="35"/>
              </a:spcBef>
            </a:pPr>
            <a:endParaRPr lang="en-GB" sz="3350" dirty="0">
              <a:solidFill>
                <a:prstClr val="black"/>
              </a:solidFill>
              <a:latin typeface="Century Schoolbook" pitchFamily="18" charset="0"/>
              <a:cs typeface="Times New Roman" panose="02020603050405020304"/>
            </a:endParaRPr>
          </a:p>
          <a:p>
            <a:pPr marL="671195" indent="-572135" algn="just">
              <a:buSzPct val="80000"/>
              <a:buFont typeface="Wingdings" panose="05000000000000000000"/>
              <a:buChar char=""/>
              <a:tabLst>
                <a:tab pos="671195" algn="l"/>
                <a:tab pos="671830" algn="l"/>
              </a:tabLst>
            </a:pPr>
            <a:r>
              <a:rPr lang="en-GB" sz="2800" spc="-5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Gain knowledge about identifying damage or fault in the material and reporting them.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215680" y="1196752"/>
            <a:ext cx="5400599" cy="6277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spcBef>
                <a:spcPts val="95"/>
              </a:spcBef>
            </a:pPr>
            <a:r>
              <a:rPr sz="4000" spc="-55" dirty="0">
                <a:cs typeface="Bookman Old Style" panose="02050604050505020204"/>
              </a:rPr>
              <a:t>Session</a:t>
            </a:r>
            <a:r>
              <a:rPr sz="4000" spc="25" dirty="0">
                <a:cs typeface="Bookman Old Style" panose="02050604050505020204"/>
              </a:rPr>
              <a:t> </a:t>
            </a:r>
            <a:r>
              <a:rPr sz="4000" spc="-55" dirty="0">
                <a:cs typeface="Bookman Old Style" panose="02050604050505020204"/>
              </a:rPr>
              <a:t>Objectives</a:t>
            </a:r>
            <a:endParaRPr sz="4000" dirty="0">
              <a:cs typeface="Bookman Old Style" panose="0205060405050502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4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94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4556" y="620688"/>
            <a:ext cx="9904095" cy="1354217"/>
          </a:xfrm>
        </p:spPr>
        <p:txBody>
          <a:bodyPr/>
          <a:lstStyle/>
          <a:p>
            <a:pPr algn="ctr"/>
            <a:r>
              <a:rPr lang="en-GB" dirty="0"/>
              <a:t>DAMAGE OR FAULT IN THE MATERIAL 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4555" y="2924944"/>
            <a:ext cx="9904095" cy="2585323"/>
          </a:xfrm>
        </p:spPr>
        <p:txBody>
          <a:bodyPr/>
          <a:lstStyle/>
          <a:p>
            <a:pPr algn="just"/>
            <a:r>
              <a:rPr lang="en-GB" dirty="0"/>
              <a:t>Fabric faults can lead to wastage of both raw material and money.</a:t>
            </a:r>
          </a:p>
          <a:p>
            <a:pPr algn="just"/>
            <a:endParaRPr lang="en-GB" dirty="0"/>
          </a:p>
          <a:p>
            <a:pPr algn="just"/>
            <a:r>
              <a:rPr lang="en-GB" dirty="0"/>
              <a:t>Therefore to work effectively and efficiently the garment industry pays great attention to the quality of raw material and finished product.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5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0230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5640" y="260648"/>
            <a:ext cx="6145223" cy="677108"/>
          </a:xfrm>
        </p:spPr>
        <p:txBody>
          <a:bodyPr/>
          <a:lstStyle/>
          <a:p>
            <a:pPr algn="ctr"/>
            <a:r>
              <a:rPr lang="en-IN" dirty="0"/>
              <a:t>TYPES OF FAULTS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7408" y="1484784"/>
            <a:ext cx="9904095" cy="430887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IN" b="1" dirty="0">
                <a:solidFill>
                  <a:srgbClr val="FFFF00"/>
                </a:solidFill>
              </a:rPr>
              <a:t>Bad Selvedge: </a:t>
            </a:r>
            <a:r>
              <a:rPr lang="en-IN" dirty="0"/>
              <a:t>A bad selvedge is the result of-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6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544785530"/>
              </p:ext>
            </p:extLst>
          </p:nvPr>
        </p:nvGraphicFramePr>
        <p:xfrm>
          <a:off x="-1193313" y="2434139"/>
          <a:ext cx="13825536" cy="40774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708494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392" y="908720"/>
            <a:ext cx="9904095" cy="4739759"/>
          </a:xfrm>
        </p:spPr>
        <p:txBody>
          <a:bodyPr/>
          <a:lstStyle/>
          <a:p>
            <a:pPr marL="514350" indent="-514350" algn="just">
              <a:buFont typeface="+mj-lt"/>
              <a:buAutoNum type="arabicPeriod" startAt="2"/>
            </a:pPr>
            <a:r>
              <a:rPr lang="en-GB" b="1" dirty="0">
                <a:solidFill>
                  <a:srgbClr val="FFFF00"/>
                </a:solidFill>
              </a:rPr>
              <a:t>Burl Mark: </a:t>
            </a:r>
            <a:r>
              <a:rPr lang="en-GB" dirty="0"/>
              <a:t>When a </a:t>
            </a:r>
            <a:r>
              <a:rPr lang="en-GB" dirty="0" err="1"/>
              <a:t>slub</a:t>
            </a:r>
            <a:r>
              <a:rPr lang="en-GB" dirty="0"/>
              <a:t> or extra piece of yarn is woven into the fabric, it is often removed by a burling tool creating a blur mark. </a:t>
            </a:r>
          </a:p>
          <a:p>
            <a:pPr marL="514350" indent="-514350" algn="just">
              <a:buFont typeface="+mj-lt"/>
              <a:buAutoNum type="arabicPeriod" startAt="2"/>
            </a:pPr>
            <a:endParaRPr lang="en-GB" b="1" i="1" u="sng" dirty="0">
              <a:solidFill>
                <a:srgbClr val="FFFF00"/>
              </a:solidFill>
            </a:endParaRPr>
          </a:p>
          <a:p>
            <a:pPr marL="514350" indent="-514350" algn="just">
              <a:buFont typeface="+mj-lt"/>
              <a:buAutoNum type="arabicPeriod" startAt="2"/>
            </a:pPr>
            <a:r>
              <a:rPr lang="en-GB" b="1" dirty="0">
                <a:solidFill>
                  <a:srgbClr val="FFFF00"/>
                </a:solidFill>
              </a:rPr>
              <a:t>Drawbacks: </a:t>
            </a:r>
            <a:r>
              <a:rPr lang="en-GB" dirty="0"/>
              <a:t>It is caused by excessive loom tension gradually applied by some abnormal restriction. </a:t>
            </a:r>
          </a:p>
          <a:p>
            <a:pPr marL="514350" indent="-514350" algn="just">
              <a:buFont typeface="+mj-lt"/>
              <a:buAutoNum type="arabicPeriod" startAt="2"/>
            </a:pPr>
            <a:endParaRPr lang="en-GB" dirty="0"/>
          </a:p>
          <a:p>
            <a:pPr marL="514350" indent="-514350" algn="just">
              <a:buFont typeface="+mj-lt"/>
              <a:buAutoNum type="arabicPeriod" startAt="2"/>
            </a:pPr>
            <a:r>
              <a:rPr lang="en-IN" b="1" dirty="0">
                <a:solidFill>
                  <a:srgbClr val="FFFF00"/>
                </a:solidFill>
              </a:rPr>
              <a:t>Dropped Pick: </a:t>
            </a:r>
            <a:r>
              <a:rPr lang="en-IN" dirty="0"/>
              <a:t>It is caused by the filling insertion mechanism on a shuttle-less loom not holding the filling yarn, causing the filling yarn to be woven without tension. The filling yarn appears as "kinky” (i.e. loose).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7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4567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7408" y="696282"/>
            <a:ext cx="9904095" cy="4739759"/>
          </a:xfrm>
        </p:spPr>
        <p:txBody>
          <a:bodyPr/>
          <a:lstStyle/>
          <a:p>
            <a:pPr marL="514350" indent="-514350" algn="just">
              <a:buFont typeface="+mj-lt"/>
              <a:buAutoNum type="arabicPeriod" startAt="5"/>
            </a:pPr>
            <a:r>
              <a:rPr lang="en-IN" b="1" dirty="0">
                <a:solidFill>
                  <a:srgbClr val="FFFF00"/>
                </a:solidFill>
              </a:rPr>
              <a:t>End Out: </a:t>
            </a:r>
            <a:r>
              <a:rPr lang="en-IN" dirty="0"/>
              <a:t>It is caused by yarn breaking and loom continuing to run with missing end. </a:t>
            </a:r>
          </a:p>
          <a:p>
            <a:pPr marL="514350" indent="-514350" algn="just">
              <a:buFont typeface="+mj-lt"/>
              <a:buAutoNum type="arabicPeriod" startAt="5"/>
            </a:pPr>
            <a:endParaRPr lang="en-IN" b="1" i="1" dirty="0"/>
          </a:p>
          <a:p>
            <a:pPr marL="514350" indent="-514350" algn="just">
              <a:buFont typeface="+mj-lt"/>
              <a:buAutoNum type="arabicPeriod" startAt="5"/>
            </a:pPr>
            <a:r>
              <a:rPr lang="en-IN" b="1" dirty="0">
                <a:solidFill>
                  <a:srgbClr val="FFFF00"/>
                </a:solidFill>
              </a:rPr>
              <a:t>Jerk-in: </a:t>
            </a:r>
            <a:r>
              <a:rPr lang="en-IN" dirty="0"/>
              <a:t>It appears on selvedge and is caused by an extra piece of filling yarn being jerked to part way into the fabric by the shuttle. </a:t>
            </a:r>
          </a:p>
          <a:p>
            <a:pPr marL="514350" indent="-514350" algn="just">
              <a:buFont typeface="+mj-lt"/>
              <a:buAutoNum type="arabicPeriod" startAt="5"/>
            </a:pPr>
            <a:endParaRPr lang="en-IN" b="1" i="1" dirty="0"/>
          </a:p>
          <a:p>
            <a:pPr marL="514350" indent="-514350" algn="just">
              <a:buFont typeface="+mj-lt"/>
              <a:buAutoNum type="arabicPeriod" startAt="5"/>
            </a:pPr>
            <a:r>
              <a:rPr lang="en-IN" b="1" dirty="0">
                <a:solidFill>
                  <a:srgbClr val="FFFF00"/>
                </a:solidFill>
              </a:rPr>
              <a:t>Knots: </a:t>
            </a:r>
            <a:r>
              <a:rPr lang="en-IN" dirty="0"/>
              <a:t>It is caused by tying spools of yarn together. </a:t>
            </a:r>
          </a:p>
          <a:p>
            <a:pPr marL="514350" indent="-514350" algn="just">
              <a:buFont typeface="+mj-lt"/>
              <a:buAutoNum type="arabicPeriod" startAt="5"/>
            </a:pPr>
            <a:endParaRPr lang="en-IN" b="1" i="1" dirty="0"/>
          </a:p>
          <a:p>
            <a:pPr marL="514350" indent="-514350" algn="just">
              <a:buFont typeface="+mj-lt"/>
              <a:buAutoNum type="arabicPeriod" startAt="5"/>
            </a:pPr>
            <a:r>
              <a:rPr lang="en-IN" b="1" dirty="0">
                <a:solidFill>
                  <a:srgbClr val="FFFF00"/>
                </a:solidFill>
              </a:rPr>
              <a:t>Mixed End (Yarn):</a:t>
            </a:r>
            <a:r>
              <a:rPr lang="en-IN" b="1" i="1" dirty="0"/>
              <a:t> </a:t>
            </a:r>
            <a:r>
              <a:rPr lang="en-IN" dirty="0"/>
              <a:t>Yarn of a different fibre blend used on the wrap frame, resulting in a streak in the fabric.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8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3942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7408" y="908720"/>
            <a:ext cx="9904095" cy="4739759"/>
          </a:xfrm>
        </p:spPr>
        <p:txBody>
          <a:bodyPr/>
          <a:lstStyle/>
          <a:p>
            <a:pPr marL="514350" indent="-514350" algn="just">
              <a:buFont typeface="+mj-lt"/>
              <a:buAutoNum type="arabicPeriod" startAt="9"/>
            </a:pPr>
            <a:r>
              <a:rPr lang="en-IN" b="1" dirty="0">
                <a:solidFill>
                  <a:srgbClr val="FFFF00"/>
                </a:solidFill>
              </a:rPr>
              <a:t>Mixed Filling: </a:t>
            </a:r>
            <a:r>
              <a:rPr lang="en-IN" dirty="0"/>
              <a:t>It is a shade change caused by bobbin of lightweight yarn or different fibre blend used in filling.</a:t>
            </a:r>
          </a:p>
          <a:p>
            <a:pPr marL="514350" indent="-514350" algn="just">
              <a:buFont typeface="+mj-lt"/>
              <a:buAutoNum type="arabicPeriod" startAt="9"/>
            </a:pPr>
            <a:endParaRPr lang="en-IN" b="1" dirty="0"/>
          </a:p>
          <a:p>
            <a:pPr marL="514350" indent="-514350" algn="just">
              <a:buFont typeface="+mj-lt"/>
              <a:buAutoNum type="arabicPeriod" startAt="9"/>
            </a:pPr>
            <a:r>
              <a:rPr lang="en-IN" b="1" dirty="0">
                <a:solidFill>
                  <a:srgbClr val="FFFF00"/>
                </a:solidFill>
              </a:rPr>
              <a:t> Open Reed: </a:t>
            </a:r>
            <a:r>
              <a:rPr lang="en-IN" dirty="0"/>
              <a:t>It results from a bent reed wire causing wrap ends to be held apart, exposing the filling yarn.</a:t>
            </a:r>
          </a:p>
          <a:p>
            <a:pPr marL="514350" indent="-514350" algn="just">
              <a:buFont typeface="+mj-lt"/>
              <a:buAutoNum type="arabicPeriod" startAt="9"/>
            </a:pPr>
            <a:endParaRPr lang="en-IN" b="1" dirty="0">
              <a:solidFill>
                <a:srgbClr val="FFFF00"/>
              </a:solidFill>
            </a:endParaRPr>
          </a:p>
          <a:p>
            <a:pPr marL="514350" indent="-514350" algn="just">
              <a:buFont typeface="+mj-lt"/>
              <a:buAutoNum type="arabicPeriod" startAt="9"/>
            </a:pPr>
            <a:r>
              <a:rPr lang="en-IN" b="1" dirty="0">
                <a:solidFill>
                  <a:srgbClr val="FFFF00"/>
                </a:solidFill>
              </a:rPr>
              <a:t> </a:t>
            </a:r>
            <a:r>
              <a:rPr lang="en-IN" b="1" dirty="0" err="1">
                <a:solidFill>
                  <a:srgbClr val="FFFF00"/>
                </a:solidFill>
              </a:rPr>
              <a:t>Slub</a:t>
            </a:r>
            <a:r>
              <a:rPr lang="en-IN" b="1" dirty="0">
                <a:solidFill>
                  <a:srgbClr val="FFFF00"/>
                </a:solidFill>
              </a:rPr>
              <a:t>: </a:t>
            </a:r>
            <a:r>
              <a:rPr lang="en-IN" dirty="0"/>
              <a:t>It is usually caused by an extra piece of yarn that is woven into fabric. </a:t>
            </a:r>
          </a:p>
          <a:p>
            <a:pPr marL="514350" indent="-514350" algn="just">
              <a:buFont typeface="+mj-lt"/>
              <a:buAutoNum type="arabicPeriod" startAt="9"/>
            </a:pPr>
            <a:endParaRPr lang="en-IN" b="1" dirty="0">
              <a:solidFill>
                <a:srgbClr val="FFFF00"/>
              </a:solidFill>
            </a:endParaRPr>
          </a:p>
          <a:p>
            <a:pPr marL="514350" indent="-514350" algn="just">
              <a:buFont typeface="+mj-lt"/>
              <a:buAutoNum type="arabicPeriod" startAt="9"/>
            </a:pPr>
            <a:r>
              <a:rPr lang="en-IN" b="1" dirty="0">
                <a:solidFill>
                  <a:srgbClr val="FFFF00"/>
                </a:solidFill>
              </a:rPr>
              <a:t> Smash: </a:t>
            </a:r>
            <a:r>
              <a:rPr lang="en-IN" dirty="0"/>
              <a:t>It is caused by a number of ruptured wrap ends that have been repaired.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9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777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2367</TotalTime>
  <Words>770</Words>
  <Application>Microsoft Office PowerPoint</Application>
  <PresentationFormat>Widescreen</PresentationFormat>
  <Paragraphs>95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Bookman Old Style</vt:lpstr>
      <vt:lpstr>Century Schoolbook</vt:lpstr>
      <vt:lpstr>Wingdings</vt:lpstr>
      <vt:lpstr>Office Theme</vt:lpstr>
      <vt:lpstr>4_Office Theme</vt:lpstr>
      <vt:lpstr>JOB ROLE – SEWING MACHINE OPERATOR</vt:lpstr>
      <vt:lpstr>PowerPoint Presentation</vt:lpstr>
      <vt:lpstr>Content</vt:lpstr>
      <vt:lpstr>Session Objectives</vt:lpstr>
      <vt:lpstr>DAMAGE OR FAULT IN THE MATERIAL </vt:lpstr>
      <vt:lpstr>TYPES OF FAULTS</vt:lpstr>
      <vt:lpstr>PowerPoint Presentation</vt:lpstr>
      <vt:lpstr>PowerPoint Presentation</vt:lpstr>
      <vt:lpstr>PowerPoint Presentation</vt:lpstr>
      <vt:lpstr>PowerPoint Presentation</vt:lpstr>
      <vt:lpstr>REPORT ANY DAMAGE OR FAULT IN MATERIAL</vt:lpstr>
      <vt:lpstr>Summary </vt:lpstr>
      <vt:lpstr>Project Coordinator : Prof. Pinki Khanna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 ROLE – HAND EMBROIDERER</dc:title>
  <dc:creator>nupur srivastava</dc:creator>
  <cp:lastModifiedBy>User</cp:lastModifiedBy>
  <cp:revision>189</cp:revision>
  <dcterms:created xsi:type="dcterms:W3CDTF">2020-07-27T09:02:30Z</dcterms:created>
  <dcterms:modified xsi:type="dcterms:W3CDTF">2022-07-08T10:03:32Z</dcterms:modified>
</cp:coreProperties>
</file>