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8" r:id="rId2"/>
  </p:sldMasterIdLst>
  <p:notesMasterIdLst>
    <p:notesMasterId r:id="rId15"/>
  </p:notesMasterIdLst>
  <p:sldIdLst>
    <p:sldId id="307" r:id="rId3"/>
    <p:sldId id="281" r:id="rId4"/>
    <p:sldId id="308" r:id="rId5"/>
    <p:sldId id="309" r:id="rId6"/>
    <p:sldId id="354" r:id="rId7"/>
    <p:sldId id="343" r:id="rId8"/>
    <p:sldId id="344" r:id="rId9"/>
    <p:sldId id="355" r:id="rId10"/>
    <p:sldId id="356" r:id="rId11"/>
    <p:sldId id="345" r:id="rId12"/>
    <p:sldId id="341" r:id="rId13"/>
    <p:sldId id="279" r:id="rId1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D4F5D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4689"/>
  </p:normalViewPr>
  <p:slideViewPr>
    <p:cSldViewPr>
      <p:cViewPr varScale="1">
        <p:scale>
          <a:sx n="72" d="100"/>
          <a:sy n="72" d="100"/>
        </p:scale>
        <p:origin x="636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entury Schoolbook" panose="02040604050505020304" pitchFamily="18" charset="0"/>
              </a:defRPr>
            </a:lvl1pPr>
          </a:lstStyle>
          <a:p>
            <a:endParaRPr lang="en-IN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entury Schoolbook" panose="02040604050505020304" pitchFamily="18" charset="0"/>
              </a:defRPr>
            </a:lvl1pPr>
          </a:lstStyle>
          <a:p>
            <a:fld id="{CF15F8E9-E453-4935-B1C0-EAD1A8990AD6}" type="datetimeFigureOut">
              <a:rPr lang="en-IN" smtClean="0"/>
              <a:pPr/>
              <a:t>28-06-2022</a:t>
            </a:fld>
            <a:endParaRPr lang="en-IN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entury Schoolbook" panose="02040604050505020304" pitchFamily="18" charset="0"/>
              </a:defRPr>
            </a:lvl1pPr>
          </a:lstStyle>
          <a:p>
            <a:endParaRPr lang="en-IN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entury Schoolbook" panose="02040604050505020304" pitchFamily="18" charset="0"/>
              </a:defRPr>
            </a:lvl1pPr>
          </a:lstStyle>
          <a:p>
            <a:fld id="{61E3A4B6-87AA-4C24-AC16-387F7D570551}" type="slidenum">
              <a:rPr lang="en-IN" smtClean="0"/>
              <a:pPr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Century Schoolbook" panose="020406040505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88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45C59-C7F2-4BE4-8979-BD31C85B47AC}" type="datetime1">
              <a:rPr lang="en-US" smtClean="0"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1BD00D-5072-4E7E-A4E4-63929BC26C4C}" type="datetime1">
              <a:rPr lang="en-US" smtClean="0"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70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70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7AB09-AB79-4E0A-9C57-4E1B1A674934}" type="datetime1">
              <a:rPr lang="en-US" smtClean="0"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4173107" y="1136650"/>
            <a:ext cx="3845815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8"/>
            <a:ext cx="853440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761A39-0C53-4BE5-899A-023A06934820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FF00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2800" b="0" i="0">
                <a:solidFill>
                  <a:schemeClr val="bg1"/>
                </a:solidFill>
                <a:latin typeface="Century Schoolbook" panose="02040604050505020304" pitchFamily="18" charset="0"/>
                <a:cs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E0FC50-10BA-4927-9251-AB8B7CA4579C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FF00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>
                <a:latin typeface="Century Schoolbook" panose="02040604050505020304" pitchFamily="18" charset="0"/>
              </a:defRPr>
            </a:lvl1pPr>
          </a:lstStyle>
          <a:p>
            <a:endParaRPr dirty="0"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D5A49D-0053-41D7-923B-E7975F86680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400" b="1" i="0">
                <a:solidFill>
                  <a:srgbClr val="FFFF00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8D5F13-A881-4331-807F-D03879E65D8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1292840" cy="6858000"/>
          </a:xfrm>
          <a:custGeom>
            <a:avLst/>
            <a:gdLst/>
            <a:ahLst/>
            <a:cxnLst/>
            <a:rect l="l" t="t" r="r" b="b"/>
            <a:pathLst>
              <a:path w="11292840" h="6858000">
                <a:moveTo>
                  <a:pt x="0" y="6858000"/>
                </a:moveTo>
                <a:lnTo>
                  <a:pt x="11292840" y="6858000"/>
                </a:lnTo>
                <a:lnTo>
                  <a:pt x="112928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8"/>
                </a:moveTo>
                <a:lnTo>
                  <a:pt x="899159" y="6857998"/>
                </a:ln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8" name="bk object 18"/>
          <p:cNvSpPr/>
          <p:nvPr/>
        </p:nvSpPr>
        <p:spPr>
          <a:xfrm>
            <a:off x="3433573" y="1178052"/>
            <a:ext cx="762763" cy="8999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9" name="bk object 19"/>
          <p:cNvSpPr/>
          <p:nvPr/>
        </p:nvSpPr>
        <p:spPr>
          <a:xfrm>
            <a:off x="719342" y="2999233"/>
            <a:ext cx="2248663" cy="899921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0" name="bk object 20"/>
          <p:cNvSpPr/>
          <p:nvPr/>
        </p:nvSpPr>
        <p:spPr>
          <a:xfrm>
            <a:off x="2433842" y="2999233"/>
            <a:ext cx="883159" cy="89992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CBEF1A-0697-4444-93AD-E53728217A74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t>6/28/2022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13B45F-05DF-4547-9F0D-F44B59A2D68E}" type="datetime1">
              <a:rPr lang="en-US" smtClean="0"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6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0EA583-DAD7-4156-9ADA-CCC45D3DFE9E}" type="datetime1">
              <a:rPr lang="en-US" smtClean="0"/>
              <a:t>6/28/2022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ABC5E9-9F87-4198-AA4C-94AC0A2FDAB7}" type="datetime1">
              <a:rPr lang="en-US" smtClean="0"/>
              <a:t>6/28/2022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40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40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CD4256-9729-4B69-B2A1-6B9C158E6F13}" type="datetime1">
              <a:rPr lang="en-US" smtClean="0"/>
              <a:t>6/28/2022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4097E9-2F08-4921-A9B7-310C879D6B69}" type="datetime1">
              <a:rPr lang="en-US" smtClean="0"/>
              <a:t>6/28/2022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CBF721-1206-4A81-8ED1-5DD56938D13F}" type="datetime1">
              <a:rPr lang="en-US" smtClean="0"/>
              <a:t>6/28/2022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11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099C7-E75D-4F61-BC8F-C9AEEA58668C}" type="datetime1">
              <a:rPr lang="en-US" smtClean="0"/>
              <a:t>6/28/2022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456B7-DF2A-4E5C-ABE9-30649033047D}" type="datetime1">
              <a:rPr lang="en-US" smtClean="0"/>
              <a:t>6/28/2022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D71EFC-8FD3-4526-A521-B16E2A2311C1}" type="slidenum">
              <a:rPr lang="en-IN" smtClean="0"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IN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IN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41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fld id="{64802E04-0352-4D48-B5B2-03DB79D791BB}" type="datetime1">
              <a:rPr lang="en-US" smtClean="0"/>
              <a:pPr/>
              <a:t>6/28/2022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41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41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fld id="{CBD71EFC-8FD3-4526-A521-B16E2A2311C1}" type="slidenum">
              <a:rPr lang="en-IN" smtClean="0"/>
              <a:pPr/>
              <a:t>‹#›</a:t>
            </a:fld>
            <a:endParaRPr lang="en-I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Century Schoolbook" panose="02040604050505020304" pitchFamily="18" charset="0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Century Schoolbook" panose="02040604050505020304" pitchFamily="18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k object 16"/>
          <p:cNvSpPr/>
          <p:nvPr/>
        </p:nvSpPr>
        <p:spPr>
          <a:xfrm>
            <a:off x="0" y="0"/>
            <a:ext cx="11292840" cy="6858000"/>
          </a:xfrm>
          <a:custGeom>
            <a:avLst/>
            <a:gdLst/>
            <a:ahLst/>
            <a:cxnLst/>
            <a:rect l="l" t="t" r="r" b="b"/>
            <a:pathLst>
              <a:path w="11292840" h="6858000">
                <a:moveTo>
                  <a:pt x="0" y="6858000"/>
                </a:moveTo>
                <a:lnTo>
                  <a:pt x="11292840" y="6858000"/>
                </a:lnTo>
                <a:lnTo>
                  <a:pt x="112928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7" name="bk object 17"/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8"/>
                </a:moveTo>
                <a:lnTo>
                  <a:pt x="899159" y="6857998"/>
                </a:ln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 sz="1800"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551177" y="170180"/>
            <a:ext cx="5089651" cy="69659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400" b="1" i="0">
                <a:solidFill>
                  <a:srgbClr val="FFFF00"/>
                </a:solidFill>
                <a:latin typeface="Arial"/>
                <a:cs typeface="Arial"/>
              </a:defRPr>
            </a:lvl1pPr>
          </a:lstStyle>
          <a:p>
            <a:endParaRPr dirty="0"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764557" y="1923057"/>
            <a:ext cx="9904095" cy="43088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800" b="0" i="0">
                <a:solidFill>
                  <a:schemeClr val="bg1"/>
                </a:solidFill>
                <a:latin typeface="Bookman Old Style"/>
                <a:cs typeface="Bookman Old Style"/>
              </a:defRPr>
            </a:lvl1pPr>
          </a:lstStyle>
          <a:p>
            <a:endParaRPr dirty="0"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63"/>
            <a:ext cx="390144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endParaRPr lang="en-IN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63"/>
            <a:ext cx="2804160" cy="2769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  <a:latin typeface="Century Schoolbook" panose="02040604050505020304" pitchFamily="18" charset="0"/>
              </a:defRPr>
            </a:lvl1pPr>
          </a:lstStyle>
          <a:p>
            <a:fld id="{9B2E4957-7C46-42C1-AB84-A6E3730B9262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6/28/2022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355846" y="5887049"/>
            <a:ext cx="560071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600" b="0" i="0">
                <a:solidFill>
                  <a:schemeClr val="bg1"/>
                </a:solidFill>
                <a:latin typeface="Century Schoolbook" panose="02040604050505020304" pitchFamily="18" charset="0"/>
                <a:cs typeface="Arial"/>
              </a:defRPr>
            </a:lvl1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‹#›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</p:sldLayoutIdLst>
  <p:hf hdr="0" ftr="0" dt="0"/>
  <p:txStyles>
    <p:titleStyle>
      <a:lvl1pPr>
        <a:defRPr>
          <a:latin typeface="Century Schoolbook" panose="02040604050505020304" pitchFamily="18" charset="0"/>
          <a:ea typeface="+mj-ea"/>
          <a:cs typeface="+mj-cs"/>
        </a:defRPr>
      </a:lvl1pPr>
    </p:titleStyle>
    <p:bodyStyle>
      <a:lvl1pPr marL="0">
        <a:defRPr>
          <a:latin typeface="Century Schoolbook" panose="02040604050505020304" pitchFamily="18" charset="0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psscive.ac.in/" TargetMode="External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10.wdp"/><Relationship Id="rId4" Type="http://schemas.openxmlformats.org/officeDocument/2006/relationships/image" Target="../media/image2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sscive.ac.in/" TargetMode="External"/><Relationship Id="rId2" Type="http://schemas.openxmlformats.org/officeDocument/2006/relationships/hyperlink" Target="mailto:jdpsscive@gmail.com" TargetMode="Externa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microsoft.com/office/2007/relationships/hdphoto" Target="../media/hdphoto1.wdp"/><Relationship Id="rId7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3.png"/><Relationship Id="rId5" Type="http://schemas.microsoft.com/office/2007/relationships/hdphoto" Target="../media/hdphoto2.wdp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5.wdp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Relationship Id="rId5" Type="http://schemas.microsoft.com/office/2007/relationships/hdphoto" Target="../media/hdphoto8.wdp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-1" y="0"/>
            <a:ext cx="11530395" cy="6858000"/>
          </a:xfrm>
          <a:custGeom>
            <a:avLst/>
            <a:gdLst/>
            <a:ahLst/>
            <a:cxnLst/>
            <a:rect l="l" t="t" r="r" b="b"/>
            <a:pathLst>
              <a:path w="10835640" h="6858000">
                <a:moveTo>
                  <a:pt x="0" y="6858000"/>
                </a:moveTo>
                <a:lnTo>
                  <a:pt x="10835640" y="6858000"/>
                </a:lnTo>
                <a:lnTo>
                  <a:pt x="108356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391312" y="0"/>
            <a:ext cx="829119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0" y="6857998"/>
                </a:moveTo>
                <a:lnTo>
                  <a:pt x="899159" y="6857998"/>
                </a:ln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close/>
              </a:path>
            </a:pathLst>
          </a:custGeom>
          <a:solidFill>
            <a:srgbClr val="2E2E2E"/>
          </a:solid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5" name="object 5"/>
          <p:cNvSpPr/>
          <p:nvPr/>
        </p:nvSpPr>
        <p:spPr>
          <a:xfrm>
            <a:off x="2154936" y="831873"/>
            <a:ext cx="2033968" cy="899922"/>
          </a:xfrm>
          <a:prstGeom prst="rect">
            <a:avLst/>
          </a:prstGeom>
          <a:blipFill>
            <a:blip r:embed="rId2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6" name="object 6"/>
          <p:cNvSpPr/>
          <p:nvPr/>
        </p:nvSpPr>
        <p:spPr>
          <a:xfrm>
            <a:off x="3788284" y="831873"/>
            <a:ext cx="565214" cy="899922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7" name="object 7"/>
          <p:cNvSpPr txBox="1">
            <a:spLocks noGrp="1"/>
          </p:cNvSpPr>
          <p:nvPr>
            <p:ph type="title"/>
          </p:nvPr>
        </p:nvSpPr>
        <p:spPr>
          <a:xfrm>
            <a:off x="1601301" y="832473"/>
            <a:ext cx="8845384" cy="505908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sz="3200" b="0" spc="-35" dirty="0"/>
              <a:t>JOB ROLE </a:t>
            </a:r>
            <a:r>
              <a:rPr sz="3200" b="0" dirty="0"/>
              <a:t>–</a:t>
            </a:r>
            <a:r>
              <a:rPr lang="en-IN" sz="3200" b="0" dirty="0"/>
              <a:t> </a:t>
            </a:r>
            <a:r>
              <a:rPr lang="en-IN" sz="3200" b="0" spc="-35" dirty="0"/>
              <a:t>SELF EMPLOYEED TAILOR</a:t>
            </a:r>
            <a:endParaRPr sz="3200" dirty="0"/>
          </a:p>
        </p:txBody>
      </p:sp>
      <p:sp>
        <p:nvSpPr>
          <p:cNvPr id="8" name="object 8"/>
          <p:cNvSpPr/>
          <p:nvPr/>
        </p:nvSpPr>
        <p:spPr>
          <a:xfrm>
            <a:off x="3973483" y="1822472"/>
            <a:ext cx="1164145" cy="787146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9" name="object 9"/>
          <p:cNvSpPr/>
          <p:nvPr/>
        </p:nvSpPr>
        <p:spPr>
          <a:xfrm>
            <a:off x="4787299" y="1822472"/>
            <a:ext cx="494347" cy="787146"/>
          </a:xfrm>
          <a:prstGeom prst="rect">
            <a:avLst/>
          </a:prstGeom>
          <a:blipFill>
            <a:blip r:embed="rId5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0" name="object 10"/>
          <p:cNvSpPr/>
          <p:nvPr/>
        </p:nvSpPr>
        <p:spPr>
          <a:xfrm>
            <a:off x="5001040" y="1822472"/>
            <a:ext cx="2626043" cy="787146"/>
          </a:xfrm>
          <a:prstGeom prst="rect">
            <a:avLst/>
          </a:prstGeom>
          <a:blipFill>
            <a:blip r:embed="rId6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solidFill>
                <a:prstClr val="black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11" name="object 11"/>
          <p:cNvSpPr/>
          <p:nvPr/>
        </p:nvSpPr>
        <p:spPr>
          <a:xfrm>
            <a:off x="3646509" y="3211591"/>
            <a:ext cx="4964621" cy="393573"/>
          </a:xfrm>
          <a:prstGeom prst="rect">
            <a:avLst/>
          </a:prstGeom>
          <a:blipFill>
            <a:blip r:embed="rId7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pPr algn="ctr">
              <a:spcBef>
                <a:spcPts val="5"/>
              </a:spcBef>
            </a:pPr>
            <a:r>
              <a:rPr lang="en-IN"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Class</a:t>
            </a:r>
            <a:r>
              <a:rPr lang="en-IN" sz="2800" spc="2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IN"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XI</a:t>
            </a:r>
            <a:endParaRPr lang="en-IN" sz="2800" dirty="0"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991545" y="1961043"/>
            <a:ext cx="8064896" cy="873957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829944" marR="5080" indent="-817244">
              <a:spcBef>
                <a:spcPts val="95"/>
              </a:spcBef>
            </a:pPr>
            <a:r>
              <a:rPr sz="2800" spc="-5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Sector </a:t>
            </a:r>
            <a:r>
              <a:rPr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–</a:t>
            </a:r>
            <a:r>
              <a:rPr sz="2800" spc="-60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 </a:t>
            </a:r>
            <a:r>
              <a:rPr sz="2800" spc="-8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Apparel, </a:t>
            </a:r>
            <a:r>
              <a:rPr sz="2800" spc="-7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Made-Ups </a:t>
            </a:r>
            <a:r>
              <a:rPr sz="2800" spc="-6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and </a:t>
            </a:r>
            <a:r>
              <a:rPr sz="2800" spc="-7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Home </a:t>
            </a:r>
            <a:r>
              <a:rPr sz="2800" spc="-8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Furnishing  </a:t>
            </a:r>
            <a:r>
              <a:rPr sz="2800" spc="-6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(Qualification </a:t>
            </a:r>
            <a:r>
              <a:rPr sz="2800" spc="-5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Pack </a:t>
            </a:r>
            <a:r>
              <a:rPr sz="2800" spc="-6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Code: </a:t>
            </a:r>
            <a:r>
              <a:rPr sz="2800" spc="-70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AMH/Q</a:t>
            </a:r>
            <a:r>
              <a:rPr sz="2800" spc="-254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 </a:t>
            </a:r>
            <a:r>
              <a:rPr lang="en-IN" sz="2800" spc="-254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1947</a:t>
            </a:r>
            <a:r>
              <a:rPr sz="2800" spc="-45" dirty="0">
                <a:solidFill>
                  <a:srgbClr val="FFFFFF"/>
                </a:solidFill>
                <a:latin typeface="Century Schoolbook" panose="02040604050505020304" pitchFamily="18" charset="0"/>
                <a:cs typeface="Arial"/>
              </a:rPr>
              <a:t>)</a:t>
            </a:r>
            <a:endParaRPr sz="2800" dirty="0">
              <a:solidFill>
                <a:prstClr val="black"/>
              </a:solidFill>
              <a:latin typeface="Century Schoolbook" panose="02040604050505020304" pitchFamily="18" charset="0"/>
              <a:cs typeface="Arial"/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1477452" y="3981755"/>
            <a:ext cx="9311593" cy="2039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90170" marR="92710" indent="918844" algn="ctr">
              <a:lnSpc>
                <a:spcPct val="110100"/>
              </a:lnSpc>
            </a:pP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PSS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Central Institute of Vocational Education  </a:t>
            </a:r>
            <a:r>
              <a:rPr lang="en-GB" sz="2600" spc="10" dirty="0" err="1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Shyamla</a:t>
            </a: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Hills, </a:t>
            </a: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Bhopal </a:t>
            </a:r>
            <a:r>
              <a:rPr lang="en-GB" sz="260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–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462 013 </a:t>
            </a:r>
            <a:r>
              <a:rPr lang="en-GB" sz="260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, </a:t>
            </a:r>
            <a:r>
              <a:rPr lang="en-GB" sz="2600" spc="1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Madhya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Pradesh,</a:t>
            </a:r>
            <a:r>
              <a:rPr lang="en-GB" sz="2600" spc="40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26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India</a:t>
            </a:r>
            <a:endParaRPr lang="en-GB" sz="2600" dirty="0">
              <a:latin typeface="Century Schoolbook" panose="02040604050505020304" pitchFamily="18" charset="0"/>
              <a:cs typeface="Arial" panose="020B0604020202020204" pitchFamily="34" charset="0"/>
            </a:endParaRPr>
          </a:p>
          <a:p>
            <a:pPr marL="12700" algn="ctr">
              <a:lnSpc>
                <a:spcPct val="100000"/>
              </a:lnSpc>
              <a:spcBef>
                <a:spcPts val="810"/>
              </a:spcBef>
            </a:pPr>
            <a:r>
              <a:rPr lang="en-GB" sz="2600" b="1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_________________________________________________</a:t>
            </a:r>
          </a:p>
          <a:p>
            <a:pPr marL="12700" algn="ctr">
              <a:lnSpc>
                <a:spcPct val="100000"/>
              </a:lnSpc>
              <a:spcBef>
                <a:spcPts val="810"/>
              </a:spcBef>
            </a:pPr>
            <a:r>
              <a:rPr lang="en-GB" sz="3000" spc="5" dirty="0">
                <a:solidFill>
                  <a:srgbClr val="FFFFFF"/>
                </a:solidFill>
                <a:latin typeface="Century Schoolbook" panose="02040604050505020304" pitchFamily="18" charset="0"/>
                <a:cs typeface="Arial" panose="020B0604020202020204" pitchFamily="34" charset="0"/>
                <a:hlinkClick r:id="rId8"/>
              </a:rPr>
              <a:t>www.psscive.ac.in</a:t>
            </a:r>
            <a:endParaRPr lang="en-GB" sz="3000" dirty="0"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23" name="object 10"/>
          <p:cNvSpPr/>
          <p:nvPr/>
        </p:nvSpPr>
        <p:spPr>
          <a:xfrm>
            <a:off x="188934" y="3964065"/>
            <a:ext cx="1082040" cy="1283208"/>
          </a:xfrm>
          <a:prstGeom prst="rect">
            <a:avLst/>
          </a:prstGeom>
          <a:blipFill>
            <a:blip r:embed="rId9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15" name="Slide Number Placeholder 4"/>
          <p:cNvSpPr txBox="1">
            <a:spLocks/>
          </p:cNvSpPr>
          <p:nvPr/>
        </p:nvSpPr>
        <p:spPr>
          <a:xfrm>
            <a:off x="11424592" y="6021288"/>
            <a:ext cx="636077" cy="553998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3600" b="0" i="0" kern="1200">
                <a:solidFill>
                  <a:schemeClr val="bg1"/>
                </a:solidFill>
                <a:latin typeface="Arial"/>
                <a:ea typeface="+mn-ea"/>
                <a:cs typeface="Arial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  <a:latin typeface="Century Schoolbook" panose="02040604050505020304" pitchFamily="18" charset="0"/>
              </a:rPr>
              <a:pPr marL="25400">
                <a:spcBef>
                  <a:spcPts val="955"/>
                </a:spcBef>
              </a:pPr>
              <a:t>1</a:t>
            </a:fld>
            <a:endParaRPr lang="en-IN" spc="-5" dirty="0">
              <a:solidFill>
                <a:prstClr val="white"/>
              </a:solidFill>
              <a:latin typeface="Century Schoolbook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540694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611787" y="1628800"/>
            <a:ext cx="8208912" cy="115212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13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Cutting table: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a long table with smooth surface to lay fabric while cutting.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9" name="Picture 8" descr="C:\Users\kanchan\Downloads\cutting table.jpg"/>
          <p:cNvPicPr/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1447215"/>
            <a:ext cx="2834060" cy="1515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10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611787" y="3570932"/>
            <a:ext cx="8226936" cy="2234331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14"/>
            </a:pPr>
            <a:r>
              <a:rPr lang="en-GB" sz="2800" b="1" dirty="0" err="1">
                <a:solidFill>
                  <a:srgbClr val="FFFF00"/>
                </a:solidFill>
                <a:latin typeface="Century Schoolbook" panose="02040604050505020304" pitchFamily="18" charset="0"/>
              </a:rPr>
              <a:t>Notcher</a:t>
            </a: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used to cut small opening/notch on pattern. By notching, one marks the balance points of the pattern and also seam allowance, centre lines, ease, dart intake, etc.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4" name="Picture 13" descr="D:\ASS FASHION DESIGNER\final image by prachi\no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4" b="89929" l="5043" r="89914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>
            <a:off x="99837" y="3969058"/>
            <a:ext cx="2367663" cy="14380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398137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012984" y="1556792"/>
            <a:ext cx="3817238" cy="696594"/>
          </a:xfrm>
        </p:spPr>
        <p:txBody>
          <a:bodyPr/>
          <a:lstStyle/>
          <a:p>
            <a:pPr algn="ctr"/>
            <a:r>
              <a:rPr lang="en-IN" dirty="0"/>
              <a:t>Summary 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7408" y="2636912"/>
            <a:ext cx="9937104" cy="861774"/>
          </a:xfrm>
        </p:spPr>
        <p:txBody>
          <a:bodyPr/>
          <a:lstStyle/>
          <a:p>
            <a:pPr lvl="0" algn="just"/>
            <a:r>
              <a:rPr lang="en-IN" dirty="0"/>
              <a:t>In this session you have learnt about </a:t>
            </a:r>
            <a:r>
              <a:rPr lang="en-GB" dirty="0"/>
              <a:t>tools and equipment used for cutting.</a:t>
            </a:r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11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722379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457200" y="0"/>
            <a:ext cx="10835640" cy="6858000"/>
          </a:xfrm>
          <a:custGeom>
            <a:avLst/>
            <a:gdLst/>
            <a:ahLst/>
            <a:cxnLst/>
            <a:rect l="l" t="t" r="r" b="b"/>
            <a:pathLst>
              <a:path w="10835640" h="6858000">
                <a:moveTo>
                  <a:pt x="0" y="6858000"/>
                </a:moveTo>
                <a:lnTo>
                  <a:pt x="10835640" y="6858000"/>
                </a:lnTo>
                <a:lnTo>
                  <a:pt x="1083564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0000"/>
          </a:solid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11292840" y="0"/>
            <a:ext cx="899160" cy="6858000"/>
          </a:xfrm>
          <a:custGeom>
            <a:avLst/>
            <a:gdLst/>
            <a:ahLst/>
            <a:cxnLst/>
            <a:rect l="l" t="t" r="r" b="b"/>
            <a:pathLst>
              <a:path w="899159" h="6858000">
                <a:moveTo>
                  <a:pt x="899159" y="6857998"/>
                </a:moveTo>
                <a:lnTo>
                  <a:pt x="899159" y="0"/>
                </a:lnTo>
                <a:lnTo>
                  <a:pt x="0" y="0"/>
                </a:lnTo>
                <a:lnTo>
                  <a:pt x="0" y="6857998"/>
                </a:lnTo>
                <a:lnTo>
                  <a:pt x="899159" y="6857998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4" name="object 4"/>
          <p:cNvSpPr/>
          <p:nvPr/>
        </p:nvSpPr>
        <p:spPr>
          <a:xfrm>
            <a:off x="0" y="0"/>
            <a:ext cx="457200" cy="6858000"/>
          </a:xfrm>
          <a:custGeom>
            <a:avLst/>
            <a:gdLst/>
            <a:ahLst/>
            <a:cxnLst/>
            <a:rect l="l" t="t" r="r" b="b"/>
            <a:pathLst>
              <a:path w="457200" h="6858000">
                <a:moveTo>
                  <a:pt x="0" y="6858000"/>
                </a:moveTo>
                <a:lnTo>
                  <a:pt x="457200" y="6858000"/>
                </a:lnTo>
                <a:lnTo>
                  <a:pt x="457200" y="0"/>
                </a:lnTo>
                <a:lnTo>
                  <a:pt x="0" y="0"/>
                </a:lnTo>
                <a:lnTo>
                  <a:pt x="0" y="6858000"/>
                </a:lnTo>
                <a:close/>
              </a:path>
            </a:pathLst>
          </a:custGeom>
          <a:solidFill>
            <a:srgbClr val="2F2F2F"/>
          </a:solid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077592" y="4685157"/>
            <a:ext cx="7649209" cy="170370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algn="ctr">
              <a:lnSpc>
                <a:spcPct val="100000"/>
              </a:lnSpc>
              <a:spcBef>
                <a:spcPts val="100"/>
              </a:spcBef>
            </a:pPr>
            <a:r>
              <a:rPr sz="14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Joint</a:t>
            </a:r>
            <a:r>
              <a:rPr sz="1400" b="1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4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Director</a:t>
            </a:r>
            <a:endParaRPr sz="1400" dirty="0">
              <a:latin typeface="Century Schoolbook"/>
              <a:cs typeface="Century Schoolbook"/>
            </a:endParaRPr>
          </a:p>
          <a:p>
            <a:pPr marR="8255" algn="ctr">
              <a:lnSpc>
                <a:spcPct val="100000"/>
              </a:lnSpc>
              <a:spcBef>
                <a:spcPts val="5"/>
              </a:spcBef>
            </a:pP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PSS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Central Institute of Vocational</a:t>
            </a:r>
            <a:r>
              <a:rPr sz="1600" spc="3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Education</a:t>
            </a:r>
            <a:endParaRPr sz="1600" dirty="0">
              <a:latin typeface="Century Schoolbook"/>
              <a:cs typeface="Century Schoolbook"/>
            </a:endParaRPr>
          </a:p>
          <a:p>
            <a:pPr marR="5080" algn="ctr">
              <a:lnSpc>
                <a:spcPct val="100000"/>
              </a:lnSpc>
            </a:pP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Shyamla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Hills,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Bhopal </a:t>
            </a:r>
            <a:r>
              <a:rPr sz="1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–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462013 </a:t>
            </a:r>
            <a:r>
              <a:rPr sz="16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,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Madhya </a:t>
            </a:r>
            <a:r>
              <a:rPr sz="1600" spc="5" dirty="0">
                <a:solidFill>
                  <a:srgbClr val="FFFFFF"/>
                </a:solidFill>
                <a:latin typeface="Century Schoolbook"/>
                <a:cs typeface="Century Schoolbook"/>
              </a:rPr>
              <a:t>Pradesh,</a:t>
            </a:r>
            <a:r>
              <a:rPr sz="1600" spc="19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600" dirty="0">
                <a:solidFill>
                  <a:srgbClr val="FFFFFF"/>
                </a:solidFill>
                <a:latin typeface="Century Schoolbook"/>
                <a:cs typeface="Century Schoolbook"/>
              </a:rPr>
              <a:t>India</a:t>
            </a:r>
            <a:endParaRPr sz="1600" dirty="0">
              <a:latin typeface="Century Schoolbook"/>
              <a:cs typeface="Century Schoolbook"/>
            </a:endParaRPr>
          </a:p>
          <a:p>
            <a:pPr algn="ctr">
              <a:lnSpc>
                <a:spcPct val="100000"/>
              </a:lnSpc>
              <a:spcBef>
                <a:spcPts val="5"/>
              </a:spcBef>
              <a:tabLst>
                <a:tab pos="1652270" algn="l"/>
                <a:tab pos="7522209" algn="l"/>
              </a:tabLst>
            </a:pPr>
            <a:r>
              <a:rPr sz="1600" b="1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______</a:t>
            </a:r>
            <a:r>
              <a:rPr sz="1600" b="1" u="sng" spc="-5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 </a:t>
            </a:r>
            <a:r>
              <a:rPr sz="1600" b="1" u="sng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	</a:t>
            </a:r>
            <a:r>
              <a:rPr sz="1600" b="1" spc="10" dirty="0">
                <a:solidFill>
                  <a:srgbClr val="FFFFFF"/>
                </a:solidFill>
                <a:latin typeface="Century Schoolbook"/>
                <a:cs typeface="Century Schoolbook"/>
              </a:rPr>
              <a:t>_</a:t>
            </a:r>
            <a:r>
              <a:rPr sz="1600" b="1" u="sng" spc="-5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 </a:t>
            </a:r>
            <a:r>
              <a:rPr sz="1600" b="1" u="sng" dirty="0">
                <a:solidFill>
                  <a:srgbClr val="FFFFFF"/>
                </a:solidFill>
                <a:uFill>
                  <a:solidFill>
                    <a:srgbClr val="FEFEFE"/>
                  </a:solidFill>
                </a:uFill>
                <a:latin typeface="Century Schoolbook"/>
                <a:cs typeface="Century Schoolbook"/>
              </a:rPr>
              <a:t>	</a:t>
            </a:r>
            <a:r>
              <a:rPr sz="1600" b="1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_</a:t>
            </a:r>
            <a:endParaRPr sz="1600" dirty="0">
              <a:latin typeface="Century Schoolbook"/>
              <a:cs typeface="Century Schoolbook"/>
            </a:endParaRPr>
          </a:p>
          <a:p>
            <a:pPr marR="2540" algn="ctr">
              <a:lnSpc>
                <a:spcPct val="100000"/>
              </a:lnSpc>
              <a:spcBef>
                <a:spcPts val="5"/>
              </a:spcBef>
            </a:pP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E-mail:</a:t>
            </a:r>
            <a:r>
              <a:rPr sz="1200" b="1" spc="4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  <a:hlinkClick r:id="rId2"/>
              </a:rPr>
              <a:t>jdpsscive@gmail.com</a:t>
            </a:r>
            <a:endParaRPr sz="1200" dirty="0">
              <a:latin typeface="Century Schoolbook"/>
              <a:cs typeface="Century Schoolbook"/>
            </a:endParaRPr>
          </a:p>
          <a:p>
            <a:pPr marR="7620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Tel.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+91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755 2660691, 2704100, 2660391,</a:t>
            </a:r>
            <a:r>
              <a:rPr sz="1200" b="1" spc="16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2660564</a:t>
            </a:r>
            <a:endParaRPr sz="1200" dirty="0">
              <a:latin typeface="Century Schoolbook"/>
              <a:cs typeface="Century Schoolbook"/>
            </a:endParaRPr>
          </a:p>
          <a:p>
            <a:pPr marR="2540" algn="ctr">
              <a:lnSpc>
                <a:spcPct val="100000"/>
              </a:lnSpc>
            </a:pP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Fax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+91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755</a:t>
            </a:r>
            <a:r>
              <a:rPr sz="1200" b="1" spc="5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dirty="0">
                <a:solidFill>
                  <a:srgbClr val="FFFFFF"/>
                </a:solidFill>
                <a:latin typeface="Century Schoolbook"/>
                <a:cs typeface="Century Schoolbook"/>
              </a:rPr>
              <a:t>2660481</a:t>
            </a:r>
            <a:endParaRPr sz="1200" dirty="0">
              <a:latin typeface="Century Schoolbook"/>
              <a:cs typeface="Century Schoolbook"/>
            </a:endParaRPr>
          </a:p>
          <a:p>
            <a:pPr marR="1905" algn="ctr">
              <a:lnSpc>
                <a:spcPct val="100000"/>
              </a:lnSpc>
            </a:pP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</a:rPr>
              <a:t>Website:</a:t>
            </a:r>
            <a:r>
              <a:rPr sz="1200" b="1" spc="20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200" b="1" spc="5" dirty="0">
                <a:solidFill>
                  <a:srgbClr val="FFFFFF"/>
                </a:solidFill>
                <a:latin typeface="Century Schoolbook"/>
                <a:cs typeface="Century Schoolbook"/>
                <a:hlinkClick r:id="rId3"/>
              </a:rPr>
              <a:t>www.psscive.ac.in</a:t>
            </a:r>
            <a:endParaRPr sz="1200" dirty="0">
              <a:latin typeface="Century Schoolbook"/>
              <a:cs typeface="Century Schoolbook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7616443" y="6567627"/>
            <a:ext cx="3666490" cy="17780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© </a:t>
            </a:r>
            <a:r>
              <a:rPr sz="10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PSS </a:t>
            </a: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Central Institute </a:t>
            </a:r>
            <a:r>
              <a:rPr sz="1000" dirty="0">
                <a:solidFill>
                  <a:srgbClr val="FFFFFF"/>
                </a:solidFill>
                <a:latin typeface="Century Schoolbook"/>
                <a:cs typeface="Century Schoolbook"/>
              </a:rPr>
              <a:t>of </a:t>
            </a:r>
            <a:r>
              <a:rPr sz="1000" spc="-5" dirty="0">
                <a:solidFill>
                  <a:srgbClr val="FFFFFF"/>
                </a:solidFill>
                <a:latin typeface="Century Schoolbook"/>
                <a:cs typeface="Century Schoolbook"/>
              </a:rPr>
              <a:t>Vocational Education, Bhopal</a:t>
            </a:r>
            <a:r>
              <a:rPr sz="1000" spc="15" dirty="0">
                <a:solidFill>
                  <a:srgbClr val="FFFFFF"/>
                </a:solidFill>
                <a:latin typeface="Century Schoolbook"/>
                <a:cs typeface="Century Schoolbook"/>
              </a:rPr>
              <a:t> </a:t>
            </a:r>
            <a:r>
              <a:rPr sz="1000" spc="-10" dirty="0">
                <a:solidFill>
                  <a:srgbClr val="FFFFFF"/>
                </a:solidFill>
                <a:latin typeface="Century Schoolbook"/>
                <a:cs typeface="Century Schoolbook"/>
              </a:rPr>
              <a:t>2020</a:t>
            </a:r>
            <a:endParaRPr sz="1000">
              <a:latin typeface="Century Schoolbook"/>
              <a:cs typeface="Century Schoolbook"/>
            </a:endParaRPr>
          </a:p>
        </p:txBody>
      </p:sp>
      <p:sp>
        <p:nvSpPr>
          <p:cNvPr id="8" name="object 8"/>
          <p:cNvSpPr/>
          <p:nvPr/>
        </p:nvSpPr>
        <p:spPr>
          <a:xfrm>
            <a:off x="5521452" y="3561588"/>
            <a:ext cx="678179" cy="987551"/>
          </a:xfrm>
          <a:prstGeom prst="rect">
            <a:avLst/>
          </a:prstGeom>
          <a:blipFill>
            <a:blip r:embed="rId4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 dirty="0">
              <a:latin typeface="Century Schoolbook" panose="02040604050505020304" pitchFamily="18" charset="0"/>
            </a:endParaRPr>
          </a:p>
        </p:txBody>
      </p:sp>
      <p:sp>
        <p:nvSpPr>
          <p:cNvPr id="9" name="object 9"/>
          <p:cNvSpPr txBox="1">
            <a:spLocks noGrp="1"/>
          </p:cNvSpPr>
          <p:nvPr>
            <p:ph type="title"/>
          </p:nvPr>
        </p:nvSpPr>
        <p:spPr>
          <a:xfrm>
            <a:off x="2400743" y="540830"/>
            <a:ext cx="7597775" cy="452120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95"/>
              </a:spcBef>
            </a:pPr>
            <a:r>
              <a:rPr sz="2800" b="0" spc="-5" dirty="0">
                <a:cs typeface="Century Schoolbook"/>
              </a:rPr>
              <a:t>Project Coordinator : </a:t>
            </a:r>
            <a:r>
              <a:rPr lang="en-IN" sz="2800" b="0" spc="-10" dirty="0" err="1">
                <a:solidFill>
                  <a:srgbClr val="FFFFFF"/>
                </a:solidFill>
                <a:cs typeface="Century Schoolbook"/>
              </a:rPr>
              <a:t>Prof.</a:t>
            </a:r>
            <a:r>
              <a:rPr lang="en-IN" sz="2800" b="0" spc="-10" dirty="0">
                <a:solidFill>
                  <a:srgbClr val="FFFFFF"/>
                </a:solidFill>
                <a:cs typeface="Century Schoolbook"/>
              </a:rPr>
              <a:t> </a:t>
            </a:r>
            <a:r>
              <a:rPr lang="en-IN" sz="2800" b="0" spc="-10" dirty="0" err="1">
                <a:solidFill>
                  <a:srgbClr val="FFFFFF"/>
                </a:solidFill>
                <a:cs typeface="Century Schoolbook"/>
              </a:rPr>
              <a:t>Pinki</a:t>
            </a:r>
            <a:r>
              <a:rPr lang="en-IN" sz="2800" b="0" spc="-10" dirty="0">
                <a:solidFill>
                  <a:srgbClr val="FFFFFF"/>
                </a:solidFill>
                <a:cs typeface="Century Schoolbook"/>
              </a:rPr>
              <a:t> Khanna</a:t>
            </a:r>
            <a:endParaRPr sz="2800" dirty="0">
              <a:cs typeface="Century Schoolbook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1103249" y="1440639"/>
            <a:ext cx="9597894" cy="2059538"/>
          </a:xfrm>
          <a:prstGeom prst="rect">
            <a:avLst/>
          </a:prstGeom>
        </p:spPr>
        <p:txBody>
          <a:bodyPr vert="horz" wrap="square" lIns="0" tIns="195580" rIns="0" bIns="0" rtlCol="0">
            <a:spAutoFit/>
          </a:bodyPr>
          <a:lstStyle/>
          <a:p>
            <a:pPr algn="ctr">
              <a:spcBef>
                <a:spcPts val="1540"/>
              </a:spcBef>
            </a:pPr>
            <a:r>
              <a:rPr lang="en-IN" sz="2400" spc="-5">
                <a:solidFill>
                  <a:srgbClr val="FFFF00"/>
                </a:solidFill>
                <a:latin typeface="Century Schoolbook" panose="02040604050505020304" pitchFamily="18" charset="0"/>
                <a:cs typeface="Century Schoolbook"/>
              </a:rPr>
              <a:t>Academic Support – </a:t>
            </a:r>
            <a:r>
              <a:rPr lang="en-IN" sz="2400" spc="-5" dirty="0" err="1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Shivangi</a:t>
            </a:r>
            <a:r>
              <a:rPr lang="en-IN" sz="2400" spc="-5" dirty="0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 </a:t>
            </a:r>
            <a:r>
              <a:rPr lang="en-IN" sz="2400" spc="-5" dirty="0" err="1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Vig</a:t>
            </a:r>
            <a:r>
              <a:rPr lang="en-IN" sz="2400" spc="-5" dirty="0">
                <a:solidFill>
                  <a:schemeClr val="bg1"/>
                </a:solidFill>
                <a:latin typeface="Century Schoolbook" panose="02040604050505020304" pitchFamily="18" charset="0"/>
                <a:cs typeface="Century Schoolbook"/>
              </a:rPr>
              <a:t> &amp; Nupur Srivastava</a:t>
            </a:r>
          </a:p>
          <a:p>
            <a:pPr algn="ctr">
              <a:spcBef>
                <a:spcPts val="1540"/>
              </a:spcBef>
            </a:pPr>
            <a:endParaRPr lang="en-IN" sz="2400" dirty="0">
              <a:solidFill>
                <a:schemeClr val="bg1"/>
              </a:solidFill>
              <a:latin typeface="Century Schoolbook" panose="02040604050505020304" pitchFamily="18" charset="0"/>
              <a:cs typeface="Century Schoolbook"/>
            </a:endParaRPr>
          </a:p>
          <a:p>
            <a:pPr>
              <a:spcBef>
                <a:spcPts val="1540"/>
              </a:spcBef>
            </a:pPr>
            <a:r>
              <a:rPr lang="en-IN" sz="2400" spc="-5" dirty="0">
                <a:solidFill>
                  <a:srgbClr val="FFFF00"/>
                </a:solidFill>
                <a:latin typeface="Century Schoolbook" panose="02040604050505020304" pitchFamily="18" charset="0"/>
                <a:cs typeface="Century Schoolbook"/>
              </a:rPr>
              <a:t>Assistance                                                            Graphic Artist</a:t>
            </a:r>
            <a:endParaRPr lang="en-IN" sz="2400" dirty="0">
              <a:latin typeface="Century Schoolbook" panose="02040604050505020304" pitchFamily="18" charset="0"/>
              <a:cs typeface="Century Schoolbook"/>
            </a:endParaRPr>
          </a:p>
          <a:p>
            <a:pPr marL="12700" marR="5080"/>
            <a:r>
              <a:rPr lang="en-IN" sz="2400" dirty="0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Vani Pandya</a:t>
            </a:r>
            <a:r>
              <a:rPr lang="en-IN" sz="2400" dirty="0">
                <a:latin typeface="Century Schoolbook" panose="02040604050505020304" pitchFamily="18" charset="0"/>
                <a:cs typeface="Century Schoolbook"/>
              </a:rPr>
              <a:t>                                                        </a:t>
            </a:r>
            <a:r>
              <a:rPr lang="en-IN" sz="2400" dirty="0" err="1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Prachi</a:t>
            </a:r>
            <a:r>
              <a:rPr lang="en-IN" sz="2400" dirty="0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 </a:t>
            </a:r>
            <a:r>
              <a:rPr lang="en-IN" sz="2400" dirty="0" err="1">
                <a:solidFill>
                  <a:srgbClr val="FFFFFF"/>
                </a:solidFill>
                <a:latin typeface="Century Schoolbook" panose="02040604050505020304" pitchFamily="18" charset="0"/>
                <a:cs typeface="Century Schoolbook"/>
              </a:rPr>
              <a:t>Verma</a:t>
            </a:r>
            <a:endParaRPr lang="en-IN" sz="2400" spc="-5" dirty="0">
              <a:solidFill>
                <a:srgbClr val="FFFF00"/>
              </a:solidFill>
              <a:latin typeface="Century Schoolbook" panose="02040604050505020304" pitchFamily="18" charset="0"/>
              <a:cs typeface="Century Schoolbook"/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12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54345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95400" y="2204864"/>
            <a:ext cx="9865096" cy="1996059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algn="just"/>
            <a:r>
              <a:rPr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UNIT </a:t>
            </a:r>
            <a:r>
              <a:rPr lang="en-US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2</a:t>
            </a:r>
            <a:r>
              <a:rPr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:</a:t>
            </a:r>
            <a:r>
              <a:rPr lang="en-GB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SEWING TOOLS &amp; SEWING MACHINE OPERATIONS</a:t>
            </a:r>
          </a:p>
          <a:p>
            <a:pPr algn="just"/>
            <a:endParaRPr lang="en-US" sz="3200" dirty="0">
              <a:solidFill>
                <a:srgbClr val="FFFF00"/>
              </a:solidFill>
              <a:latin typeface="Century Schoolbook" panose="02040604050505020304" pitchFamily="18" charset="0"/>
              <a:cs typeface="Arial" panose="020B0604020202020204" pitchFamily="34" charset="0"/>
            </a:endParaRPr>
          </a:p>
          <a:p>
            <a:pPr marL="5080" algn="just">
              <a:spcBef>
                <a:spcPts val="105"/>
              </a:spcBef>
            </a:pPr>
            <a:r>
              <a:rPr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Session</a:t>
            </a:r>
            <a:r>
              <a:rPr lang="en-IN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US"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2</a:t>
            </a:r>
            <a:r>
              <a:rPr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:</a:t>
            </a:r>
            <a:r>
              <a:rPr lang="en-IN"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3200" b="1" spc="-5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 </a:t>
            </a:r>
            <a:r>
              <a:rPr lang="en-GB" sz="3200" b="1" dirty="0">
                <a:solidFill>
                  <a:srgbClr val="FFFF00"/>
                </a:solidFill>
                <a:latin typeface="Century Schoolbook" panose="02040604050505020304" pitchFamily="18" charset="0"/>
                <a:cs typeface="Arial" panose="020B0604020202020204" pitchFamily="34" charset="0"/>
              </a:rPr>
              <a:t>Cutting Tools And Usage</a:t>
            </a:r>
            <a:endParaRPr lang="en-GB" sz="3200" dirty="0">
              <a:solidFill>
                <a:srgbClr val="FFFF00"/>
              </a:solidFill>
              <a:latin typeface="Century Schoolbook" panose="02040604050505020304" pitchFamily="18" charset="0"/>
              <a:cs typeface="Arial" panose="020B0604020202020204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2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4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4555061" y="1052736"/>
            <a:ext cx="2405035" cy="690574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 algn="ctr">
              <a:spcBef>
                <a:spcPts val="105"/>
              </a:spcBef>
            </a:pPr>
            <a:r>
              <a:rPr spc="-60" dirty="0"/>
              <a:t>C</a:t>
            </a:r>
            <a:r>
              <a:rPr spc="-55" dirty="0"/>
              <a:t>on</a:t>
            </a:r>
            <a:r>
              <a:rPr spc="-50" dirty="0"/>
              <a:t>te</a:t>
            </a:r>
            <a:r>
              <a:rPr spc="-55" dirty="0"/>
              <a:t>n</a:t>
            </a:r>
            <a:r>
              <a:rPr dirty="0"/>
              <a:t>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3</a:t>
            </a:fld>
            <a:endParaRPr lang="en-IN" spc="-5" dirty="0">
              <a:solidFill>
                <a:prstClr val="white"/>
              </a:solidFill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9636994"/>
              </p:ext>
            </p:extLst>
          </p:nvPr>
        </p:nvGraphicFramePr>
        <p:xfrm>
          <a:off x="1257080" y="2204864"/>
          <a:ext cx="9000999" cy="2042157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75464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545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9623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5090">
                        <a:lnSpc>
                          <a:spcPts val="2350"/>
                        </a:lnSpc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Title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6D6A79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7630">
                        <a:lnSpc>
                          <a:spcPts val="2335"/>
                        </a:lnSpc>
                      </a:pPr>
                      <a:r>
                        <a:rPr sz="2000" b="1" spc="-5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/>
                        </a:rPr>
                        <a:t>Slide</a:t>
                      </a:r>
                      <a:r>
                        <a:rPr sz="2000" b="1" spc="-15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/>
                        </a:rPr>
                        <a:t> </a:t>
                      </a:r>
                      <a:r>
                        <a:rPr sz="2000" b="1" dirty="0">
                          <a:solidFill>
                            <a:srgbClr val="FFFFFF"/>
                          </a:solidFill>
                          <a:latin typeface="Century Schoolbook" panose="02040604050505020304" pitchFamily="18" charset="0"/>
                          <a:cs typeface="Arial" panose="020B0604020202020204"/>
                        </a:rPr>
                        <a:t>No.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>
                      <a:solidFill>
                        <a:srgbClr val="FFFFFF"/>
                      </a:solidFill>
                      <a:prstDash val="solid"/>
                    </a:lnT>
                    <a:lnB w="38100">
                      <a:solidFill>
                        <a:srgbClr val="FFFFFF"/>
                      </a:solidFill>
                      <a:prstDash val="solid"/>
                    </a:lnB>
                    <a:solidFill>
                      <a:srgbClr val="6D6A7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863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5090">
                        <a:lnSpc>
                          <a:spcPts val="2335"/>
                        </a:lnSpc>
                      </a:pPr>
                      <a:r>
                        <a:rPr sz="2000" b="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Session</a:t>
                      </a:r>
                      <a:r>
                        <a:rPr sz="2000" b="0" spc="-55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sz="2000" b="0" spc="-5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Objectives</a:t>
                      </a:r>
                      <a:endParaRPr sz="2000" b="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1905" algn="ctr">
                        <a:lnSpc>
                          <a:spcPts val="2350"/>
                        </a:lnSpc>
                      </a:pPr>
                      <a:r>
                        <a:rPr sz="2000" dirty="0">
                          <a:latin typeface="Century Schoolbook" panose="02040604050505020304" pitchFamily="18" charset="0"/>
                          <a:cs typeface="Arial" panose="020B0604020202020204"/>
                        </a:rPr>
                        <a:t>4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38100">
                      <a:solidFill>
                        <a:srgbClr val="FFFFFF"/>
                      </a:solidFill>
                      <a:prstDash val="soli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48640">
                <a:tc>
                  <a:txBody>
                    <a:bodyPr/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IN" sz="2000" b="0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Introduction to cutting tool</a:t>
                      </a: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tc>
                  <a:txBody>
                    <a:bodyPr/>
                    <a:lstStyle/>
                    <a:p>
                      <a:pPr marL="1905" algn="ctr">
                        <a:lnSpc>
                          <a:spcPts val="2350"/>
                        </a:lnSpc>
                      </a:pPr>
                      <a:r>
                        <a:rPr lang="en-IN" sz="2000" dirty="0">
                          <a:latin typeface="Century Schoolbook" panose="02040604050505020304" pitchFamily="18" charset="0"/>
                          <a:cs typeface="Arial" panose="020B0604020202020204"/>
                        </a:rPr>
                        <a:t>5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BEBE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218451"/>
                  </a:ext>
                </a:extLst>
              </a:tr>
              <a:tr h="548639"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85090">
                        <a:lnSpc>
                          <a:spcPts val="2350"/>
                        </a:lnSpc>
                      </a:pPr>
                      <a:r>
                        <a:rPr sz="2000" b="0" spc="-5" dirty="0">
                          <a:latin typeface="Century Schoolbook" panose="02040604050505020304" pitchFamily="18" charset="0"/>
                          <a:cs typeface="Arial" panose="020B0604020202020204" pitchFamily="34" charset="0"/>
                        </a:rPr>
                        <a:t>Summary</a:t>
                      </a:r>
                      <a:endParaRPr sz="2000" b="0" dirty="0">
                        <a:latin typeface="Century Schoolbook" panose="02040604050505020304" pitchFamily="18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>
                      <a:solidFill>
                        <a:srgbClr val="FFFFFF"/>
                      </a:solidFill>
                      <a:prstDash val="soli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tc>
                  <a:txBody>
                    <a:bodyPr/>
                    <a:lstStyle>
                      <a:lvl1pPr marL="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1pPr>
                      <a:lvl2pPr marL="457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2pPr>
                      <a:lvl3pPr marL="914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3pPr>
                      <a:lvl4pPr marL="1371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4pPr>
                      <a:lvl5pPr marL="18288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5pPr>
                      <a:lvl6pPr marL="22860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6pPr>
                      <a:lvl7pPr marL="27432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7pPr>
                      <a:lvl8pPr marL="32004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8pPr>
                      <a:lvl9pPr marL="3657600">
                        <a:defRPr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defRPr>
                      </a:lvl9pPr>
                    </a:lstStyle>
                    <a:p>
                      <a:pPr marL="635" algn="ctr">
                        <a:lnSpc>
                          <a:spcPts val="2350"/>
                        </a:lnSpc>
                      </a:pPr>
                      <a:r>
                        <a:rPr lang="en-US" sz="2000" dirty="0">
                          <a:latin typeface="Century Schoolbook" panose="02040604050505020304" pitchFamily="18" charset="0"/>
                          <a:cs typeface="Arial" panose="020B0604020202020204"/>
                        </a:rPr>
                        <a:t>44</a:t>
                      </a:r>
                      <a:endParaRPr sz="2000" dirty="0">
                        <a:latin typeface="Century Schoolbook" panose="02040604050505020304" pitchFamily="18" charset="0"/>
                        <a:cs typeface="Arial" panose="020B0604020202020204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>
                      <a:solidFill>
                        <a:srgbClr val="FFFFFF"/>
                      </a:solidFill>
                      <a:prstDash val="soli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>
                      <a:solidFill>
                        <a:srgbClr val="FFFFFF"/>
                      </a:solidFill>
                      <a:prstDash val="solid"/>
                    </a:lnB>
                    <a:solidFill>
                      <a:srgbClr val="D4D2D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051053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551384" y="2996952"/>
            <a:ext cx="10153128" cy="1735732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just">
              <a:spcBef>
                <a:spcPts val="95"/>
              </a:spcBef>
            </a:pPr>
            <a:r>
              <a:rPr lang="en-IN" sz="2800" spc="-1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      </a:t>
            </a:r>
            <a:r>
              <a:rPr sz="2800" spc="-1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The </a:t>
            </a:r>
            <a:r>
              <a:rPr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students </a:t>
            </a:r>
            <a:r>
              <a:rPr sz="2800" spc="-1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will </a:t>
            </a:r>
            <a:r>
              <a:rPr sz="2800" spc="-10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be </a:t>
            </a:r>
            <a:r>
              <a:rPr sz="2800" spc="-20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able</a:t>
            </a:r>
            <a:r>
              <a:rPr sz="2800" spc="53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 </a:t>
            </a:r>
            <a:r>
              <a:rPr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to:</a:t>
            </a:r>
            <a:endParaRPr sz="2800" dirty="0">
              <a:solidFill>
                <a:prstClr val="black"/>
              </a:solidFill>
              <a:latin typeface="Century Schoolbook" panose="02040604050505020304" pitchFamily="18" charset="0"/>
              <a:cs typeface="Bookman Old Style" panose="02050604050505020204"/>
            </a:endParaRPr>
          </a:p>
          <a:p>
            <a:pPr algn="just">
              <a:spcBef>
                <a:spcPts val="35"/>
              </a:spcBef>
            </a:pPr>
            <a:endParaRPr sz="2800" dirty="0">
              <a:solidFill>
                <a:prstClr val="black"/>
              </a:solidFill>
              <a:latin typeface="Century Schoolbook" panose="02040604050505020304" pitchFamily="18" charset="0"/>
              <a:cs typeface="Times New Roman" panose="02020603050405020304"/>
            </a:endParaRPr>
          </a:p>
          <a:p>
            <a:pPr marL="671195" indent="-572135" algn="just">
              <a:buSzPct val="80000"/>
              <a:buFont typeface="Wingdings" panose="05000000000000000000"/>
              <a:buChar char=""/>
              <a:tabLst>
                <a:tab pos="671195" algn="l"/>
                <a:tab pos="671830" algn="l"/>
              </a:tabLst>
            </a:pPr>
            <a:r>
              <a:rPr lang="en-IN"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Gain knowledge about </a:t>
            </a:r>
            <a:r>
              <a:rPr lang="en-GB" sz="2800" spc="-5" dirty="0">
                <a:solidFill>
                  <a:srgbClr val="FFFFFF"/>
                </a:solidFill>
                <a:latin typeface="Century Schoolbook" panose="02040604050505020304" pitchFamily="18" charset="0"/>
                <a:cs typeface="Bookman Old Style" panose="02050604050505020204"/>
              </a:rPr>
              <a:t>equipment and tools used for cutting</a:t>
            </a:r>
            <a:endParaRPr lang="en-GB" sz="2800" dirty="0">
              <a:solidFill>
                <a:prstClr val="black"/>
              </a:solidFill>
              <a:latin typeface="Century Schoolbook" panose="02040604050505020304" pitchFamily="18" charset="0"/>
              <a:cs typeface="Bookman Old Style" panose="02050604050505020204"/>
            </a:endParaRPr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xfrm>
            <a:off x="3071664" y="1484784"/>
            <a:ext cx="5400599" cy="627736"/>
          </a:xfrm>
          <a:prstGeom prst="rect">
            <a:avLst/>
          </a:prstGeom>
        </p:spPr>
        <p:txBody>
          <a:bodyPr vert="horz" wrap="square" lIns="0" tIns="12065" rIns="0" bIns="0" rtlCol="0">
            <a:spAutoFit/>
          </a:bodyPr>
          <a:lstStyle/>
          <a:p>
            <a:pPr marL="12700" algn="ctr">
              <a:spcBef>
                <a:spcPts val="95"/>
              </a:spcBef>
            </a:pPr>
            <a:r>
              <a:rPr sz="4000" spc="-55" dirty="0">
                <a:cs typeface="Bookman Old Style" panose="02050604050505020204"/>
              </a:rPr>
              <a:t>Session</a:t>
            </a:r>
            <a:r>
              <a:rPr sz="4000" spc="25" dirty="0">
                <a:cs typeface="Bookman Old Style" panose="02050604050505020204"/>
              </a:rPr>
              <a:t> </a:t>
            </a:r>
            <a:r>
              <a:rPr sz="4000" spc="-55" dirty="0">
                <a:cs typeface="Bookman Old Style" panose="02050604050505020204"/>
              </a:rPr>
              <a:t>Objectives</a:t>
            </a:r>
            <a:endParaRPr sz="4000" dirty="0">
              <a:cs typeface="Bookman Old Style" panose="0205060405050502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4</a:t>
            </a:fld>
            <a:endParaRPr lang="en-IN" spc="-5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204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15680" y="270941"/>
            <a:ext cx="6169771" cy="677108"/>
          </a:xfrm>
        </p:spPr>
        <p:txBody>
          <a:bodyPr/>
          <a:lstStyle/>
          <a:p>
            <a:pPr algn="ctr"/>
            <a:r>
              <a:rPr lang="en-IN" dirty="0"/>
              <a:t>CUTTING TOOLS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7"/>
          </p:nvPr>
        </p:nvSpPr>
        <p:spPr/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5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2135560" y="1340768"/>
            <a:ext cx="8712968" cy="144016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Bent-handled dressmaker’s shears: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a 7-8 inch long scissors used for cutting pattern and fabric together.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135560" y="3183940"/>
            <a:ext cx="8712968" cy="147632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2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Scissors: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These scissors have one pointed and one round blunt tip to prevent snagging of fabric.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7" name="Picture 6" descr="D:\ASS FASHION DESIGNER\final image by prachi\scissors.jpg 1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56" b="89898" l="0" r="89959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6838683">
            <a:off x="-219459" y="3378674"/>
            <a:ext cx="2012950" cy="1123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7" descr="D:\ASS FASHION DESIGNER\final image by prachi\sc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931" b="89954" l="777" r="97605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7002496">
            <a:off x="142740" y="1474538"/>
            <a:ext cx="1954197" cy="1095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8"/>
          <p:cNvSpPr/>
          <p:nvPr/>
        </p:nvSpPr>
        <p:spPr>
          <a:xfrm>
            <a:off x="2135560" y="5086537"/>
            <a:ext cx="8712968" cy="136815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3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Pinking shears: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has a serrated edge and cuts a zigzag pattern on the cut edge of fabric.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0" name="Picture 9" descr="Fig.2.17.jpg"/>
          <p:cNvPicPr/>
          <p:nvPr/>
        </p:nvPicPr>
        <p:blipFill>
          <a:blip r:embed="rId6">
            <a:duotone>
              <a:schemeClr val="accent5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7523932">
            <a:off x="-92113" y="5449047"/>
            <a:ext cx="1758260" cy="852218"/>
          </a:xfrm>
          <a:prstGeom prst="rect">
            <a:avLst/>
          </a:prstGeom>
        </p:spPr>
      </p:pic>
      <p:pic>
        <p:nvPicPr>
          <p:cNvPr id="11" name="Picture 10"/>
          <p:cNvPicPr/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2" t="17035" r="6217" b="16876"/>
          <a:stretch/>
        </p:blipFill>
        <p:spPr bwMode="auto">
          <a:xfrm rot="5400000">
            <a:off x="998424" y="5727035"/>
            <a:ext cx="1077595" cy="80200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3072594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2135560" y="1140233"/>
            <a:ext cx="8496944" cy="224651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4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Embroidery scissors: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These scissors are small, usually 4–5 inches in length with very sharp blades, used for all- purpose needlework, ripping and for making buttonholes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3" name="Picture 12" descr="D:\ASS FASHION DESIGNER\final image by prachi\Micro tip scissor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96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7187321">
            <a:off x="391502" y="1584855"/>
            <a:ext cx="1801495" cy="133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6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135560" y="4178841"/>
            <a:ext cx="8496944" cy="135446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5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Buttonhole scissors: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These scissors have notched blades which are used for cutting buttonholes in a garment.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5" name="Picture 14" descr="D:\ASS FASHION DESIGNER\final image by prachi\scissors.jpg3.jp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8364" b="82805" l="0" r="1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6242594">
            <a:off x="-90041" y="4557021"/>
            <a:ext cx="2313594" cy="1014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1085554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567608" y="548680"/>
            <a:ext cx="8424936" cy="1368152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6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Electronic scissor: </a:t>
            </a:r>
            <a:r>
              <a:rPr lang="en-US" sz="2800" dirty="0">
                <a:latin typeface="Century Schoolbook" panose="02040604050505020304" pitchFamily="18" charset="0"/>
              </a:rPr>
              <a:t>These scissors can cut thin and heavy fabric and operates with the help of a battery.</a:t>
            </a:r>
            <a:endParaRPr lang="en-IN" sz="2800" dirty="0">
              <a:latin typeface="Century Schoolbook" panose="02040604050505020304" pitchFamily="18" charset="0"/>
            </a:endParaRPr>
          </a:p>
        </p:txBody>
      </p:sp>
      <p:sp>
        <p:nvSpPr>
          <p:cNvPr id="16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7</a:t>
            </a:fld>
            <a:endParaRPr lang="en-IN" spc="-5" dirty="0">
              <a:solidFill>
                <a:prstClr val="white"/>
              </a:solidFill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2421" y="548680"/>
            <a:ext cx="2357756" cy="1462405"/>
            <a:chOff x="4917121" y="2697798"/>
            <a:chExt cx="2357756" cy="1462405"/>
          </a:xfrm>
        </p:grpSpPr>
        <p:pic>
          <p:nvPicPr>
            <p:cNvPr id="9" name="image34.jpeg"/>
            <p:cNvPicPr/>
            <p:nvPr/>
          </p:nvPicPr>
          <p:blipFill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1250" b="96667" l="0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17122" y="2697798"/>
              <a:ext cx="2357755" cy="1462405"/>
            </a:xfrm>
            <a:prstGeom prst="rect">
              <a:avLst/>
            </a:prstGeom>
          </p:spPr>
        </p:pic>
        <p:pic>
          <p:nvPicPr>
            <p:cNvPr id="14" name="image34.jpeg"/>
            <p:cNvPicPr/>
            <p:nvPr/>
          </p:nvPicPr>
          <p:blipFill>
            <a:blip r:embed="rId4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22500" b="96667" l="0" r="64083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917121" y="2697798"/>
              <a:ext cx="2357755" cy="1462405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2572746" y="2448693"/>
            <a:ext cx="8424936" cy="151216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7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Straight knife cutting machine: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has a base plate and an upright stand holding a vertical blade.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8" name="image35.jpeg" descr="C:\Users\pc\Desktop\ncert\Vocational\Sewing Machine Operator Sector-Apparel Made up home fur\SMO-editing folder\SMO- images\22 Straight-knife -  Vinod K Soni.jpg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379286" y="2441188"/>
            <a:ext cx="2000890" cy="141986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2567608" y="4578318"/>
            <a:ext cx="8424936" cy="1719969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8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Band knife cutting machine: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This machine has a narrow blade which is fixed on the table and is used for cutting smaller garment pieces like collars, cuffs, etc.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20" name="Picture 1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9286" y="4779651"/>
            <a:ext cx="2022148" cy="131730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279817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8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11625" y="899309"/>
            <a:ext cx="8208911" cy="237626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9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Round knife cutting machine: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A round knife cutting machine helps in cutting more than five layers of fabric at a time with a round circular shaped blade and a guard in the front of the blade.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1" name="image36.jpeg" descr="C:\Users\pc\Desktop\ncert\Vocational\Sewing Machine Operator Sector-Apparel Made up home fur\SMO-editing folder\SMO- images\21 Round knife - Vinod K Soni.jp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63353" y="1288928"/>
            <a:ext cx="2298065" cy="1597025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711625" y="3779629"/>
            <a:ext cx="8208911" cy="158417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10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Die cutting machine: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A die cutting machine cuts fabric lays by pressing a rigid blade through the lay of the fabric.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7" name="Picture 1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837" y="3626202"/>
            <a:ext cx="2259965" cy="189103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208481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/>
          <p:cNvSpPr/>
          <p:nvPr/>
        </p:nvSpPr>
        <p:spPr>
          <a:xfrm>
            <a:off x="1775520" y="1052735"/>
            <a:ext cx="8784976" cy="1512168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11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Seam ripper: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a small handy tool used for ripping off stitches from the seams because of some error or during alterations. 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15" name="Picture 14" descr="D:\ASS FASHION DESIGNER\final image by prachi\scissors.jpg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74" b="49344" l="3988" r="94658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>
          <a:xfrm rot="5107874">
            <a:off x="-377697" y="1092290"/>
            <a:ext cx="2203450" cy="17181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Slide Number Placeholder 4"/>
          <p:cNvSpPr>
            <a:spLocks noGrp="1"/>
          </p:cNvSpPr>
          <p:nvPr>
            <p:ph type="sldNum" sz="quarter" idx="7"/>
          </p:nvPr>
        </p:nvSpPr>
        <p:spPr>
          <a:xfrm>
            <a:off x="11424592" y="6021288"/>
            <a:ext cx="636077" cy="553998"/>
          </a:xfrm>
        </p:spPr>
        <p:txBody>
          <a:bodyPr/>
          <a:lstStyle/>
          <a:p>
            <a:pPr marL="25400">
              <a:spcBef>
                <a:spcPts val="955"/>
              </a:spcBef>
            </a:pPr>
            <a:fld id="{81D60167-4931-47E6-BA6A-407CBD079E47}" type="slidenum">
              <a:rPr lang="en-IN" spc="-5" smtClean="0">
                <a:solidFill>
                  <a:prstClr val="white"/>
                </a:solidFill>
              </a:rPr>
              <a:pPr marL="25400">
                <a:spcBef>
                  <a:spcPts val="955"/>
                </a:spcBef>
              </a:pPr>
              <a:t>9</a:t>
            </a:fld>
            <a:endParaRPr lang="en-IN" spc="-5" dirty="0">
              <a:solidFill>
                <a:prstClr val="white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775520" y="3448740"/>
            <a:ext cx="8784976" cy="235652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50000"/>
                  <a:shade val="30000"/>
                  <a:satMod val="115000"/>
                </a:schemeClr>
              </a:gs>
              <a:gs pos="50000">
                <a:schemeClr val="accent5">
                  <a:lumMod val="50000"/>
                  <a:shade val="67500"/>
                  <a:satMod val="115000"/>
                </a:schemeClr>
              </a:gs>
              <a:gs pos="100000">
                <a:schemeClr val="accent5">
                  <a:lumMod val="50000"/>
                  <a:shade val="100000"/>
                  <a:satMod val="115000"/>
                </a:schemeClr>
              </a:gs>
            </a:gsLst>
            <a:lin ang="5400000" scaled="1"/>
            <a:tileRect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14350" indent="-514350" algn="just">
              <a:buFont typeface="+mj-lt"/>
              <a:buAutoNum type="arabicPeriod" startAt="12"/>
            </a:pPr>
            <a:r>
              <a:rPr lang="en-GB" sz="2800" b="1" dirty="0">
                <a:solidFill>
                  <a:srgbClr val="FFFF00"/>
                </a:solidFill>
                <a:latin typeface="Century Schoolbook" panose="02040604050505020304" pitchFamily="18" charset="0"/>
              </a:rPr>
              <a:t>Thread clippers: </a:t>
            </a:r>
            <a:r>
              <a:rPr lang="en-GB" sz="2800" dirty="0">
                <a:solidFill>
                  <a:schemeClr val="bg1"/>
                </a:solidFill>
                <a:latin typeface="Century Schoolbook" panose="02040604050505020304" pitchFamily="18" charset="0"/>
              </a:rPr>
              <a:t>It is a small handy spring loaded tool, specifically used for cutting  extra  threads  on the garments and ripping seams. Threads are simply cut by pushing the upper blade down with the thumb.</a:t>
            </a:r>
            <a:endParaRPr lang="en-IN" sz="2800" dirty="0">
              <a:solidFill>
                <a:schemeClr val="bg1"/>
              </a:solidFill>
              <a:latin typeface="Century Schoolbook" panose="02040604050505020304" pitchFamily="18" charset="0"/>
            </a:endParaRPr>
          </a:p>
        </p:txBody>
      </p:sp>
      <p:pic>
        <p:nvPicPr>
          <p:cNvPr id="8" name="Picture 7" descr="Fig.2.22.jpg"/>
          <p:cNvPicPr/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974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6989361">
            <a:off x="44736" y="4168460"/>
            <a:ext cx="1926139" cy="917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6666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FF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2199</TotalTime>
  <Words>577</Words>
  <Application>Microsoft Office PowerPoint</Application>
  <PresentationFormat>Widescreen</PresentationFormat>
  <Paragraphs>65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Bookman Old Style</vt:lpstr>
      <vt:lpstr>Century Schoolbook</vt:lpstr>
      <vt:lpstr>Wingdings</vt:lpstr>
      <vt:lpstr>Office Theme</vt:lpstr>
      <vt:lpstr>4_Office Theme</vt:lpstr>
      <vt:lpstr>JOB ROLE – SELF EMPLOYEED TAILOR</vt:lpstr>
      <vt:lpstr>PowerPoint Presentation</vt:lpstr>
      <vt:lpstr>Content</vt:lpstr>
      <vt:lpstr>Session Objectives</vt:lpstr>
      <vt:lpstr>CUTTING TOOLS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Summary </vt:lpstr>
      <vt:lpstr>Project Coordinator : Prof. Pinki Khanna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JOB ROLE – HAND EMBROIDERER</dc:title>
  <dc:creator>nupur srivastava</dc:creator>
  <cp:lastModifiedBy>User</cp:lastModifiedBy>
  <cp:revision>165</cp:revision>
  <dcterms:created xsi:type="dcterms:W3CDTF">2020-07-27T09:02:30Z</dcterms:created>
  <dcterms:modified xsi:type="dcterms:W3CDTF">2022-06-28T09:50:23Z</dcterms:modified>
</cp:coreProperties>
</file>