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</p:sldMasterIdLst>
  <p:notesMasterIdLst>
    <p:notesMasterId r:id="rId17"/>
  </p:notesMasterIdLst>
  <p:sldIdLst>
    <p:sldId id="307" r:id="rId3"/>
    <p:sldId id="281" r:id="rId4"/>
    <p:sldId id="308" r:id="rId5"/>
    <p:sldId id="309" r:id="rId6"/>
    <p:sldId id="310" r:id="rId7"/>
    <p:sldId id="311" r:id="rId8"/>
    <p:sldId id="312" r:id="rId9"/>
    <p:sldId id="342" r:id="rId10"/>
    <p:sldId id="315" r:id="rId11"/>
    <p:sldId id="344" r:id="rId12"/>
    <p:sldId id="317" r:id="rId13"/>
    <p:sldId id="345" r:id="rId14"/>
    <p:sldId id="341" r:id="rId15"/>
    <p:sldId id="27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F5D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9"/>
  </p:normalViewPr>
  <p:slideViewPr>
    <p:cSldViewPr>
      <p:cViewPr varScale="1">
        <p:scale>
          <a:sx n="72" d="100"/>
          <a:sy n="72" d="100"/>
        </p:scale>
        <p:origin x="63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entury Schoolbook" panose="02040604050505020304" pitchFamily="18" charset="0"/>
              </a:defRPr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entury Schoolbook" panose="02040604050505020304" pitchFamily="18" charset="0"/>
              </a:defRPr>
            </a:lvl1pPr>
          </a:lstStyle>
          <a:p>
            <a:fld id="{CF15F8E9-E453-4935-B1C0-EAD1A8990AD6}" type="datetimeFigureOut">
              <a:rPr lang="en-IN" smtClean="0"/>
              <a:pPr/>
              <a:t>28-06-2022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entury Schoolbook" panose="02040604050505020304" pitchFamily="18" charset="0"/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entury Schoolbook" panose="02040604050505020304" pitchFamily="18" charset="0"/>
              </a:defRPr>
            </a:lvl1pPr>
          </a:lstStyle>
          <a:p>
            <a:fld id="{61E3A4B6-87AA-4C24-AC16-387F7D570551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8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45C59-C7F2-4BE4-8979-BD31C85B47AC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BD00D-5072-4E7E-A4E4-63929BC26C4C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70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70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AB09-AB79-4E0A-9C57-4E1B1A674934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173107" y="1136650"/>
            <a:ext cx="3845815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8"/>
            <a:ext cx="85344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61A39-0C53-4BE5-899A-023A069348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FF00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entury Schoolbook" panose="02040604050505020304" pitchFamily="18" charset="0"/>
                <a:cs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0FC50-10BA-4927-9251-AB8B7CA4579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FF00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5A49D-0053-41D7-923B-E7975F8668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FF00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D5F13-A881-4331-807F-D03879E65D8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1292840" cy="6858000"/>
          </a:xfrm>
          <a:custGeom>
            <a:avLst/>
            <a:gdLst/>
            <a:ahLst/>
            <a:cxnLst/>
            <a:rect l="l" t="t" r="r" b="b"/>
            <a:pathLst>
              <a:path w="11292840" h="6858000">
                <a:moveTo>
                  <a:pt x="0" y="6858000"/>
                </a:moveTo>
                <a:lnTo>
                  <a:pt x="11292840" y="6858000"/>
                </a:lnTo>
                <a:lnTo>
                  <a:pt x="112928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292840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8"/>
                </a:moveTo>
                <a:lnTo>
                  <a:pt x="899159" y="6857998"/>
                </a:ln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3433573" y="1178052"/>
            <a:ext cx="762763" cy="8999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719342" y="2999233"/>
            <a:ext cx="2248663" cy="8999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433842" y="2999233"/>
            <a:ext cx="883159" cy="89992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BEF1A-0697-4444-93AD-E53728217A7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45F-05DF-4547-9F0D-F44B59A2D68E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6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A583-DAD7-4156-9ADA-CCC45D3DFE9E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C5E9-9F87-4198-AA4C-94AC0A2FDAB7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0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0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D4256-9729-4B69-B2A1-6B9C158E6F13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097E9-2F08-4921-A9B7-310C879D6B69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F721-1206-4A81-8ED1-5DD56938D13F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11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99C7-E75D-4F61-BC8F-C9AEEA58668C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56B7-DF2A-4E5C-ABE9-30649033047D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41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</a:lstStyle>
          <a:p>
            <a:fld id="{64802E04-0352-4D48-B5B2-03DB79D791BB}" type="datetime1">
              <a:rPr lang="en-US" smtClean="0"/>
              <a:pPr/>
              <a:t>6/28/2022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41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41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</a:lstStyle>
          <a:p>
            <a:fld id="{CBD71EFC-8FD3-4526-A521-B16E2A2311C1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entury Schoolbook" panose="02040604050505020304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entury Schoolbook" panose="02040604050505020304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entury Schoolbook" panose="0204060405050502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entury Schoolbook" panose="0204060405050502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entury Schoolbook" panose="0204060405050502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entury Schoolbook" panose="020406040505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1292840" cy="6858000"/>
          </a:xfrm>
          <a:custGeom>
            <a:avLst/>
            <a:gdLst/>
            <a:ahLst/>
            <a:cxnLst/>
            <a:rect l="l" t="t" r="r" b="b"/>
            <a:pathLst>
              <a:path w="11292840" h="6858000">
                <a:moveTo>
                  <a:pt x="0" y="6858000"/>
                </a:moveTo>
                <a:lnTo>
                  <a:pt x="11292840" y="6858000"/>
                </a:lnTo>
                <a:lnTo>
                  <a:pt x="112928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292840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8"/>
                </a:moveTo>
                <a:lnTo>
                  <a:pt x="899159" y="6857998"/>
                </a:ln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51177" y="170180"/>
            <a:ext cx="5089651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4557" y="1923057"/>
            <a:ext cx="990409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Bookman Old Style"/>
                <a:cs typeface="Bookman Old Style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63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</a:lstStyle>
          <a:p>
            <a:endParaRPr lang="en-I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63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</a:lstStyle>
          <a:p>
            <a:fld id="{9B2E4957-7C46-42C1-AB84-A6E3730B926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355846" y="5887049"/>
            <a:ext cx="56007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hf hdr="0" ftr="0" dt="0"/>
  <p:txStyles>
    <p:titleStyle>
      <a:lvl1pPr>
        <a:defRPr>
          <a:latin typeface="Century Schoolbook" panose="02040604050505020304" pitchFamily="18" charset="0"/>
          <a:ea typeface="+mj-ea"/>
          <a:cs typeface="+mj-cs"/>
        </a:defRPr>
      </a:lvl1pPr>
    </p:titleStyle>
    <p:bodyStyle>
      <a:lvl1pPr marL="0">
        <a:defRPr>
          <a:latin typeface="Century Schoolbook" panose="02040604050505020304" pitchFamily="18" charset="0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sscive.ac.in/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microsoft.com/office/2007/relationships/hdphoto" Target="../media/hdphoto10.wdp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12.wdp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scive.ac.in/" TargetMode="External"/><Relationship Id="rId2" Type="http://schemas.openxmlformats.org/officeDocument/2006/relationships/hyperlink" Target="mailto:jdpsscive@gmail.com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5.wdp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microsoft.com/office/2007/relationships/hdphoto" Target="../media/hdphoto6.wdp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" y="0"/>
            <a:ext cx="11530395" cy="6858000"/>
          </a:xfrm>
          <a:custGeom>
            <a:avLst/>
            <a:gdLst/>
            <a:ahLst/>
            <a:cxnLst/>
            <a:rect l="l" t="t" r="r" b="b"/>
            <a:pathLst>
              <a:path w="10835640" h="6858000">
                <a:moveTo>
                  <a:pt x="0" y="6858000"/>
                </a:moveTo>
                <a:lnTo>
                  <a:pt x="10835640" y="6858000"/>
                </a:lnTo>
                <a:lnTo>
                  <a:pt x="108356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391312" y="0"/>
            <a:ext cx="829119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8"/>
                </a:moveTo>
                <a:lnTo>
                  <a:pt x="899159" y="6857998"/>
                </a:ln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54936" y="831873"/>
            <a:ext cx="2033968" cy="8999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88284" y="831873"/>
            <a:ext cx="565214" cy="8999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601301" y="832473"/>
            <a:ext cx="8845384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sz="3200" b="0" spc="-35" dirty="0"/>
              <a:t>JOB ROLE </a:t>
            </a:r>
            <a:r>
              <a:rPr sz="3200" b="0" dirty="0"/>
              <a:t>–</a:t>
            </a:r>
            <a:r>
              <a:rPr lang="en-IN" sz="3200" b="0" dirty="0"/>
              <a:t> </a:t>
            </a:r>
            <a:r>
              <a:rPr lang="en-IN" sz="3200" b="0" spc="-35" dirty="0"/>
              <a:t>SELF EMPLOYEED TAILOR</a:t>
            </a:r>
            <a:endParaRPr sz="3200" dirty="0"/>
          </a:p>
        </p:txBody>
      </p:sp>
      <p:sp>
        <p:nvSpPr>
          <p:cNvPr id="8" name="object 8"/>
          <p:cNvSpPr/>
          <p:nvPr/>
        </p:nvSpPr>
        <p:spPr>
          <a:xfrm>
            <a:off x="3973483" y="1822472"/>
            <a:ext cx="1164145" cy="7871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787299" y="1822472"/>
            <a:ext cx="494347" cy="7871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01040" y="1822472"/>
            <a:ext cx="2626043" cy="78714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646509" y="3211591"/>
            <a:ext cx="4964621" cy="39357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>
              <a:spcBef>
                <a:spcPts val="5"/>
              </a:spcBef>
            </a:pPr>
            <a:r>
              <a:rPr lang="en-IN"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Class</a:t>
            </a:r>
            <a:r>
              <a:rPr lang="en-IN" sz="2800" spc="2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IN"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XI</a:t>
            </a:r>
            <a:endParaRPr lang="en-IN" sz="2800" dirty="0">
              <a:latin typeface="Century Schoolbook" panose="02040604050505020304" pitchFamily="18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91545" y="1961043"/>
            <a:ext cx="8064896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29944" marR="5080" indent="-817244">
              <a:spcBef>
                <a:spcPts val="95"/>
              </a:spcBef>
            </a:pPr>
            <a:r>
              <a:rPr sz="2800" spc="-5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Sector </a:t>
            </a:r>
            <a:r>
              <a:rPr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–</a:t>
            </a:r>
            <a:r>
              <a:rPr sz="2800" spc="-60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 </a:t>
            </a:r>
            <a:r>
              <a:rPr sz="2800" spc="-8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Apparel, </a:t>
            </a:r>
            <a:r>
              <a:rPr sz="2800" spc="-7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Made-Ups </a:t>
            </a:r>
            <a:r>
              <a:rPr sz="2800" spc="-6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and </a:t>
            </a:r>
            <a:r>
              <a:rPr sz="2800" spc="-7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Home </a:t>
            </a:r>
            <a:r>
              <a:rPr sz="2800" spc="-8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Furnishing  </a:t>
            </a:r>
            <a:r>
              <a:rPr sz="2800" spc="-6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(Qualification </a:t>
            </a:r>
            <a:r>
              <a:rPr sz="2800" spc="-5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Pack </a:t>
            </a:r>
            <a:r>
              <a:rPr sz="2800" spc="-6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Code: </a:t>
            </a:r>
            <a:r>
              <a:rPr sz="2800" spc="-7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AMH/Q</a:t>
            </a:r>
            <a:r>
              <a:rPr sz="2800" spc="-254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 </a:t>
            </a:r>
            <a:r>
              <a:rPr lang="en-IN" sz="2800" spc="-254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1947</a:t>
            </a:r>
            <a:r>
              <a:rPr sz="2800" spc="-4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)</a:t>
            </a:r>
            <a:endParaRPr sz="2800" dirty="0">
              <a:solidFill>
                <a:prstClr val="black"/>
              </a:solidFill>
              <a:latin typeface="Century Schoolbook" panose="02040604050505020304" pitchFamily="18" charset="0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477452" y="3981755"/>
            <a:ext cx="9311593" cy="2039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marR="92710" indent="918844" algn="ctr">
              <a:lnSpc>
                <a:spcPct val="110100"/>
              </a:lnSpc>
            </a:pP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PSS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Central Institute of Vocational Education  </a:t>
            </a:r>
            <a:r>
              <a:rPr lang="en-GB" sz="2600" spc="10" dirty="0" err="1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Shyamla</a:t>
            </a: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Hills, </a:t>
            </a: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Bhopal </a:t>
            </a:r>
            <a:r>
              <a:rPr lang="en-GB" sz="260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–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462 013 </a:t>
            </a:r>
            <a:r>
              <a:rPr lang="en-GB" sz="260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, </a:t>
            </a: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Madhya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Pradesh,</a:t>
            </a:r>
            <a:r>
              <a:rPr lang="en-GB" sz="2600" spc="4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India</a:t>
            </a:r>
            <a:endParaRPr lang="en-GB" sz="2600" dirty="0">
              <a:latin typeface="Century Schoolbook" panose="02040604050505020304" pitchFamily="18" charset="0"/>
              <a:cs typeface="Arial" panose="020B0604020202020204" pitchFamily="34" charset="0"/>
            </a:endParaRPr>
          </a:p>
          <a:p>
            <a:pPr marL="12700" algn="ctr">
              <a:lnSpc>
                <a:spcPct val="100000"/>
              </a:lnSpc>
              <a:spcBef>
                <a:spcPts val="810"/>
              </a:spcBef>
            </a:pPr>
            <a:r>
              <a:rPr lang="en-GB" sz="2600" b="1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_________________________________________________</a:t>
            </a:r>
          </a:p>
          <a:p>
            <a:pPr marL="12700" algn="ctr">
              <a:lnSpc>
                <a:spcPct val="100000"/>
              </a:lnSpc>
              <a:spcBef>
                <a:spcPts val="810"/>
              </a:spcBef>
            </a:pPr>
            <a:r>
              <a:rPr lang="en-GB" sz="30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  <a:hlinkClick r:id="rId8"/>
              </a:rPr>
              <a:t>www.psscive.ac.in</a:t>
            </a:r>
            <a:endParaRPr lang="en-GB" sz="3000" dirty="0">
              <a:latin typeface="Century Schoolbook" panose="02040604050505020304" pitchFamily="18" charset="0"/>
              <a:cs typeface="Arial" panose="020B0604020202020204" pitchFamily="34" charset="0"/>
            </a:endParaRPr>
          </a:p>
        </p:txBody>
      </p:sp>
      <p:sp>
        <p:nvSpPr>
          <p:cNvPr id="23" name="object 10"/>
          <p:cNvSpPr/>
          <p:nvPr/>
        </p:nvSpPr>
        <p:spPr>
          <a:xfrm>
            <a:off x="188934" y="3964065"/>
            <a:ext cx="1082040" cy="128320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15" name="Slide Number Placeholder 4"/>
          <p:cNvSpPr txBox="1">
            <a:spLocks/>
          </p:cNvSpPr>
          <p:nvPr/>
        </p:nvSpPr>
        <p:spPr>
          <a:xfrm>
            <a:off x="11424592" y="6021288"/>
            <a:ext cx="63607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3600" b="0" i="0" kern="120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  <a:latin typeface="Century Schoolbook" panose="02040604050505020304" pitchFamily="18" charset="0"/>
              </a:rPr>
              <a:pPr marL="25400">
                <a:spcBef>
                  <a:spcPts val="955"/>
                </a:spcBef>
              </a:pPr>
              <a:t>1</a:t>
            </a:fld>
            <a:endParaRPr lang="en-IN" spc="-5" dirty="0">
              <a:solidFill>
                <a:prstClr val="white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406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07568" y="290956"/>
            <a:ext cx="8568952" cy="151216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2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Tracing papers and sheets: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a waxed tracing paper used with the tracing wheel for transferring the markings. 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Picture 4" descr="Fig.2.10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703367"/>
            <a:ext cx="2207567" cy="1507340"/>
          </a:xfrm>
          <a:prstGeom prst="rect">
            <a:avLst/>
          </a:prstGeom>
        </p:spPr>
      </p:pic>
      <p:sp>
        <p:nvSpPr>
          <p:cNvPr id="14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10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08934" y="2383959"/>
            <a:ext cx="8567586" cy="1773241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3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Tailor’s chalk wedges: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These are thin pieces of hard chalk available in several colours for marking construction lines and alteration marks while fitting.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6" name="Picture 15" descr="D:\ASS FASHION DESIGNER\final image by prachi\chal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4587" l="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96634" y="2985942"/>
            <a:ext cx="1661737" cy="1417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2237656" y="4754629"/>
            <a:ext cx="8568952" cy="156012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4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Tailor’s wax: </a:t>
            </a:r>
            <a:r>
              <a:rPr lang="en-US" sz="2800" dirty="0">
                <a:latin typeface="Century Schoolbook" panose="02040604050505020304" pitchFamily="18" charset="0"/>
              </a:rPr>
              <a:t>It has a consistency like that of a crayon and suitable for use on wool or worsted materials. </a:t>
            </a: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 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184612" y="5166710"/>
            <a:ext cx="1819910" cy="735965"/>
            <a:chOff x="8213" y="239"/>
            <a:chExt cx="2866" cy="1159"/>
          </a:xfrm>
        </p:grpSpPr>
        <p:pic>
          <p:nvPicPr>
            <p:cNvPr id="19" name="Picture 18"/>
            <p:cNvPicPr>
              <a:picLocks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213" y="281"/>
              <a:ext cx="1487" cy="1117"/>
            </a:xfrm>
            <a:prstGeom prst="rect">
              <a:avLst/>
            </a:prstGeom>
            <a:noFill/>
          </p:spPr>
        </p:pic>
        <p:pic>
          <p:nvPicPr>
            <p:cNvPr id="20" name="Picture 19"/>
            <p:cNvPicPr>
              <a:picLocks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704" y="239"/>
              <a:ext cx="1375" cy="113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068606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11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91544" y="1054487"/>
            <a:ext cx="8676964" cy="205047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5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Liquid marking pens: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These can be used for marking if the marks disappear after 48 hours or wash off from the fabric.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6" name="Picture 15" descr="Fig.2.13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003" b="9528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76627">
            <a:off x="-224300" y="1437127"/>
            <a:ext cx="2406957" cy="80872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991544" y="3501008"/>
            <a:ext cx="8676964" cy="180881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6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Pins: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Pins are used for holding the fabric layers together while cutting and sewing. </a:t>
            </a:r>
          </a:p>
        </p:txBody>
      </p:sp>
      <p:pic>
        <p:nvPicPr>
          <p:cNvPr id="18" name="Picture 17" descr="Fig.2.14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238590" y="4005064"/>
            <a:ext cx="1474418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74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074876" y="3795506"/>
            <a:ext cx="8616280" cy="173465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8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Awl/stiletto: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a pointed metal tool used for piercing holes in pattern.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1176808" y="2691680"/>
            <a:ext cx="4536504" cy="3689648"/>
            <a:chOff x="-1680864" y="976998"/>
            <a:chExt cx="7434064" cy="722177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4800" y="976998"/>
              <a:ext cx="6858000" cy="68580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80864" y="1340768"/>
              <a:ext cx="6858000" cy="6858000"/>
            </a:xfrm>
            <a:prstGeom prst="rect">
              <a:avLst/>
            </a:prstGeom>
          </p:spPr>
        </p:pic>
      </p:grpSp>
      <p:sp>
        <p:nvSpPr>
          <p:cNvPr id="14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12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C34FB3-211E-5AF7-A198-99346D1524E6}"/>
              </a:ext>
            </a:extLst>
          </p:cNvPr>
          <p:cNvSpPr/>
          <p:nvPr/>
        </p:nvSpPr>
        <p:spPr>
          <a:xfrm>
            <a:off x="2074876" y="1480401"/>
            <a:ext cx="8676964" cy="173465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7"/>
            </a:pPr>
            <a:r>
              <a:rPr lang="en-GB" sz="2800" b="1" dirty="0" err="1">
                <a:solidFill>
                  <a:srgbClr val="FFFF00"/>
                </a:solidFill>
                <a:latin typeface="Century Schoolbook" panose="02040604050505020304" pitchFamily="18" charset="0"/>
              </a:rPr>
              <a:t>Notcher</a:t>
            </a: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used to cut small opening/notch on pattern.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8" name="Picture 7" descr="D:\ASS FASHION DESIGNER\final image by prachi\no.jpg">
            <a:extLst>
              <a:ext uri="{FF2B5EF4-FFF2-40B4-BE49-F238E27FC236}">
                <a16:creationId xmlns:a16="http://schemas.microsoft.com/office/drawing/2014/main" id="{47F4147A-374B-6F10-9B47-401227554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4" b="89929" l="5043" r="89914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96688" y="1918915"/>
            <a:ext cx="2367663" cy="1438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3686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2984" y="1556792"/>
            <a:ext cx="3817238" cy="696594"/>
          </a:xfrm>
        </p:spPr>
        <p:txBody>
          <a:bodyPr/>
          <a:lstStyle/>
          <a:p>
            <a:pPr algn="ctr"/>
            <a:r>
              <a:rPr lang="en-IN" dirty="0"/>
              <a:t>Summary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7408" y="2636912"/>
            <a:ext cx="9937104" cy="861774"/>
          </a:xfrm>
        </p:spPr>
        <p:txBody>
          <a:bodyPr/>
          <a:lstStyle/>
          <a:p>
            <a:pPr lvl="0" algn="just"/>
            <a:r>
              <a:rPr lang="en-IN" dirty="0"/>
              <a:t>In this session you have learnt about </a:t>
            </a:r>
            <a:r>
              <a:rPr lang="en-GB" dirty="0"/>
              <a:t>tools and equipment used for measuring and drafting.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13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223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0"/>
            <a:ext cx="10835640" cy="6858000"/>
          </a:xfrm>
          <a:custGeom>
            <a:avLst/>
            <a:gdLst/>
            <a:ahLst/>
            <a:cxnLst/>
            <a:rect l="l" t="t" r="r" b="b"/>
            <a:pathLst>
              <a:path w="10835640" h="6858000">
                <a:moveTo>
                  <a:pt x="0" y="6858000"/>
                </a:moveTo>
                <a:lnTo>
                  <a:pt x="10835640" y="6858000"/>
                </a:lnTo>
                <a:lnTo>
                  <a:pt x="108356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292840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899159" y="6857998"/>
                </a:move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lnTo>
                  <a:pt x="899159" y="6857998"/>
                </a:lnTo>
                <a:close/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6858000"/>
                </a:moveTo>
                <a:lnTo>
                  <a:pt x="457200" y="6858000"/>
                </a:lnTo>
                <a:lnTo>
                  <a:pt x="4572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77592" y="4685157"/>
            <a:ext cx="7649209" cy="1703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Joint</a:t>
            </a:r>
            <a:r>
              <a:rPr sz="1400" b="1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4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Director</a:t>
            </a:r>
            <a:endParaRPr sz="1400" dirty="0">
              <a:latin typeface="Century Schoolbook"/>
              <a:cs typeface="Century Schoolbook"/>
            </a:endParaRPr>
          </a:p>
          <a:p>
            <a:pPr marR="8255" algn="ctr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PSS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Central Institute of Vocational</a:t>
            </a:r>
            <a:r>
              <a:rPr sz="1600" spc="3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Education</a:t>
            </a:r>
            <a:endParaRPr sz="1600" dirty="0">
              <a:latin typeface="Century Schoolbook"/>
              <a:cs typeface="Century Schoolbook"/>
            </a:endParaRPr>
          </a:p>
          <a:p>
            <a:pPr marR="5080" algn="ctr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Shyamla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Hills,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Bhopal </a:t>
            </a:r>
            <a:r>
              <a:rPr sz="1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–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462013 </a:t>
            </a:r>
            <a:r>
              <a:rPr sz="1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,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Madhya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Pradesh,</a:t>
            </a:r>
            <a:r>
              <a:rPr sz="1600" spc="19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India</a:t>
            </a:r>
            <a:endParaRPr sz="1600" dirty="0">
              <a:latin typeface="Century Schoolbook"/>
              <a:cs typeface="Century School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  <a:tabLst>
                <a:tab pos="1652270" algn="l"/>
                <a:tab pos="7522209" algn="l"/>
              </a:tabLst>
            </a:pPr>
            <a:r>
              <a:rPr sz="1600" b="1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______</a:t>
            </a:r>
            <a:r>
              <a:rPr sz="1600" b="1" u="sng" spc="-5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 </a:t>
            </a:r>
            <a:r>
              <a:rPr sz="1600" b="1" u="sng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	</a:t>
            </a:r>
            <a:r>
              <a:rPr sz="1600" b="1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_</a:t>
            </a:r>
            <a:r>
              <a:rPr sz="1600" b="1" u="sng" spc="-5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 </a:t>
            </a:r>
            <a:r>
              <a:rPr sz="1600" b="1" u="sng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	</a:t>
            </a:r>
            <a:r>
              <a:rPr sz="1600" b="1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_</a:t>
            </a:r>
            <a:endParaRPr sz="1600" dirty="0">
              <a:latin typeface="Century Schoolbook"/>
              <a:cs typeface="Century Schoolbook"/>
            </a:endParaRPr>
          </a:p>
          <a:p>
            <a:pPr marR="2540" algn="ctr">
              <a:lnSpc>
                <a:spcPct val="100000"/>
              </a:lnSpc>
              <a:spcBef>
                <a:spcPts val="5"/>
              </a:spcBef>
            </a:pP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E-mail:</a:t>
            </a:r>
            <a:r>
              <a:rPr sz="1200" b="1" spc="4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  <a:hlinkClick r:id="rId2"/>
              </a:rPr>
              <a:t>jdpsscive@gmail.com</a:t>
            </a:r>
            <a:endParaRPr sz="1200" dirty="0">
              <a:latin typeface="Century Schoolbook"/>
              <a:cs typeface="Century Schoolbook"/>
            </a:endParaRPr>
          </a:p>
          <a:p>
            <a:pPr marR="7620" algn="ctr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Tel.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+91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755 2660691, 2704100, 2660391,</a:t>
            </a:r>
            <a:r>
              <a:rPr sz="1200" b="1" spc="16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2660564</a:t>
            </a:r>
            <a:endParaRPr sz="1200" dirty="0">
              <a:latin typeface="Century Schoolbook"/>
              <a:cs typeface="Century Schoolbook"/>
            </a:endParaRPr>
          </a:p>
          <a:p>
            <a:pPr marR="2540" algn="ctr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Fax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+91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755</a:t>
            </a:r>
            <a:r>
              <a:rPr sz="1200" b="1" spc="5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2660481</a:t>
            </a:r>
            <a:endParaRPr sz="1200" dirty="0">
              <a:latin typeface="Century Schoolbook"/>
              <a:cs typeface="Century Schoolbook"/>
            </a:endParaRPr>
          </a:p>
          <a:p>
            <a:pPr marR="1905" algn="ctr">
              <a:lnSpc>
                <a:spcPct val="100000"/>
              </a:lnSpc>
            </a:pP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Website:</a:t>
            </a:r>
            <a:r>
              <a:rPr sz="1200" b="1" spc="2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  <a:hlinkClick r:id="rId3"/>
              </a:rPr>
              <a:t>www.psscive.ac.in</a:t>
            </a:r>
            <a:endParaRPr sz="1200" dirty="0">
              <a:latin typeface="Century Schoolbook"/>
              <a:cs typeface="Century Schoolboo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16443" y="6567627"/>
            <a:ext cx="36664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© </a:t>
            </a:r>
            <a:r>
              <a:rPr sz="10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PSS </a:t>
            </a: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Central Institute </a:t>
            </a:r>
            <a:r>
              <a:rPr sz="1000" dirty="0">
                <a:solidFill>
                  <a:srgbClr val="FFFFFF"/>
                </a:solidFill>
                <a:latin typeface="Century Schoolbook"/>
                <a:cs typeface="Century Schoolbook"/>
              </a:rPr>
              <a:t>of </a:t>
            </a: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Vocational Education, Bhopal</a:t>
            </a:r>
            <a:r>
              <a:rPr sz="10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0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2020</a:t>
            </a:r>
            <a:endParaRPr sz="1000">
              <a:latin typeface="Century Schoolbook"/>
              <a:cs typeface="Century Schoolbook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521452" y="3561588"/>
            <a:ext cx="678179" cy="9875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00743" y="540830"/>
            <a:ext cx="75977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0" spc="-5" dirty="0">
                <a:cs typeface="Century Schoolbook"/>
              </a:rPr>
              <a:t>Project Coordinator : </a:t>
            </a:r>
            <a:r>
              <a:rPr lang="en-IN" sz="2800" b="0" spc="-10" dirty="0" err="1">
                <a:solidFill>
                  <a:srgbClr val="FFFFFF"/>
                </a:solidFill>
                <a:cs typeface="Century Schoolbook"/>
              </a:rPr>
              <a:t>Prof.</a:t>
            </a:r>
            <a:r>
              <a:rPr lang="en-IN" sz="2800" b="0" spc="-10" dirty="0">
                <a:solidFill>
                  <a:srgbClr val="FFFFFF"/>
                </a:solidFill>
                <a:cs typeface="Century Schoolbook"/>
              </a:rPr>
              <a:t> </a:t>
            </a:r>
            <a:r>
              <a:rPr lang="en-IN" sz="2800" b="0" spc="-10" dirty="0" err="1">
                <a:solidFill>
                  <a:srgbClr val="FFFFFF"/>
                </a:solidFill>
                <a:cs typeface="Century Schoolbook"/>
              </a:rPr>
              <a:t>Pinki</a:t>
            </a:r>
            <a:r>
              <a:rPr lang="en-IN" sz="2800" b="0" spc="-10" dirty="0">
                <a:solidFill>
                  <a:srgbClr val="FFFFFF"/>
                </a:solidFill>
                <a:cs typeface="Century Schoolbook"/>
              </a:rPr>
              <a:t> Khanna</a:t>
            </a:r>
            <a:endParaRPr sz="2800" dirty="0">
              <a:cs typeface="Century Schoolboo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03249" y="1440639"/>
            <a:ext cx="9597894" cy="2059538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algn="ctr">
              <a:spcBef>
                <a:spcPts val="1540"/>
              </a:spcBef>
            </a:pPr>
            <a:r>
              <a:rPr lang="en-IN" sz="2400" spc="-5">
                <a:solidFill>
                  <a:srgbClr val="FFFF00"/>
                </a:solidFill>
                <a:latin typeface="Century Schoolbook" panose="02040604050505020304" pitchFamily="18" charset="0"/>
                <a:cs typeface="Century Schoolbook"/>
              </a:rPr>
              <a:t>Academic Support – </a:t>
            </a:r>
            <a:r>
              <a:rPr lang="en-IN" sz="2400" spc="-5" dirty="0" err="1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Shivangi</a:t>
            </a:r>
            <a:r>
              <a:rPr lang="en-IN" sz="2400" spc="-5" dirty="0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 </a:t>
            </a:r>
            <a:r>
              <a:rPr lang="en-IN" sz="2400" spc="-5" dirty="0" err="1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Vig</a:t>
            </a:r>
            <a:r>
              <a:rPr lang="en-IN" sz="2400" spc="-5" dirty="0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 &amp; Nupur Srivastava</a:t>
            </a:r>
          </a:p>
          <a:p>
            <a:pPr algn="ctr">
              <a:spcBef>
                <a:spcPts val="1540"/>
              </a:spcBef>
            </a:pPr>
            <a:endParaRPr lang="en-IN" sz="2400" dirty="0">
              <a:solidFill>
                <a:schemeClr val="bg1"/>
              </a:solidFill>
              <a:latin typeface="Century Schoolbook" panose="02040604050505020304" pitchFamily="18" charset="0"/>
              <a:cs typeface="Century Schoolbook"/>
            </a:endParaRPr>
          </a:p>
          <a:p>
            <a:pPr>
              <a:spcBef>
                <a:spcPts val="1540"/>
              </a:spcBef>
            </a:pPr>
            <a:r>
              <a:rPr lang="en-IN" sz="2400" spc="-5" dirty="0">
                <a:solidFill>
                  <a:srgbClr val="FFFF00"/>
                </a:solidFill>
                <a:latin typeface="Century Schoolbook" panose="02040604050505020304" pitchFamily="18" charset="0"/>
                <a:cs typeface="Century Schoolbook"/>
              </a:rPr>
              <a:t>Assistance                                                           Graphic Artist</a:t>
            </a:r>
            <a:endParaRPr lang="en-IN" sz="2400" dirty="0">
              <a:latin typeface="Century Schoolbook" panose="02040604050505020304" pitchFamily="18" charset="0"/>
              <a:cs typeface="Century Schoolbook"/>
            </a:endParaRPr>
          </a:p>
          <a:p>
            <a:pPr marL="12700" marR="5080"/>
            <a:r>
              <a:rPr lang="en-IN" sz="2400" dirty="0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Vani Pandya</a:t>
            </a:r>
            <a:r>
              <a:rPr lang="en-IN" sz="2400" dirty="0">
                <a:latin typeface="Century Schoolbook" panose="02040604050505020304" pitchFamily="18" charset="0"/>
                <a:cs typeface="Century Schoolbook"/>
              </a:rPr>
              <a:t>                                                        </a:t>
            </a:r>
            <a:r>
              <a:rPr lang="en-IN" sz="2400" dirty="0" err="1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Prachi</a:t>
            </a:r>
            <a:r>
              <a:rPr lang="en-IN" sz="2400" dirty="0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 </a:t>
            </a:r>
            <a:r>
              <a:rPr lang="en-IN" sz="2400" dirty="0" err="1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Verma</a:t>
            </a:r>
            <a:endParaRPr lang="en-IN" sz="2400" spc="-5" dirty="0">
              <a:solidFill>
                <a:srgbClr val="FFFF00"/>
              </a:solidFill>
              <a:latin typeface="Century Schoolbook" panose="02040604050505020304" pitchFamily="18" charset="0"/>
              <a:cs typeface="Century Schoolbook"/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14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34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5400" y="2204864"/>
            <a:ext cx="9865096" cy="248850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just"/>
            <a:r>
              <a:rPr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UNIT </a:t>
            </a:r>
            <a:r>
              <a:rPr lang="en-US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2</a:t>
            </a:r>
            <a:r>
              <a:rPr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:</a:t>
            </a:r>
            <a:r>
              <a:rPr lang="en-US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SEWING TOOLS &amp; SEWING MACHINE OPERATIONS</a:t>
            </a:r>
          </a:p>
          <a:p>
            <a:pPr algn="just"/>
            <a:endParaRPr lang="en-US" sz="3200" dirty="0">
              <a:solidFill>
                <a:srgbClr val="FFFF00"/>
              </a:solidFill>
              <a:latin typeface="Century Schoolbook" panose="02040604050505020304" pitchFamily="18" charset="0"/>
              <a:cs typeface="Arial" panose="020B0604020202020204" pitchFamily="34" charset="0"/>
            </a:endParaRPr>
          </a:p>
          <a:p>
            <a:pPr marL="5080" algn="just">
              <a:spcBef>
                <a:spcPts val="105"/>
              </a:spcBef>
            </a:pPr>
            <a:r>
              <a:rPr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Session</a:t>
            </a:r>
            <a:r>
              <a:rPr lang="en-IN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3200" b="1" spc="-5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1</a:t>
            </a:r>
            <a:r>
              <a:rPr sz="3200" b="1" spc="-5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:</a:t>
            </a:r>
            <a:r>
              <a:rPr lang="en-IN" sz="3200" b="1" spc="-5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Measuring &amp; Marking Tools &amp; Their Usage</a:t>
            </a:r>
            <a:endParaRPr lang="en-GB" sz="3200" dirty="0">
              <a:solidFill>
                <a:srgbClr val="FFFF00"/>
              </a:solidFill>
              <a:latin typeface="Century Schoolbook" panose="020406040505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2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7049" y="1124744"/>
            <a:ext cx="2621059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spc="-60" dirty="0"/>
              <a:t>C</a:t>
            </a:r>
            <a:r>
              <a:rPr spc="-55" dirty="0"/>
              <a:t>on</a:t>
            </a:r>
            <a:r>
              <a:rPr spc="-50" dirty="0"/>
              <a:t>te</a:t>
            </a:r>
            <a:r>
              <a:rPr spc="-55" dirty="0"/>
              <a:t>n</a:t>
            </a:r>
            <a:r>
              <a:rPr dirty="0"/>
              <a:t>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3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439310"/>
              </p:ext>
            </p:extLst>
          </p:nvPr>
        </p:nvGraphicFramePr>
        <p:xfrm>
          <a:off x="1257080" y="2204864"/>
          <a:ext cx="9000999" cy="20421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546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4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3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5090">
                        <a:lnSpc>
                          <a:spcPts val="2350"/>
                        </a:lnSpc>
                      </a:pPr>
                      <a:r>
                        <a:rPr sz="2000" b="1" spc="-5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Title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6D6A79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7630">
                        <a:lnSpc>
                          <a:spcPts val="2335"/>
                        </a:lnSpc>
                      </a:pPr>
                      <a:r>
                        <a:rPr sz="2000" b="1" spc="-5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/>
                        </a:rPr>
                        <a:t>Slide</a:t>
                      </a:r>
                      <a:r>
                        <a:rPr sz="2000" b="1" spc="-15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/>
                        </a:rPr>
                        <a:t> </a:t>
                      </a:r>
                      <a:r>
                        <a:rPr sz="2000" b="1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/>
                        </a:rPr>
                        <a:t>No.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6D6A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3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5090">
                        <a:lnSpc>
                          <a:spcPts val="2335"/>
                        </a:lnSpc>
                      </a:pPr>
                      <a:r>
                        <a:rPr sz="2000" b="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Session</a:t>
                      </a:r>
                      <a:r>
                        <a:rPr sz="2000" b="0" spc="-55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2000" b="0" spc="-5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Objectives</a:t>
                      </a:r>
                      <a:endParaRPr sz="2000" b="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905" algn="ctr">
                        <a:lnSpc>
                          <a:spcPts val="2350"/>
                        </a:lnSpc>
                      </a:pPr>
                      <a:r>
                        <a:rPr sz="2000" dirty="0">
                          <a:latin typeface="Century Schoolbook" panose="02040604050505020304" pitchFamily="18" charset="0"/>
                          <a:cs typeface="Arial" panose="020B0604020202020204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b="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Introduction to various marking tools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2350"/>
                        </a:lnSpc>
                      </a:pPr>
                      <a:r>
                        <a:rPr lang="en-IN" sz="2000" dirty="0">
                          <a:latin typeface="Century Schoolbook" panose="02040604050505020304" pitchFamily="18" charset="0"/>
                          <a:cs typeface="Arial" panose="020B0604020202020204"/>
                        </a:rPr>
                        <a:t>5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18451"/>
                  </a:ext>
                </a:extLst>
              </a:tr>
              <a:tr h="54863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5090">
                        <a:lnSpc>
                          <a:spcPts val="2350"/>
                        </a:lnSpc>
                      </a:pPr>
                      <a:r>
                        <a:rPr sz="2000" b="0" spc="-5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Summary</a:t>
                      </a:r>
                      <a:endParaRPr sz="2000" b="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635" algn="ctr">
                        <a:lnSpc>
                          <a:spcPts val="2350"/>
                        </a:lnSpc>
                      </a:pPr>
                      <a:r>
                        <a:rPr lang="en-US" sz="2000" dirty="0">
                          <a:latin typeface="Century Schoolbook" panose="02040604050505020304" pitchFamily="18" charset="0"/>
                          <a:cs typeface="Arial" panose="020B0604020202020204"/>
                        </a:rPr>
                        <a:t>13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0510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3392" y="2996952"/>
            <a:ext cx="10153128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spcBef>
                <a:spcPts val="95"/>
              </a:spcBef>
            </a:pPr>
            <a:r>
              <a:rPr lang="en-IN" sz="2800" spc="-1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      </a:t>
            </a:r>
            <a:r>
              <a:rPr sz="2800" spc="-1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The </a:t>
            </a:r>
            <a:r>
              <a:rPr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students </a:t>
            </a:r>
            <a:r>
              <a:rPr sz="2800" spc="-1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will </a:t>
            </a:r>
            <a:r>
              <a:rPr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be </a:t>
            </a:r>
            <a:r>
              <a:rPr sz="2800" spc="-20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able</a:t>
            </a:r>
            <a:r>
              <a:rPr sz="2800" spc="53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 </a:t>
            </a:r>
            <a:r>
              <a:rPr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to:</a:t>
            </a:r>
            <a:endParaRPr sz="2800" dirty="0">
              <a:solidFill>
                <a:prstClr val="black"/>
              </a:solidFill>
              <a:latin typeface="Century Schoolbook" panose="02040604050505020304" pitchFamily="18" charset="0"/>
              <a:cs typeface="Bookman Old Style" panose="02050604050505020204"/>
            </a:endParaRPr>
          </a:p>
          <a:p>
            <a:pPr algn="just">
              <a:spcBef>
                <a:spcPts val="35"/>
              </a:spcBef>
            </a:pPr>
            <a:endParaRPr sz="2800" dirty="0">
              <a:solidFill>
                <a:prstClr val="black"/>
              </a:solidFill>
              <a:latin typeface="Century Schoolbook" panose="02040604050505020304" pitchFamily="18" charset="0"/>
              <a:cs typeface="Times New Roman" panose="02020603050405020304"/>
            </a:endParaRPr>
          </a:p>
          <a:p>
            <a:pPr marL="671195" indent="-572135" algn="just">
              <a:buSzPct val="80000"/>
              <a:buFont typeface="Wingdings" panose="05000000000000000000"/>
              <a:buChar char=""/>
              <a:tabLst>
                <a:tab pos="671195" algn="l"/>
                <a:tab pos="671830" algn="l"/>
              </a:tabLst>
            </a:pPr>
            <a:r>
              <a:rPr lang="en-IN"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Gain knowledge about </a:t>
            </a:r>
            <a:r>
              <a:rPr lang="en-GB"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equipment used for measuring, and drafting.</a:t>
            </a:r>
            <a:endParaRPr lang="en-GB" sz="2800" dirty="0">
              <a:solidFill>
                <a:prstClr val="black"/>
              </a:solidFill>
              <a:latin typeface="Century Schoolbook" panose="02040604050505020304" pitchFamily="18" charset="0"/>
              <a:cs typeface="Bookman Old Style" panose="02050604050505020204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15680" y="1628800"/>
            <a:ext cx="5400599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sz="4000" spc="-55" dirty="0">
                <a:cs typeface="Bookman Old Style" panose="02050604050505020204"/>
              </a:rPr>
              <a:t>Session</a:t>
            </a:r>
            <a:r>
              <a:rPr sz="4000" spc="25" dirty="0">
                <a:cs typeface="Bookman Old Style" panose="02050604050505020204"/>
              </a:rPr>
              <a:t> </a:t>
            </a:r>
            <a:r>
              <a:rPr sz="4000" spc="-55" dirty="0">
                <a:cs typeface="Bookman Old Style" panose="02050604050505020204"/>
              </a:rPr>
              <a:t>Objectives</a:t>
            </a:r>
            <a:endParaRPr sz="4000" dirty="0">
              <a:cs typeface="Bookman Old Style" panose="02050604050505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4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0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6430" y="404664"/>
            <a:ext cx="8103035" cy="1354217"/>
          </a:xfrm>
        </p:spPr>
        <p:txBody>
          <a:bodyPr/>
          <a:lstStyle/>
          <a:p>
            <a:pPr algn="ctr"/>
            <a:r>
              <a:rPr lang="en-IN" dirty="0"/>
              <a:t>SELECTION OF TOOLS AND EQUIPMENTS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5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5400" y="2564904"/>
            <a:ext cx="9865096" cy="35283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  <a:shade val="30000"/>
                  <a:satMod val="115000"/>
                </a:schemeClr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chemeClr val="accent1">
                  <a:lumMod val="5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dirty="0">
                <a:latin typeface="Century Schoolbook" panose="02040604050505020304" pitchFamily="18" charset="0"/>
              </a:rPr>
              <a:t>The process of garment construction includes the knowledge and skills of measuring, marking, cutting and stitching, which is done using appropriate tools. </a:t>
            </a:r>
          </a:p>
          <a:p>
            <a:pPr algn="just"/>
            <a:endParaRPr lang="en-US" sz="2800" dirty="0">
              <a:latin typeface="Century Schoolbook" panose="02040604050505020304" pitchFamily="18" charset="0"/>
            </a:endParaRPr>
          </a:p>
          <a:p>
            <a:pPr algn="just"/>
            <a:r>
              <a:rPr lang="en-US" sz="2800" dirty="0">
                <a:latin typeface="Century Schoolbook" panose="02040604050505020304" pitchFamily="18" charset="0"/>
              </a:rPr>
              <a:t>Different tools and equipment of measuring, marking and cutting have their own utility and importance that makes the work easier and quicker.</a:t>
            </a:r>
          </a:p>
        </p:txBody>
      </p:sp>
    </p:spTree>
    <p:extLst>
      <p:ext uri="{BB962C8B-B14F-4D97-AF65-F5344CB8AC3E}">
        <p14:creationId xmlns:p14="http://schemas.microsoft.com/office/powerpoint/2010/main" val="917646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8036" y="278114"/>
            <a:ext cx="8849041" cy="677108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TOOLS AND EQUIPMENTS</a:t>
            </a:r>
            <a:endParaRPr lang="en-IN" sz="4400" b="1" dirty="0">
              <a:solidFill>
                <a:srgbClr val="FFFF00"/>
              </a:solidFill>
              <a:latin typeface="Century Schoolbook" panose="020406040505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6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69204" y="1455794"/>
            <a:ext cx="9573871" cy="43204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shade val="30000"/>
                  <a:satMod val="115000"/>
                </a:schemeClr>
              </a:gs>
              <a:gs pos="50000">
                <a:schemeClr val="tx1">
                  <a:lumMod val="50000"/>
                  <a:lumOff val="50000"/>
                  <a:shade val="67500"/>
                  <a:satMod val="115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N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1.Measuring tools: </a:t>
            </a:r>
          </a:p>
        </p:txBody>
      </p:sp>
      <p:sp>
        <p:nvSpPr>
          <p:cNvPr id="6" name="Rectangle 5"/>
          <p:cNvSpPr/>
          <p:nvPr/>
        </p:nvSpPr>
        <p:spPr>
          <a:xfrm>
            <a:off x="830015" y="2211878"/>
            <a:ext cx="95770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chemeClr val="bg1"/>
                </a:solidFill>
                <a:latin typeface="Century Schoolbook" panose="02040604050505020304" pitchFamily="18" charset="0"/>
                <a:ea typeface="Calibri" panose="020F0502020204030204" pitchFamily="34" charset="0"/>
              </a:rPr>
              <a:t>Measuring tools are essential for accurate measurements which ensure a perfect fit and fall in a garment. Types of measuring tools: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  <a:ea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31504" y="4221088"/>
            <a:ext cx="9001000" cy="187220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/>
            </a:pPr>
            <a:r>
              <a:rPr lang="en-US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Tape measure:</a:t>
            </a:r>
            <a:r>
              <a:rPr lang="en-US" sz="2800" dirty="0">
                <a:solidFill>
                  <a:srgbClr val="FFFF00"/>
                </a:solidFill>
                <a:latin typeface="Century Schoolbook" panose="02040604050505020304" pitchFamily="18" charset="0"/>
              </a:rPr>
              <a:t> </a:t>
            </a:r>
            <a:r>
              <a:rPr lang="en-US" sz="2800" dirty="0">
                <a:latin typeface="Century Schoolbook" panose="02040604050505020304" pitchFamily="18" charset="0"/>
              </a:rPr>
              <a:t>It is a 60 inch (150 </a:t>
            </a:r>
            <a:r>
              <a:rPr lang="en-US" sz="2800" dirty="0" err="1">
                <a:latin typeface="Century Schoolbook" panose="02040604050505020304" pitchFamily="18" charset="0"/>
              </a:rPr>
              <a:t>cms</a:t>
            </a:r>
            <a:r>
              <a:rPr lang="en-US" sz="2800" dirty="0">
                <a:latin typeface="Century Schoolbook" panose="02040604050505020304" pitchFamily="18" charset="0"/>
              </a:rPr>
              <a:t>) long flexible tape with markings on both sides and metal tipped ends used for taking body measurements.</a:t>
            </a:r>
            <a:endParaRPr lang="en-IN" sz="2800" dirty="0">
              <a:latin typeface="Century Schoolbook" panose="02040604050505020304" pitchFamily="18" charset="0"/>
            </a:endParaRPr>
          </a:p>
        </p:txBody>
      </p:sp>
      <p:pic>
        <p:nvPicPr>
          <p:cNvPr id="8" name="Picture 7" descr="Fig.2.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23" b="90000" l="559" r="89936"/>
                    </a14:imgEffect>
                  </a14:imgLayer>
                </a14:imgProps>
              </a:ext>
            </a:extLst>
          </a:blip>
          <a:srcRect l="36830" b="21222"/>
          <a:stretch/>
        </p:blipFill>
        <p:spPr>
          <a:xfrm rot="1608771">
            <a:off x="31865" y="3834726"/>
            <a:ext cx="2007946" cy="264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08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7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18629" y="2901751"/>
            <a:ext cx="8784977" cy="163025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3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Yardstick/Metric rule: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a metre scale made of hardwood or metal used to draw long seam lines on paper or fabric.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0" name="Picture 9" descr="Fig.2.3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714" l="0" r="9721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891244">
            <a:off x="-200421" y="3072020"/>
            <a:ext cx="2193742" cy="91899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918629" y="399715"/>
            <a:ext cx="8784977" cy="187220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2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Ruler: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A ruler measuring 6, 12 or 18 inches is used for measuring and drawing small straight lines while drafting patterns and cutting.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2" name="Picture 11" descr="plastic-scale-15cm-30cm-1487161102-2702692.jp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697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275840">
            <a:off x="-23356" y="519582"/>
            <a:ext cx="1805401" cy="148784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918630" y="5013176"/>
            <a:ext cx="8784976" cy="151216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4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L-square or tailor’s square: 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a 24 x 14 inch L-shaped ruler with two arms forming a 90º angle.</a:t>
            </a:r>
          </a:p>
        </p:txBody>
      </p:sp>
      <p:pic>
        <p:nvPicPr>
          <p:cNvPr id="16" name="Picture 15" descr="C:\Users\kanchan\Downloads\l scale (1)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898" b="98776" l="3422" r="99448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6378283">
            <a:off x="595448" y="5264822"/>
            <a:ext cx="1462435" cy="100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779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8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47528" y="332656"/>
            <a:ext cx="8784977" cy="194421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5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Sewing gauge: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a small 6-inch (15 </a:t>
            </a:r>
            <a:r>
              <a:rPr lang="en-GB" sz="2800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cms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) plastic or metal ruler with a slider used for marking short lengths like hems, buttonholes, etc.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9" name="Picture 8" descr="Fig.2.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532" l="982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227578">
            <a:off x="231423" y="696358"/>
            <a:ext cx="1929545" cy="127133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847528" y="2559119"/>
            <a:ext cx="8784977" cy="17570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6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French curve: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made of plastic, wood or metal templates with an edge composed of varying radii/curves used for shaping the armhole and neckline.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4" name="Picture 13" descr="Fig.2.6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410" r="100000"/>
                    </a14:imgEffect>
                  </a14:imgLayer>
                </a14:imgProps>
              </a:ext>
            </a:extLst>
          </a:blip>
          <a:srcRect b="44787"/>
          <a:stretch/>
        </p:blipFill>
        <p:spPr>
          <a:xfrm>
            <a:off x="193949" y="2741112"/>
            <a:ext cx="1525384" cy="741491"/>
          </a:xfrm>
          <a:prstGeom prst="rect">
            <a:avLst/>
          </a:prstGeom>
        </p:spPr>
      </p:pic>
      <p:pic>
        <p:nvPicPr>
          <p:cNvPr id="15" name="Picture 14" descr="Fig.2.6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6655" b="97942" l="0" r="99590"/>
                    </a14:imgEffect>
                  </a14:imgLayer>
                </a14:imgProps>
              </a:ext>
            </a:extLst>
          </a:blip>
          <a:srcRect l="45824" t="46718" r="-1934" b="-965"/>
          <a:stretch/>
        </p:blipFill>
        <p:spPr>
          <a:xfrm>
            <a:off x="295353" y="3331173"/>
            <a:ext cx="1322576" cy="91973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847528" y="4653136"/>
            <a:ext cx="8784978" cy="165618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 startAt="7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Vary form curve: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looks like elongated French curve and is used for blending and shaping curves of collar design, sleeve caps, etc.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7" name="Picture 16" descr="Fig.2.7.jpg"/>
          <p:cNvPicPr/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2" b="89983" l="6300" r="95393"/>
                    </a14:imgEffect>
                  </a14:imgLayer>
                </a14:imgProps>
              </a:ext>
            </a:extLst>
          </a:blip>
          <a:srcRect t="15474" b="26373"/>
          <a:stretch/>
        </p:blipFill>
        <p:spPr>
          <a:xfrm rot="6726982">
            <a:off x="-95647" y="5236831"/>
            <a:ext cx="2439670" cy="1152128"/>
          </a:xfrm>
          <a:prstGeom prst="rect">
            <a:avLst/>
          </a:prstGeom>
        </p:spPr>
      </p:pic>
      <p:pic>
        <p:nvPicPr>
          <p:cNvPr id="18" name="Picture 17" descr="Fig.2.7.jpg"/>
          <p:cNvPicPr/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25246" l="9920" r="89986"/>
                    </a14:imgEffect>
                  </a14:imgLayer>
                </a14:imgProps>
              </a:ext>
            </a:extLst>
          </a:blip>
          <a:srcRect b="70923"/>
          <a:stretch/>
        </p:blipFill>
        <p:spPr>
          <a:xfrm rot="17514673">
            <a:off x="5700" y="4890195"/>
            <a:ext cx="1740737" cy="53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689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0931" y="1126017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  <a:ea typeface="Calibri" panose="020F0502020204030204" pitchFamily="34" charset="0"/>
              </a:rPr>
              <a:t>Following are the marking :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  <a:ea typeface="Calibri" panose="020F0502020204030204" pitchFamily="34" charset="0"/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9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47528" y="2204864"/>
            <a:ext cx="8820980" cy="36004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 typeface="+mj-lt"/>
              <a:buAutoNum type="romanLcPeriod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Tracing wheel: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Tracing wheels are of two types: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Serrated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 </a:t>
            </a: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edge wheel: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They make a dotted line while transferring markings.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en-GB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Smooth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 </a:t>
            </a: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edge wheel: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They</a:t>
            </a:r>
            <a:r>
              <a:rPr lang="en-GB" sz="2800" dirty="0">
                <a:solidFill>
                  <a:srgbClr val="FFFF00"/>
                </a:solidFill>
                <a:latin typeface="Century Schoolbook" panose="02040604050505020304" pitchFamily="18" charset="0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produces a solid line and used for delicate fabrics like silk or chiffon.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3" name="Picture 12" descr="Fig.2.9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0" b="89916" l="4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445668">
            <a:off x="-246392" y="3828132"/>
            <a:ext cx="2860512" cy="78158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91946" y="354366"/>
            <a:ext cx="9573871" cy="43204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shade val="30000"/>
                  <a:satMod val="115000"/>
                </a:schemeClr>
              </a:gs>
              <a:gs pos="50000">
                <a:schemeClr val="tx1">
                  <a:lumMod val="50000"/>
                  <a:lumOff val="50000"/>
                  <a:shade val="67500"/>
                  <a:satMod val="115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N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2. Marking tools: </a:t>
            </a:r>
          </a:p>
        </p:txBody>
      </p:sp>
    </p:spTree>
    <p:extLst>
      <p:ext uri="{BB962C8B-B14F-4D97-AF65-F5344CB8AC3E}">
        <p14:creationId xmlns:p14="http://schemas.microsoft.com/office/powerpoint/2010/main" val="1473969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</TotalTime>
  <Words>697</Words>
  <Application>Microsoft Office PowerPoint</Application>
  <PresentationFormat>Widescreen</PresentationFormat>
  <Paragraphs>79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Bookman Old Style</vt:lpstr>
      <vt:lpstr>Century Schoolbook</vt:lpstr>
      <vt:lpstr>Wingdings</vt:lpstr>
      <vt:lpstr>Office Theme</vt:lpstr>
      <vt:lpstr>4_Office Theme</vt:lpstr>
      <vt:lpstr>JOB ROLE – SELF EMPLOYEED TAILOR</vt:lpstr>
      <vt:lpstr>PowerPoint Presentation</vt:lpstr>
      <vt:lpstr>Content</vt:lpstr>
      <vt:lpstr>Session Objectives</vt:lpstr>
      <vt:lpstr>SELECTION OF TOOLS AND EQUIPMENTS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</vt:lpstr>
      <vt:lpstr>Project Coordinator : Prof. Pinki Khanna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 ROLE – HAND EMBROIDERER</dc:title>
  <dc:creator>nupur srivastava</dc:creator>
  <cp:lastModifiedBy>User</cp:lastModifiedBy>
  <cp:revision>162</cp:revision>
  <dcterms:created xsi:type="dcterms:W3CDTF">2020-07-27T09:02:30Z</dcterms:created>
  <dcterms:modified xsi:type="dcterms:W3CDTF">2022-06-28T09:50:13Z</dcterms:modified>
</cp:coreProperties>
</file>