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17"/>
  </p:notesMasterIdLst>
  <p:sldIdLst>
    <p:sldId id="307" r:id="rId3"/>
    <p:sldId id="281" r:id="rId4"/>
    <p:sldId id="282" r:id="rId5"/>
    <p:sldId id="283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06" r:id="rId15"/>
    <p:sldId id="27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F5D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9"/>
  </p:normalViewPr>
  <p:slideViewPr>
    <p:cSldViewPr>
      <p:cViewPr varScale="1">
        <p:scale>
          <a:sx n="72" d="100"/>
          <a:sy n="72" d="100"/>
        </p:scale>
        <p:origin x="63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entury Schoolbook" panose="02040604050505020304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entury Schoolbook" panose="02040604050505020304" pitchFamily="18" charset="0"/>
              </a:defRPr>
            </a:lvl1pPr>
          </a:lstStyle>
          <a:p>
            <a:fld id="{CF15F8E9-E453-4935-B1C0-EAD1A8990AD6}" type="datetimeFigureOut">
              <a:rPr lang="en-IN" smtClean="0"/>
              <a:pPr/>
              <a:t>28-06-2022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entury Schoolbook" panose="02040604050505020304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entury Schoolbook" panose="02040604050505020304" pitchFamily="18" charset="0"/>
              </a:defRPr>
            </a:lvl1pPr>
          </a:lstStyle>
          <a:p>
            <a:fld id="{61E3A4B6-87AA-4C24-AC16-387F7D570551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8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C59-C7F2-4BE4-8979-BD31C85B47A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BD00D-5072-4E7E-A4E4-63929BC26C4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B09-AB79-4E0A-9C57-4E1B1A674934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3107" y="1136650"/>
            <a:ext cx="384581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1A39-0C53-4BE5-899A-023A069348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entury Schoolbook" panose="02040604050505020304" pitchFamily="18" charset="0"/>
                <a:cs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FC50-10BA-4927-9251-AB8B7CA45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A49D-0053-41D7-923B-E7975F866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D5F13-A881-4331-807F-D03879E65D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433573" y="1178052"/>
            <a:ext cx="762763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19342" y="2999233"/>
            <a:ext cx="2248663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433842" y="2999233"/>
            <a:ext cx="883159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EF1A-0697-4444-93AD-E53728217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B45F-05DF-4547-9F0D-F44B59A2D68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6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A583-DAD7-4156-9ADA-CCC45D3DFE9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C5E9-9F87-4198-AA4C-94AC0A2FDAB7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4256-9729-4B69-B2A1-6B9C158E6F13}" type="datetime1">
              <a:rPr lang="en-US" smtClean="0"/>
              <a:t>6/28/2022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97E9-2F08-4921-A9B7-310C879D6B69}" type="datetime1">
              <a:rPr lang="en-US" smtClean="0"/>
              <a:t>6/28/2022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F721-1206-4A81-8ED1-5DD56938D13F}" type="datetime1">
              <a:rPr lang="en-US" smtClean="0"/>
              <a:t>6/28/2022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99C7-E75D-4F61-BC8F-C9AEEA58668C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56B7-DF2A-4E5C-ABE9-30649033047D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fld id="{64802E04-0352-4D48-B5B2-03DB79D791BB}" type="datetime1">
              <a:rPr lang="en-US" smtClean="0"/>
              <a:pPr/>
              <a:t>6/28/2022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fld id="{CBD71EFC-8FD3-4526-A521-B16E2A2311C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51177" y="170180"/>
            <a:ext cx="5089651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63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endParaRPr lang="en-IN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3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fld id="{9B2E4957-7C46-42C1-AB84-A6E3730B9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355846" y="5887049"/>
            <a:ext cx="56007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>
        <a:defRPr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0">
        <a:defRPr>
          <a:latin typeface="Century Schoolbook" panose="02040604050505020304" pitchFamily="18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scive.ac.in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scive.ac.in/" TargetMode="External"/><Relationship Id="rId2" Type="http://schemas.openxmlformats.org/officeDocument/2006/relationships/hyperlink" Target="mailto:jdpsscive@gmail.com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1530395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391312" y="0"/>
            <a:ext cx="829119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4936" y="831873"/>
            <a:ext cx="2033968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8284" y="831873"/>
            <a:ext cx="565214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601301" y="832473"/>
            <a:ext cx="8845384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3200" b="0" spc="-35" dirty="0"/>
              <a:t>JOB ROLE </a:t>
            </a:r>
            <a:r>
              <a:rPr sz="3200" b="0" dirty="0"/>
              <a:t>–</a:t>
            </a:r>
            <a:r>
              <a:rPr lang="en-IN" sz="3200" b="0" dirty="0"/>
              <a:t> </a:t>
            </a:r>
            <a:r>
              <a:rPr lang="en-IN" sz="3200" b="0" spc="-35" dirty="0"/>
              <a:t>SELF EMPLOYEED TAILOR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3973483" y="1822472"/>
            <a:ext cx="1164145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7299" y="1822472"/>
            <a:ext cx="494347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01040" y="1822472"/>
            <a:ext cx="2626043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6509" y="3211591"/>
            <a:ext cx="4964621" cy="393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>
              <a:spcBef>
                <a:spcPts val="5"/>
              </a:spcBef>
            </a:pP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Class</a:t>
            </a:r>
            <a:r>
              <a:rPr lang="en-IN" sz="2800" spc="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XI</a:t>
            </a:r>
            <a:endParaRPr lang="en-IN" sz="28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91545" y="1961043"/>
            <a:ext cx="8064896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9944" marR="5080" indent="-817244">
              <a:spcBef>
                <a:spcPts val="95"/>
              </a:spcBef>
            </a:pP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Sector 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–</a:t>
            </a:r>
            <a:r>
              <a:rPr sz="2800" spc="-60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Apparel, </a:t>
            </a:r>
            <a:r>
              <a:rPr sz="2800" spc="-7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Made-Ups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and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Home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Furnishing  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(Qualification 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Pack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Code: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AMH/Q</a:t>
            </a:r>
            <a:r>
              <a:rPr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lang="en-IN"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1947</a:t>
            </a:r>
            <a:r>
              <a:rPr sz="2800" spc="-4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)</a:t>
            </a:r>
            <a:endParaRPr sz="2800" dirty="0">
              <a:solidFill>
                <a:prstClr val="black"/>
              </a:solidFill>
              <a:latin typeface="Century Schoolbook" panose="02040604050505020304" pitchFamily="18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  <a:hlinkClick r:id="rId8"/>
              </a:rPr>
              <a:t>www.psscive.ac.in</a:t>
            </a:r>
            <a:endParaRPr lang="en-GB" sz="30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23" name="object 10"/>
          <p:cNvSpPr/>
          <p:nvPr/>
        </p:nvSpPr>
        <p:spPr>
          <a:xfrm>
            <a:off x="188934" y="3964065"/>
            <a:ext cx="1082040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11424592" y="6021288"/>
            <a:ext cx="63607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6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  <a:latin typeface="Century Schoolbook" panose="02040604050505020304" pitchFamily="18" charset="0"/>
              </a:rPr>
              <a:pPr marL="25400">
                <a:spcBef>
                  <a:spcPts val="955"/>
                </a:spcBef>
              </a:pPr>
              <a:t>1</a:t>
            </a:fld>
            <a:endParaRPr lang="en-IN" spc="-5" dirty="0">
              <a:solidFill>
                <a:prstClr val="white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0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404664"/>
            <a:ext cx="9904095" cy="2154436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4. Herringbone finish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This finish neatens the raw edges of heavy material.</a:t>
            </a:r>
          </a:p>
          <a:p>
            <a:endParaRPr lang="en-US" dirty="0"/>
          </a:p>
          <a:p>
            <a:r>
              <a:rPr lang="en-US" dirty="0"/>
              <a:t>After pressing the seam open, herringbone stitches are worked on the two raw edges.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10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6" name="image5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19736" y="3212976"/>
            <a:ext cx="4248472" cy="310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304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404664"/>
            <a:ext cx="9904095" cy="3016210"/>
          </a:xfrm>
        </p:spPr>
        <p:txBody>
          <a:bodyPr/>
          <a:lstStyle/>
          <a:p>
            <a:pPr algn="just"/>
            <a:r>
              <a:rPr lang="en-US" b="1" dirty="0">
                <a:solidFill>
                  <a:srgbClr val="FFFF00"/>
                </a:solidFill>
              </a:rPr>
              <a:t>5. Bound seam edge finish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In this method, the seam is pressed open and a separate piece of binding (a double folded bias strip) is attached to both the seam edges and tacked.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It is often used on lightweight fabrics like silk, chiffon, etc.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11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image53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87688" y="3717032"/>
            <a:ext cx="4032448" cy="243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021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404664"/>
            <a:ext cx="9904095" cy="2585323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6. Overlocked or </a:t>
            </a:r>
            <a:r>
              <a:rPr lang="en-US" b="1" dirty="0" err="1">
                <a:solidFill>
                  <a:srgbClr val="FFFF00"/>
                </a:solidFill>
              </a:rPr>
              <a:t>serged</a:t>
            </a:r>
            <a:r>
              <a:rPr lang="en-US" b="1" dirty="0">
                <a:solidFill>
                  <a:srgbClr val="FFFF00"/>
                </a:solidFill>
              </a:rPr>
              <a:t> finish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This is a versatile seam finish which is suitable for all types of fabrics. </a:t>
            </a:r>
          </a:p>
          <a:p>
            <a:endParaRPr lang="en-US" dirty="0"/>
          </a:p>
          <a:p>
            <a:r>
              <a:rPr lang="en-US" dirty="0"/>
              <a:t>The overlock machines can be of two types: 3 thread and 4 thread. Depending on the desired appearance the edge can be concealed using either of the two machine.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12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243" y="3284984"/>
            <a:ext cx="3580901" cy="33070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5209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984" y="1556792"/>
            <a:ext cx="3817238" cy="696594"/>
          </a:xfrm>
        </p:spPr>
        <p:txBody>
          <a:bodyPr/>
          <a:lstStyle/>
          <a:p>
            <a:pPr algn="ctr"/>
            <a:r>
              <a:rPr lang="en-IN" dirty="0"/>
              <a:t>Summary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424" y="2708920"/>
            <a:ext cx="9649072" cy="861774"/>
          </a:xfrm>
        </p:spPr>
        <p:txBody>
          <a:bodyPr/>
          <a:lstStyle/>
          <a:p>
            <a:pPr lvl="0" algn="just"/>
            <a:r>
              <a:rPr lang="en-IN" dirty="0"/>
              <a:t>In this session you have learnt about</a:t>
            </a:r>
            <a:r>
              <a:rPr lang="en-GB" dirty="0"/>
              <a:t> </a:t>
            </a:r>
            <a:r>
              <a:rPr lang="en-IN" dirty="0"/>
              <a:t>different types of edge finishes.</a:t>
            </a:r>
            <a:endParaRPr lang="en-GB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13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23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899159" y="6857998"/>
                </a:move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lnTo>
                  <a:pt x="899159" y="6857998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2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Khanna</a:t>
            </a:r>
            <a:endParaRPr sz="2800" dirty="0">
              <a:cs typeface="Century School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algn="ctr">
              <a:spcBef>
                <a:spcPts val="1540"/>
              </a:spcBef>
            </a:pPr>
            <a:r>
              <a:rPr lang="en-IN" sz="2400" spc="-5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Academic Support – </a:t>
            </a:r>
            <a:r>
              <a:rPr lang="en-IN" sz="2400" spc="-5" dirty="0" err="1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Shivangi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</a:t>
            </a:r>
            <a:r>
              <a:rPr lang="en-IN" sz="2400" spc="-5" dirty="0" err="1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Vig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&amp; Nupur Srivastava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Century Schoolbook" panose="020406040505050203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Assistance                                                           Graphic Artist</a:t>
            </a:r>
            <a:endParaRPr lang="en-IN" sz="2400" dirty="0">
              <a:latin typeface="Century Schoolbook" panose="020406040505050203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Vani Pandya</a:t>
            </a:r>
            <a:r>
              <a:rPr lang="en-IN" sz="2400" dirty="0">
                <a:latin typeface="Century Schoolbook" panose="020406040505050203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34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5400" y="2204864"/>
            <a:ext cx="9793088" cy="199605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UNIT 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3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BASICS OF GARMENT CONSTRUCTION</a:t>
            </a:r>
          </a:p>
          <a:p>
            <a:pPr algn="just"/>
            <a:endParaRPr lang="en-US" sz="3200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5080" algn="just">
              <a:spcBef>
                <a:spcPts val="105"/>
              </a:spcBef>
            </a:pP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Session</a:t>
            </a:r>
            <a:r>
              <a:rPr lang="en-IN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3</a:t>
            </a:r>
            <a:r>
              <a:rPr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IN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Seam Finishes</a:t>
            </a:r>
            <a:endParaRPr lang="en-GB" sz="3200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39816" y="908720"/>
            <a:ext cx="2448272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pc="-60" dirty="0"/>
              <a:t>C</a:t>
            </a:r>
            <a:r>
              <a:rPr spc="-55" dirty="0"/>
              <a:t>on</a:t>
            </a:r>
            <a:r>
              <a:rPr spc="-50" dirty="0"/>
              <a:t>te</a:t>
            </a:r>
            <a:r>
              <a:rPr spc="-55" dirty="0"/>
              <a:t>n</a:t>
            </a:r>
            <a:r>
              <a:rPr dirty="0"/>
              <a:t>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121161"/>
              </p:ext>
            </p:extLst>
          </p:nvPr>
        </p:nvGraphicFramePr>
        <p:xfrm>
          <a:off x="1249845" y="1850534"/>
          <a:ext cx="9073007" cy="25907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06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Title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7630">
                        <a:lnSpc>
                          <a:spcPts val="2335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Slide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35"/>
                        </a:lnSpc>
                      </a:pPr>
                      <a:r>
                        <a:rPr lang="en-IN" sz="2000" b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Session</a:t>
                      </a:r>
                      <a:r>
                        <a:rPr lang="en-IN" sz="2000" b="0" spc="-5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objectives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Seam finishes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1845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Different types</a:t>
                      </a:r>
                      <a:r>
                        <a:rPr lang="en-IN" sz="2000" baseline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of seam finishes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7537129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Summary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63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/>
                        </a:rPr>
                        <a:t>13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958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7408" y="2780928"/>
            <a:ext cx="9793088" cy="130484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95"/>
              </a:spcBef>
            </a:pP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     The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students 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will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be </a:t>
            </a:r>
            <a:r>
              <a:rPr lang="en-GB"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able</a:t>
            </a:r>
            <a:r>
              <a:rPr lang="en-GB" sz="2800" spc="53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</a:t>
            </a: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to:</a:t>
            </a: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Bookman Old Style" panose="02050604050505020204"/>
            </a:endParaRPr>
          </a:p>
          <a:p>
            <a:pPr algn="just">
              <a:spcBef>
                <a:spcPts val="35"/>
              </a:spcBef>
            </a:pP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Times New Roman" panose="020206030504050203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Gain knowledge about different types of edge finishes.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15680" y="1196752"/>
            <a:ext cx="540059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4000" spc="-55" dirty="0">
                <a:cs typeface="Bookman Old Style" panose="02050604050505020204"/>
              </a:rPr>
              <a:t>Session</a:t>
            </a:r>
            <a:r>
              <a:rPr sz="4000" spc="25" dirty="0">
                <a:cs typeface="Bookman Old Style" panose="02050604050505020204"/>
              </a:rPr>
              <a:t> </a:t>
            </a:r>
            <a:r>
              <a:rPr sz="4000" spc="-55" dirty="0">
                <a:cs typeface="Bookman Old Style" panose="02050604050505020204"/>
              </a:rPr>
              <a:t>Objectives</a:t>
            </a:r>
            <a:endParaRPr sz="4000" dirty="0">
              <a:cs typeface="Bookman Old Style" panose="02050604050505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4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2" y="-1076827"/>
            <a:ext cx="7724935" cy="58527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193" y="2492896"/>
            <a:ext cx="5089651" cy="696594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FFC000"/>
                </a:solidFill>
              </a:rPr>
              <a:t>SEAM FINISHES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3501008"/>
            <a:ext cx="9904095" cy="2585323"/>
          </a:xfrm>
        </p:spPr>
        <p:txBody>
          <a:bodyPr/>
          <a:lstStyle/>
          <a:p>
            <a:pPr algn="just"/>
            <a:r>
              <a:rPr lang="en-US" dirty="0"/>
              <a:t>Seam finishes are made to prevent fraying of the raw edges of the fabric or garment and thus make the fabric edge more durable and attractive.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They also provide a neat appearance to the inner side of the garment.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664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606" y="260648"/>
            <a:ext cx="10299995" cy="1354217"/>
          </a:xfrm>
        </p:spPr>
        <p:txBody>
          <a:bodyPr/>
          <a:lstStyle/>
          <a:p>
            <a:pPr algn="ctr"/>
            <a:r>
              <a:rPr lang="en-GB" dirty="0"/>
              <a:t>DIFFERENT TYPE OF SEAM FINISHES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4555" y="1916832"/>
            <a:ext cx="9904095" cy="3016210"/>
          </a:xfrm>
        </p:spPr>
        <p:txBody>
          <a:bodyPr/>
          <a:lstStyle/>
          <a:p>
            <a:pPr marL="514350" indent="-514350" algn="just">
              <a:buAutoNum type="arabicPeriod"/>
            </a:pPr>
            <a:r>
              <a:rPr lang="en-US" b="1" dirty="0">
                <a:solidFill>
                  <a:srgbClr val="FFFF00"/>
                </a:solidFill>
              </a:rPr>
              <a:t>Pinked finish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This is a quick method of finishing done with pinking shears (a kind of fabric cutting scissors). </a:t>
            </a:r>
          </a:p>
          <a:p>
            <a:pPr marL="514350" indent="-514350" algn="just">
              <a:buAutoNum type="arabicPeriod"/>
            </a:pPr>
            <a:endParaRPr lang="en-US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dirty="0"/>
              <a:t>To finish the seam, trim the edges, preferably at a distance of ⅛ inch by using pinking scissors (also called pinking shears).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6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image49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95800" y="4650451"/>
            <a:ext cx="3456384" cy="1768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528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404664"/>
            <a:ext cx="9904095" cy="3877985"/>
          </a:xfrm>
        </p:spPr>
        <p:txBody>
          <a:bodyPr/>
          <a:lstStyle/>
          <a:p>
            <a:pPr algn="just"/>
            <a:r>
              <a:rPr lang="en-IN" b="1" dirty="0">
                <a:solidFill>
                  <a:srgbClr val="FFFF00"/>
                </a:solidFill>
              </a:rPr>
              <a:t>2. Edge stitched finish: </a:t>
            </a:r>
            <a:r>
              <a:rPr lang="en-US" dirty="0"/>
              <a:t>This is a neat finish for light to medium-weight, non- bulky fabrics.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In this finish, the seam is stitched and pressed open. Then it is turned under ¼ inch on each seam edge and is stitch close to the fold without catching the garment. </a:t>
            </a:r>
          </a:p>
          <a:p>
            <a:pPr algn="just"/>
            <a:endParaRPr lang="en-IN" dirty="0"/>
          </a:p>
          <a:p>
            <a:pPr algn="just"/>
            <a:r>
              <a:rPr lang="en-US" dirty="0"/>
              <a:t>Edge stitched finish is a bulky type of finish and is not suitable for deeply curved seams.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7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7" name="image50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11824" y="4509120"/>
            <a:ext cx="3096344" cy="193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503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404664"/>
            <a:ext cx="9904095" cy="3016210"/>
          </a:xfrm>
        </p:spPr>
        <p:txBody>
          <a:bodyPr/>
          <a:lstStyle/>
          <a:p>
            <a:pPr algn="just"/>
            <a:r>
              <a:rPr lang="en-US" b="1" dirty="0">
                <a:solidFill>
                  <a:srgbClr val="FFFF00"/>
                </a:solidFill>
              </a:rPr>
              <a:t>3. Double stitch finish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This type of finish is commonly used on sheer fabrics. This is done for a plain unfinished seam or pinked seam.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After making a plain seam, an extra line of stitching is made about ¼ inch from the raw edge of the fabric or garment.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8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image5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63752" y="3861048"/>
            <a:ext cx="4032448" cy="272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349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404664"/>
            <a:ext cx="9904095" cy="3016210"/>
          </a:xfrm>
        </p:spPr>
        <p:txBody>
          <a:bodyPr/>
          <a:lstStyle/>
          <a:p>
            <a:pPr algn="just"/>
            <a:r>
              <a:rPr lang="en-US" b="1" dirty="0">
                <a:solidFill>
                  <a:srgbClr val="FFFF00"/>
                </a:solidFill>
              </a:rPr>
              <a:t>3. Double stitch finish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This type of finish is commonly used on sheer fabrics. This is done for a plain unfinished seam or pinked seam.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After making a plain seam, an extra line of stitching is made about ¼ inch from the raw edge of the fabric or garment.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9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image5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63752" y="3861048"/>
            <a:ext cx="4032448" cy="272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71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2237</TotalTime>
  <Words>636</Words>
  <Application>Microsoft Office PowerPoint</Application>
  <PresentationFormat>Widescreen</PresentationFormat>
  <Paragraphs>82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Bookman Old Style</vt:lpstr>
      <vt:lpstr>Century Schoolbook</vt:lpstr>
      <vt:lpstr>Wingdings</vt:lpstr>
      <vt:lpstr>Office Theme</vt:lpstr>
      <vt:lpstr>4_Office Theme</vt:lpstr>
      <vt:lpstr>JOB ROLE – SELF EMPLOYEED TAILOR</vt:lpstr>
      <vt:lpstr>PowerPoint Presentation</vt:lpstr>
      <vt:lpstr>Content</vt:lpstr>
      <vt:lpstr>Session Objectives</vt:lpstr>
      <vt:lpstr>SEAM FINISHES</vt:lpstr>
      <vt:lpstr>DIFFERENT TYPE OF SEAM FINISHES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</vt:lpstr>
      <vt:lpstr>Project Coordinator : Prof. Pinki Khanna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ROLE – HAND EMBROIDERER</dc:title>
  <dc:creator>nupur srivastava</dc:creator>
  <cp:lastModifiedBy>User</cp:lastModifiedBy>
  <cp:revision>175</cp:revision>
  <dcterms:created xsi:type="dcterms:W3CDTF">2020-07-27T09:02:30Z</dcterms:created>
  <dcterms:modified xsi:type="dcterms:W3CDTF">2022-06-28T09:49:27Z</dcterms:modified>
</cp:coreProperties>
</file>