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8" r:id="rId2"/>
  </p:sldMasterIdLst>
  <p:notesMasterIdLst>
    <p:notesMasterId r:id="rId26"/>
  </p:notesMasterIdLst>
  <p:sldIdLst>
    <p:sldId id="307" r:id="rId3"/>
    <p:sldId id="281" r:id="rId4"/>
    <p:sldId id="282" r:id="rId5"/>
    <p:sldId id="283" r:id="rId6"/>
    <p:sldId id="308" r:id="rId7"/>
    <p:sldId id="309" r:id="rId8"/>
    <p:sldId id="310" r:id="rId9"/>
    <p:sldId id="311" r:id="rId10"/>
    <p:sldId id="312" r:id="rId11"/>
    <p:sldId id="313" r:id="rId12"/>
    <p:sldId id="314" r:id="rId13"/>
    <p:sldId id="315" r:id="rId14"/>
    <p:sldId id="316" r:id="rId15"/>
    <p:sldId id="317" r:id="rId16"/>
    <p:sldId id="318" r:id="rId17"/>
    <p:sldId id="319" r:id="rId18"/>
    <p:sldId id="320" r:id="rId19"/>
    <p:sldId id="321" r:id="rId20"/>
    <p:sldId id="323" r:id="rId21"/>
    <p:sldId id="324" r:id="rId22"/>
    <p:sldId id="325" r:id="rId23"/>
    <p:sldId id="306" r:id="rId24"/>
    <p:sldId id="27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4F5D"/>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689"/>
  </p:normalViewPr>
  <p:slideViewPr>
    <p:cSldViewPr>
      <p:cViewPr varScale="1">
        <p:scale>
          <a:sx n="72" d="100"/>
          <a:sy n="72" d="100"/>
        </p:scale>
        <p:origin x="636" y="78"/>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48B655-D9D3-43C0-8ED5-C6EC4442F718}" type="doc">
      <dgm:prSet loTypeId="urn:microsoft.com/office/officeart/2005/8/layout/vList3" loCatId="list" qsTypeId="urn:microsoft.com/office/officeart/2005/8/quickstyle/simple4" qsCatId="simple" csTypeId="urn:microsoft.com/office/officeart/2005/8/colors/colorful4" csCatId="colorful" phldr="1"/>
      <dgm:spPr/>
    </dgm:pt>
    <dgm:pt modelId="{1F74A69A-ED05-4630-B9DE-BEF659F57969}">
      <dgm:prSet phldrT="[Text]" custT="1"/>
      <dgm:spPr/>
      <dgm:t>
        <a:bodyPr/>
        <a:lstStyle/>
        <a:p>
          <a:pPr algn="just"/>
          <a:r>
            <a:rPr lang="en-US" sz="2400">
              <a:latin typeface="Century Schoolbook" panose="02040604050505020304" pitchFamily="18" charset="0"/>
            </a:rPr>
            <a:t>Press the fabric as well as the pattern pieces flat before laying the pattern on the fabric.</a:t>
          </a:r>
        </a:p>
      </dgm:t>
    </dgm:pt>
    <dgm:pt modelId="{4FC793D8-8328-47E7-9647-66A9A2B2B3D1}" type="parTrans" cxnId="{553D0BEC-26F4-4D4F-BF36-20797A01C4E7}">
      <dgm:prSet/>
      <dgm:spPr/>
      <dgm:t>
        <a:bodyPr/>
        <a:lstStyle/>
        <a:p>
          <a:endParaRPr lang="en-US"/>
        </a:p>
      </dgm:t>
    </dgm:pt>
    <dgm:pt modelId="{0F07E853-0E48-421B-A9CA-1E8CBCCEF735}" type="sibTrans" cxnId="{553D0BEC-26F4-4D4F-BF36-20797A01C4E7}">
      <dgm:prSet/>
      <dgm:spPr/>
      <dgm:t>
        <a:bodyPr/>
        <a:lstStyle/>
        <a:p>
          <a:endParaRPr lang="en-US"/>
        </a:p>
      </dgm:t>
    </dgm:pt>
    <dgm:pt modelId="{10CB9C8C-38A1-480D-BF18-C1D8DAC5C530}">
      <dgm:prSet custT="1"/>
      <dgm:spPr/>
      <dgm:t>
        <a:bodyPr/>
        <a:lstStyle/>
        <a:p>
          <a:pPr algn="just"/>
          <a:r>
            <a:rPr lang="en-US" sz="2400" dirty="0">
              <a:latin typeface="Century Schoolbook" panose="02040604050505020304" pitchFamily="18" charset="0"/>
            </a:rPr>
            <a:t>Use a large table or any hard flat surface for accommodating the work.</a:t>
          </a:r>
          <a:endParaRPr lang="en-IN" sz="2400" dirty="0">
            <a:latin typeface="Century Schoolbook" panose="02040604050505020304" pitchFamily="18" charset="0"/>
          </a:endParaRPr>
        </a:p>
      </dgm:t>
    </dgm:pt>
    <dgm:pt modelId="{89B6248D-9CAC-4245-BE31-C3D68C1AD97E}" type="parTrans" cxnId="{3C6A13BB-9B1C-4EE4-B41C-0BC85548462B}">
      <dgm:prSet/>
      <dgm:spPr/>
      <dgm:t>
        <a:bodyPr/>
        <a:lstStyle/>
        <a:p>
          <a:endParaRPr lang="en-US"/>
        </a:p>
      </dgm:t>
    </dgm:pt>
    <dgm:pt modelId="{EDEEF1C5-F647-496F-BAEC-7BFC93ABBC65}" type="sibTrans" cxnId="{3C6A13BB-9B1C-4EE4-B41C-0BC85548462B}">
      <dgm:prSet/>
      <dgm:spPr/>
      <dgm:t>
        <a:bodyPr/>
        <a:lstStyle/>
        <a:p>
          <a:endParaRPr lang="en-US"/>
        </a:p>
      </dgm:t>
    </dgm:pt>
    <dgm:pt modelId="{BD9725B9-7B61-4FD1-BEF3-D2A5E03C0A58}">
      <dgm:prSet custT="1"/>
      <dgm:spPr/>
      <dgm:t>
        <a:bodyPr/>
        <a:lstStyle/>
        <a:p>
          <a:pPr algn="just"/>
          <a:r>
            <a:rPr lang="en-US" sz="2400" dirty="0">
              <a:latin typeface="Century Schoolbook" panose="02040604050505020304" pitchFamily="18" charset="0"/>
            </a:rPr>
            <a:t>If an open layout is used, place the fabric right side up on the table. For all other layouts, fold the fabric right sides facing and wrong sides out.</a:t>
          </a:r>
          <a:endParaRPr lang="en-IN" sz="2400" dirty="0">
            <a:latin typeface="Century Schoolbook" panose="02040604050505020304" pitchFamily="18" charset="0"/>
          </a:endParaRPr>
        </a:p>
      </dgm:t>
    </dgm:pt>
    <dgm:pt modelId="{DA8D5246-98AB-4DAF-87DC-9AB25A7E68D3}" type="parTrans" cxnId="{B4F091B2-38B7-463E-A5E0-CD793B321124}">
      <dgm:prSet/>
      <dgm:spPr/>
      <dgm:t>
        <a:bodyPr/>
        <a:lstStyle/>
        <a:p>
          <a:endParaRPr lang="en-US"/>
        </a:p>
      </dgm:t>
    </dgm:pt>
    <dgm:pt modelId="{46BE47D0-C45A-4148-A2BD-B12A70BDBA93}" type="sibTrans" cxnId="{B4F091B2-38B7-463E-A5E0-CD793B321124}">
      <dgm:prSet/>
      <dgm:spPr/>
      <dgm:t>
        <a:bodyPr/>
        <a:lstStyle/>
        <a:p>
          <a:endParaRPr lang="en-US"/>
        </a:p>
      </dgm:t>
    </dgm:pt>
    <dgm:pt modelId="{B4E8F1EA-210D-4AE3-A9A4-8DF76912413F}">
      <dgm:prSet custT="1"/>
      <dgm:spPr/>
      <dgm:t>
        <a:bodyPr/>
        <a:lstStyle/>
        <a:p>
          <a:pPr algn="just"/>
          <a:r>
            <a:rPr lang="en-US" sz="2400" dirty="0">
              <a:latin typeface="Century Schoolbook" panose="02040604050505020304" pitchFamily="18" charset="0"/>
            </a:rPr>
            <a:t>The best way to cut a fabric is to keep it on fold. The fold of fabric depends on the width of fabric, type of cloth, width of pattern pieces and design of garment. </a:t>
          </a:r>
          <a:endParaRPr lang="en-IN" sz="2400" dirty="0">
            <a:latin typeface="Century Schoolbook" panose="02040604050505020304" pitchFamily="18" charset="0"/>
          </a:endParaRPr>
        </a:p>
      </dgm:t>
    </dgm:pt>
    <dgm:pt modelId="{91FDABA6-0C23-45C4-8EAC-F097F81475B1}" type="parTrans" cxnId="{52978B14-9B2F-4080-AD4C-2793C7414549}">
      <dgm:prSet/>
      <dgm:spPr/>
      <dgm:t>
        <a:bodyPr/>
        <a:lstStyle/>
        <a:p>
          <a:endParaRPr lang="en-US"/>
        </a:p>
      </dgm:t>
    </dgm:pt>
    <dgm:pt modelId="{E0E84DB1-5A56-4F14-ADEC-AA30EEBEB091}" type="sibTrans" cxnId="{52978B14-9B2F-4080-AD4C-2793C7414549}">
      <dgm:prSet/>
      <dgm:spPr/>
      <dgm:t>
        <a:bodyPr/>
        <a:lstStyle/>
        <a:p>
          <a:endParaRPr lang="en-US"/>
        </a:p>
      </dgm:t>
    </dgm:pt>
    <dgm:pt modelId="{006B9FEB-1D46-4AFD-94C7-B001E0DD80CA}" type="pres">
      <dgm:prSet presAssocID="{3D48B655-D9D3-43C0-8ED5-C6EC4442F718}" presName="linearFlow" presStyleCnt="0">
        <dgm:presLayoutVars>
          <dgm:dir/>
          <dgm:resizeHandles val="exact"/>
        </dgm:presLayoutVars>
      </dgm:prSet>
      <dgm:spPr/>
    </dgm:pt>
    <dgm:pt modelId="{586BC393-B7F9-408F-91B6-FC26DF47FE20}" type="pres">
      <dgm:prSet presAssocID="{1F74A69A-ED05-4630-B9DE-BEF659F57969}" presName="composite" presStyleCnt="0"/>
      <dgm:spPr/>
    </dgm:pt>
    <dgm:pt modelId="{7F687DCB-5F53-4071-8E53-DDCD3FD771EE}" type="pres">
      <dgm:prSet presAssocID="{1F74A69A-ED05-4630-B9DE-BEF659F57969}" presName="imgShp" presStyleLbl="fgImgPlace1" presStyleIdx="0" presStyleCnt="4"/>
      <dgm:spPr>
        <a:noFill/>
      </dgm:spPr>
    </dgm:pt>
    <dgm:pt modelId="{9A301E9D-E47A-4E5C-9F31-C541A5364E5B}" type="pres">
      <dgm:prSet presAssocID="{1F74A69A-ED05-4630-B9DE-BEF659F57969}" presName="txShp" presStyleLbl="node1" presStyleIdx="0" presStyleCnt="4" custScaleX="138976">
        <dgm:presLayoutVars>
          <dgm:bulletEnabled val="1"/>
        </dgm:presLayoutVars>
      </dgm:prSet>
      <dgm:spPr/>
    </dgm:pt>
    <dgm:pt modelId="{F71DDA98-D10E-4FF8-A257-22F37C1681AF}" type="pres">
      <dgm:prSet presAssocID="{0F07E853-0E48-421B-A9CA-1E8CBCCEF735}" presName="spacing" presStyleCnt="0"/>
      <dgm:spPr/>
    </dgm:pt>
    <dgm:pt modelId="{926AB9F5-F047-47DE-B406-595DB719EC31}" type="pres">
      <dgm:prSet presAssocID="{10CB9C8C-38A1-480D-BF18-C1D8DAC5C530}" presName="composite" presStyleCnt="0"/>
      <dgm:spPr/>
    </dgm:pt>
    <dgm:pt modelId="{944BA256-DB67-43AA-9C96-F4B698F25BC8}" type="pres">
      <dgm:prSet presAssocID="{10CB9C8C-38A1-480D-BF18-C1D8DAC5C530}" presName="imgShp" presStyleLbl="fgImgPlace1" presStyleIdx="1" presStyleCnt="4"/>
      <dgm:spPr>
        <a:noFill/>
      </dgm:spPr>
    </dgm:pt>
    <dgm:pt modelId="{7FAD894E-6687-4A57-8A11-6AF523AA4065}" type="pres">
      <dgm:prSet presAssocID="{10CB9C8C-38A1-480D-BF18-C1D8DAC5C530}" presName="txShp" presStyleLbl="node1" presStyleIdx="1" presStyleCnt="4" custScaleX="138976">
        <dgm:presLayoutVars>
          <dgm:bulletEnabled val="1"/>
        </dgm:presLayoutVars>
      </dgm:prSet>
      <dgm:spPr/>
    </dgm:pt>
    <dgm:pt modelId="{62EB8E3A-0437-46E2-8055-5A8C11FFD252}" type="pres">
      <dgm:prSet presAssocID="{EDEEF1C5-F647-496F-BAEC-7BFC93ABBC65}" presName="spacing" presStyleCnt="0"/>
      <dgm:spPr/>
    </dgm:pt>
    <dgm:pt modelId="{19945DEC-5B1D-45C0-BEE9-BB627E5C07B0}" type="pres">
      <dgm:prSet presAssocID="{BD9725B9-7B61-4FD1-BEF3-D2A5E03C0A58}" presName="composite" presStyleCnt="0"/>
      <dgm:spPr/>
    </dgm:pt>
    <dgm:pt modelId="{66C68B31-7370-4CCA-9705-D7E825907326}" type="pres">
      <dgm:prSet presAssocID="{BD9725B9-7B61-4FD1-BEF3-D2A5E03C0A58}" presName="imgShp" presStyleLbl="fgImgPlace1" presStyleIdx="2" presStyleCnt="4"/>
      <dgm:spPr>
        <a:noFill/>
      </dgm:spPr>
    </dgm:pt>
    <dgm:pt modelId="{5E125621-2C63-49E0-B98B-0F89FAE8282E}" type="pres">
      <dgm:prSet presAssocID="{BD9725B9-7B61-4FD1-BEF3-D2A5E03C0A58}" presName="txShp" presStyleLbl="node1" presStyleIdx="2" presStyleCnt="4" custScaleX="138976">
        <dgm:presLayoutVars>
          <dgm:bulletEnabled val="1"/>
        </dgm:presLayoutVars>
      </dgm:prSet>
      <dgm:spPr/>
    </dgm:pt>
    <dgm:pt modelId="{FF4BFA0A-1A8F-473E-AC31-2640B656825D}" type="pres">
      <dgm:prSet presAssocID="{46BE47D0-C45A-4148-A2BD-B12A70BDBA93}" presName="spacing" presStyleCnt="0"/>
      <dgm:spPr/>
    </dgm:pt>
    <dgm:pt modelId="{6C7F1632-7048-4592-B429-ABF18FFA85C4}" type="pres">
      <dgm:prSet presAssocID="{B4E8F1EA-210D-4AE3-A9A4-8DF76912413F}" presName="composite" presStyleCnt="0"/>
      <dgm:spPr/>
    </dgm:pt>
    <dgm:pt modelId="{1A9E24F0-CC16-47FD-8A6F-36AE6816F390}" type="pres">
      <dgm:prSet presAssocID="{B4E8F1EA-210D-4AE3-A9A4-8DF76912413F}" presName="imgShp" presStyleLbl="fgImgPlace1" presStyleIdx="3" presStyleCnt="4"/>
      <dgm:spPr>
        <a:noFill/>
      </dgm:spPr>
    </dgm:pt>
    <dgm:pt modelId="{825EE64D-F9E0-403C-9529-9FE1B4E4EFC1}" type="pres">
      <dgm:prSet presAssocID="{B4E8F1EA-210D-4AE3-A9A4-8DF76912413F}" presName="txShp" presStyleLbl="node1" presStyleIdx="3" presStyleCnt="4" custScaleX="138976">
        <dgm:presLayoutVars>
          <dgm:bulletEnabled val="1"/>
        </dgm:presLayoutVars>
      </dgm:prSet>
      <dgm:spPr/>
    </dgm:pt>
  </dgm:ptLst>
  <dgm:cxnLst>
    <dgm:cxn modelId="{4DB0870A-78A1-490F-A6EC-8BA7FCC7BDF1}" type="presOf" srcId="{BD9725B9-7B61-4FD1-BEF3-D2A5E03C0A58}" destId="{5E125621-2C63-49E0-B98B-0F89FAE8282E}" srcOrd="0" destOrd="0" presId="urn:microsoft.com/office/officeart/2005/8/layout/vList3"/>
    <dgm:cxn modelId="{52978B14-9B2F-4080-AD4C-2793C7414549}" srcId="{3D48B655-D9D3-43C0-8ED5-C6EC4442F718}" destId="{B4E8F1EA-210D-4AE3-A9A4-8DF76912413F}" srcOrd="3" destOrd="0" parTransId="{91FDABA6-0C23-45C4-8EAC-F097F81475B1}" sibTransId="{E0E84DB1-5A56-4F14-ADEC-AA30EEBEB091}"/>
    <dgm:cxn modelId="{2E036343-6E45-4BD0-BC8C-FB303677E280}" type="presOf" srcId="{1F74A69A-ED05-4630-B9DE-BEF659F57969}" destId="{9A301E9D-E47A-4E5C-9F31-C541A5364E5B}" srcOrd="0" destOrd="0" presId="urn:microsoft.com/office/officeart/2005/8/layout/vList3"/>
    <dgm:cxn modelId="{AD63119F-5F7A-42FD-81C4-C75CBDF4DC90}" type="presOf" srcId="{3D48B655-D9D3-43C0-8ED5-C6EC4442F718}" destId="{006B9FEB-1D46-4AFD-94C7-B001E0DD80CA}" srcOrd="0" destOrd="0" presId="urn:microsoft.com/office/officeart/2005/8/layout/vList3"/>
    <dgm:cxn modelId="{B4F091B2-38B7-463E-A5E0-CD793B321124}" srcId="{3D48B655-D9D3-43C0-8ED5-C6EC4442F718}" destId="{BD9725B9-7B61-4FD1-BEF3-D2A5E03C0A58}" srcOrd="2" destOrd="0" parTransId="{DA8D5246-98AB-4DAF-87DC-9AB25A7E68D3}" sibTransId="{46BE47D0-C45A-4148-A2BD-B12A70BDBA93}"/>
    <dgm:cxn modelId="{3C6A13BB-9B1C-4EE4-B41C-0BC85548462B}" srcId="{3D48B655-D9D3-43C0-8ED5-C6EC4442F718}" destId="{10CB9C8C-38A1-480D-BF18-C1D8DAC5C530}" srcOrd="1" destOrd="0" parTransId="{89B6248D-9CAC-4245-BE31-C3D68C1AD97E}" sibTransId="{EDEEF1C5-F647-496F-BAEC-7BFC93ABBC65}"/>
    <dgm:cxn modelId="{113E15C2-0DD8-4EC2-82A8-46882C9D7AF0}" type="presOf" srcId="{B4E8F1EA-210D-4AE3-A9A4-8DF76912413F}" destId="{825EE64D-F9E0-403C-9529-9FE1B4E4EFC1}" srcOrd="0" destOrd="0" presId="urn:microsoft.com/office/officeart/2005/8/layout/vList3"/>
    <dgm:cxn modelId="{553D0BEC-26F4-4D4F-BF36-20797A01C4E7}" srcId="{3D48B655-D9D3-43C0-8ED5-C6EC4442F718}" destId="{1F74A69A-ED05-4630-B9DE-BEF659F57969}" srcOrd="0" destOrd="0" parTransId="{4FC793D8-8328-47E7-9647-66A9A2B2B3D1}" sibTransId="{0F07E853-0E48-421B-A9CA-1E8CBCCEF735}"/>
    <dgm:cxn modelId="{A82414FA-B3DC-48B3-909E-C6DD9E5A2015}" type="presOf" srcId="{10CB9C8C-38A1-480D-BF18-C1D8DAC5C530}" destId="{7FAD894E-6687-4A57-8A11-6AF523AA4065}" srcOrd="0" destOrd="0" presId="urn:microsoft.com/office/officeart/2005/8/layout/vList3"/>
    <dgm:cxn modelId="{DDD64A0A-4D49-4ED5-9205-AAF8795E6E97}" type="presParOf" srcId="{006B9FEB-1D46-4AFD-94C7-B001E0DD80CA}" destId="{586BC393-B7F9-408F-91B6-FC26DF47FE20}" srcOrd="0" destOrd="0" presId="urn:microsoft.com/office/officeart/2005/8/layout/vList3"/>
    <dgm:cxn modelId="{9FD06C56-4703-49A7-83C7-34B05DFFDBC6}" type="presParOf" srcId="{586BC393-B7F9-408F-91B6-FC26DF47FE20}" destId="{7F687DCB-5F53-4071-8E53-DDCD3FD771EE}" srcOrd="0" destOrd="0" presId="urn:microsoft.com/office/officeart/2005/8/layout/vList3"/>
    <dgm:cxn modelId="{28985E01-1C0C-4690-965A-96D41F501F1B}" type="presParOf" srcId="{586BC393-B7F9-408F-91B6-FC26DF47FE20}" destId="{9A301E9D-E47A-4E5C-9F31-C541A5364E5B}" srcOrd="1" destOrd="0" presId="urn:microsoft.com/office/officeart/2005/8/layout/vList3"/>
    <dgm:cxn modelId="{49063DE2-2982-4DFC-B81D-F343AE06A1CE}" type="presParOf" srcId="{006B9FEB-1D46-4AFD-94C7-B001E0DD80CA}" destId="{F71DDA98-D10E-4FF8-A257-22F37C1681AF}" srcOrd="1" destOrd="0" presId="urn:microsoft.com/office/officeart/2005/8/layout/vList3"/>
    <dgm:cxn modelId="{F0F60067-AB13-45DD-A06F-BBAB78560D68}" type="presParOf" srcId="{006B9FEB-1D46-4AFD-94C7-B001E0DD80CA}" destId="{926AB9F5-F047-47DE-B406-595DB719EC31}" srcOrd="2" destOrd="0" presId="urn:microsoft.com/office/officeart/2005/8/layout/vList3"/>
    <dgm:cxn modelId="{33183FAD-CF60-45C4-9E83-EDC846900157}" type="presParOf" srcId="{926AB9F5-F047-47DE-B406-595DB719EC31}" destId="{944BA256-DB67-43AA-9C96-F4B698F25BC8}" srcOrd="0" destOrd="0" presId="urn:microsoft.com/office/officeart/2005/8/layout/vList3"/>
    <dgm:cxn modelId="{C562CDB3-4016-4C94-90D6-25AC736D8412}" type="presParOf" srcId="{926AB9F5-F047-47DE-B406-595DB719EC31}" destId="{7FAD894E-6687-4A57-8A11-6AF523AA4065}" srcOrd="1" destOrd="0" presId="urn:microsoft.com/office/officeart/2005/8/layout/vList3"/>
    <dgm:cxn modelId="{211C90A0-FC4B-4EB3-9BDA-6C29ECE2D211}" type="presParOf" srcId="{006B9FEB-1D46-4AFD-94C7-B001E0DD80CA}" destId="{62EB8E3A-0437-46E2-8055-5A8C11FFD252}" srcOrd="3" destOrd="0" presId="urn:microsoft.com/office/officeart/2005/8/layout/vList3"/>
    <dgm:cxn modelId="{6D94A381-9233-4562-B900-A259C7E61A3B}" type="presParOf" srcId="{006B9FEB-1D46-4AFD-94C7-B001E0DD80CA}" destId="{19945DEC-5B1D-45C0-BEE9-BB627E5C07B0}" srcOrd="4" destOrd="0" presId="urn:microsoft.com/office/officeart/2005/8/layout/vList3"/>
    <dgm:cxn modelId="{DF0FD543-E366-4DC5-9E67-9683622FDB1C}" type="presParOf" srcId="{19945DEC-5B1D-45C0-BEE9-BB627E5C07B0}" destId="{66C68B31-7370-4CCA-9705-D7E825907326}" srcOrd="0" destOrd="0" presId="urn:microsoft.com/office/officeart/2005/8/layout/vList3"/>
    <dgm:cxn modelId="{B4913A3F-6417-4C46-96FC-FD89C36C0E4E}" type="presParOf" srcId="{19945DEC-5B1D-45C0-BEE9-BB627E5C07B0}" destId="{5E125621-2C63-49E0-B98B-0F89FAE8282E}" srcOrd="1" destOrd="0" presId="urn:microsoft.com/office/officeart/2005/8/layout/vList3"/>
    <dgm:cxn modelId="{FFF0600C-BADC-4DF6-9EF5-B85737A984DD}" type="presParOf" srcId="{006B9FEB-1D46-4AFD-94C7-B001E0DD80CA}" destId="{FF4BFA0A-1A8F-473E-AC31-2640B656825D}" srcOrd="5" destOrd="0" presId="urn:microsoft.com/office/officeart/2005/8/layout/vList3"/>
    <dgm:cxn modelId="{8C51121E-76E2-4055-BB56-DEE134D6788C}" type="presParOf" srcId="{006B9FEB-1D46-4AFD-94C7-B001E0DD80CA}" destId="{6C7F1632-7048-4592-B429-ABF18FFA85C4}" srcOrd="6" destOrd="0" presId="urn:microsoft.com/office/officeart/2005/8/layout/vList3"/>
    <dgm:cxn modelId="{10BC9954-F207-469F-BEE9-6D2F963F1C75}" type="presParOf" srcId="{6C7F1632-7048-4592-B429-ABF18FFA85C4}" destId="{1A9E24F0-CC16-47FD-8A6F-36AE6816F390}" srcOrd="0" destOrd="0" presId="urn:microsoft.com/office/officeart/2005/8/layout/vList3"/>
    <dgm:cxn modelId="{C73F990F-CCBD-48D7-88E8-6268EC60CBAC}" type="presParOf" srcId="{6C7F1632-7048-4592-B429-ABF18FFA85C4}" destId="{825EE64D-F9E0-403C-9529-9FE1B4E4EFC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D48B655-D9D3-43C0-8ED5-C6EC4442F718}" type="doc">
      <dgm:prSet loTypeId="urn:microsoft.com/office/officeart/2005/8/layout/vList3" loCatId="list" qsTypeId="urn:microsoft.com/office/officeart/2005/8/quickstyle/simple4" qsCatId="simple" csTypeId="urn:microsoft.com/office/officeart/2005/8/colors/colorful4" csCatId="colorful" phldr="1"/>
      <dgm:spPr/>
    </dgm:pt>
    <dgm:pt modelId="{1F74A69A-ED05-4630-B9DE-BEF659F57969}">
      <dgm:prSet phldrT="[Text]" custT="1"/>
      <dgm:spPr/>
      <dgm:t>
        <a:bodyPr/>
        <a:lstStyle/>
        <a:p>
          <a:pPr algn="just"/>
          <a:r>
            <a:rPr lang="en-US" sz="2400" dirty="0">
              <a:latin typeface="Century Schoolbook" panose="02040604050505020304" pitchFamily="18" charset="0"/>
            </a:rPr>
            <a:t>Before fabric cutting one must keep the pattern pieces and pin them for a trial. </a:t>
          </a:r>
        </a:p>
      </dgm:t>
    </dgm:pt>
    <dgm:pt modelId="{4FC793D8-8328-47E7-9647-66A9A2B2B3D1}" type="parTrans" cxnId="{553D0BEC-26F4-4D4F-BF36-20797A01C4E7}">
      <dgm:prSet/>
      <dgm:spPr/>
      <dgm:t>
        <a:bodyPr/>
        <a:lstStyle/>
        <a:p>
          <a:endParaRPr lang="en-US"/>
        </a:p>
      </dgm:t>
    </dgm:pt>
    <dgm:pt modelId="{0F07E853-0E48-421B-A9CA-1E8CBCCEF735}" type="sibTrans" cxnId="{553D0BEC-26F4-4D4F-BF36-20797A01C4E7}">
      <dgm:prSet/>
      <dgm:spPr/>
      <dgm:t>
        <a:bodyPr/>
        <a:lstStyle/>
        <a:p>
          <a:endParaRPr lang="en-US"/>
        </a:p>
      </dgm:t>
    </dgm:pt>
    <dgm:pt modelId="{0894FB90-31D8-47AC-B496-EB3E0BB3A47A}">
      <dgm:prSet custT="1"/>
      <dgm:spPr/>
      <dgm:t>
        <a:bodyPr/>
        <a:lstStyle/>
        <a:p>
          <a:pPr algn="just"/>
          <a:r>
            <a:rPr lang="en-US" sz="2400" dirty="0">
              <a:latin typeface="Century Schoolbook" panose="02040604050505020304" pitchFamily="18" charset="0"/>
            </a:rPr>
            <a:t>One must remember to leave seam allowances while cutting. There must be enough fabric to cut belts, facing, pockets, etc. for which paper patterns are not prepared.</a:t>
          </a:r>
          <a:endParaRPr lang="en-IN" sz="2400" dirty="0">
            <a:latin typeface="Century Schoolbook" panose="02040604050505020304" pitchFamily="18" charset="0"/>
          </a:endParaRPr>
        </a:p>
      </dgm:t>
    </dgm:pt>
    <dgm:pt modelId="{C3F69303-7A7D-45AA-A63C-0E22F7AD2EF3}" type="parTrans" cxnId="{40F16FB8-99A9-47E8-A692-6E9C7C2F0EA5}">
      <dgm:prSet/>
      <dgm:spPr/>
      <dgm:t>
        <a:bodyPr/>
        <a:lstStyle/>
        <a:p>
          <a:endParaRPr lang="en-US"/>
        </a:p>
      </dgm:t>
    </dgm:pt>
    <dgm:pt modelId="{5344CF3F-9D68-430B-B26A-C8961F24047F}" type="sibTrans" cxnId="{40F16FB8-99A9-47E8-A692-6E9C7C2F0EA5}">
      <dgm:prSet/>
      <dgm:spPr/>
      <dgm:t>
        <a:bodyPr/>
        <a:lstStyle/>
        <a:p>
          <a:endParaRPr lang="en-US"/>
        </a:p>
      </dgm:t>
    </dgm:pt>
    <dgm:pt modelId="{436D1E2E-DDB9-47F0-AAAB-3C0484989B86}">
      <dgm:prSet custT="1"/>
      <dgm:spPr/>
      <dgm:t>
        <a:bodyPr/>
        <a:lstStyle/>
        <a:p>
          <a:pPr algn="just"/>
          <a:r>
            <a:rPr lang="en-US" sz="2400" dirty="0">
              <a:latin typeface="Century Schoolbook" panose="02040604050505020304" pitchFamily="18" charset="0"/>
            </a:rPr>
            <a:t>Fold lines on the patterns must be kept on folded edges of fabric.</a:t>
          </a:r>
          <a:endParaRPr lang="en-IN" sz="2400" dirty="0">
            <a:latin typeface="Century Schoolbook" panose="02040604050505020304" pitchFamily="18" charset="0"/>
          </a:endParaRPr>
        </a:p>
      </dgm:t>
    </dgm:pt>
    <dgm:pt modelId="{CF529103-7893-40C3-92CF-B68F312171E2}" type="parTrans" cxnId="{E9C0C07A-CAE2-46F4-849E-328FFA22931F}">
      <dgm:prSet/>
      <dgm:spPr/>
      <dgm:t>
        <a:bodyPr/>
        <a:lstStyle/>
        <a:p>
          <a:endParaRPr lang="en-US"/>
        </a:p>
      </dgm:t>
    </dgm:pt>
    <dgm:pt modelId="{983B979E-66FA-480C-9F64-01A34B17B3CE}" type="sibTrans" cxnId="{E9C0C07A-CAE2-46F4-849E-328FFA22931F}">
      <dgm:prSet/>
      <dgm:spPr/>
      <dgm:t>
        <a:bodyPr/>
        <a:lstStyle/>
        <a:p>
          <a:endParaRPr lang="en-US"/>
        </a:p>
      </dgm:t>
    </dgm:pt>
    <dgm:pt modelId="{94272D55-2593-4F19-BCD1-7EA092866272}">
      <dgm:prSet custT="1"/>
      <dgm:spPr/>
      <dgm:t>
        <a:bodyPr/>
        <a:lstStyle/>
        <a:p>
          <a:pPr algn="just"/>
          <a:r>
            <a:rPr lang="en-US" sz="2400" dirty="0">
              <a:latin typeface="Century Schoolbook" panose="02040604050505020304" pitchFamily="18" charset="0"/>
            </a:rPr>
            <a:t>Pin patterns to the fabric firmly</a:t>
          </a:r>
          <a:r>
            <a:rPr lang="en-US" sz="2400" b="1" dirty="0">
              <a:latin typeface="Century Schoolbook" panose="02040604050505020304" pitchFamily="18" charset="0"/>
            </a:rPr>
            <a:t>. </a:t>
          </a:r>
          <a:endParaRPr lang="en-IN" sz="2400" dirty="0">
            <a:latin typeface="Century Schoolbook" panose="02040604050505020304" pitchFamily="18" charset="0"/>
          </a:endParaRPr>
        </a:p>
      </dgm:t>
    </dgm:pt>
    <dgm:pt modelId="{52AC9CBD-6FA5-4A8B-A7EC-DFE38480B4D9}" type="parTrans" cxnId="{217FCC12-D856-404F-8ACA-1C612CAD3060}">
      <dgm:prSet/>
      <dgm:spPr/>
      <dgm:t>
        <a:bodyPr/>
        <a:lstStyle/>
        <a:p>
          <a:endParaRPr lang="en-US"/>
        </a:p>
      </dgm:t>
    </dgm:pt>
    <dgm:pt modelId="{8A905CD5-A763-4D41-B075-B624D7254A88}" type="sibTrans" cxnId="{217FCC12-D856-404F-8ACA-1C612CAD3060}">
      <dgm:prSet/>
      <dgm:spPr/>
      <dgm:t>
        <a:bodyPr/>
        <a:lstStyle/>
        <a:p>
          <a:endParaRPr lang="en-US"/>
        </a:p>
      </dgm:t>
    </dgm:pt>
    <dgm:pt modelId="{BA03E434-3946-4DC7-ADF1-67FB8C80A124}">
      <dgm:prSet custT="1"/>
      <dgm:spPr/>
      <dgm:t>
        <a:bodyPr/>
        <a:lstStyle/>
        <a:p>
          <a:pPr algn="just"/>
          <a:r>
            <a:rPr lang="en-US" sz="2400" dirty="0">
              <a:latin typeface="Century Schoolbook" panose="02040604050505020304" pitchFamily="18" charset="0"/>
            </a:rPr>
            <a:t>Use special layouts for asymmetric designs and for fabrics with designs such as stripes and checks, designs going in one direction and fabrics with nap and pile.</a:t>
          </a:r>
          <a:endParaRPr lang="en-IN" sz="2400" dirty="0">
            <a:latin typeface="Century Schoolbook" panose="02040604050505020304" pitchFamily="18" charset="0"/>
          </a:endParaRPr>
        </a:p>
      </dgm:t>
    </dgm:pt>
    <dgm:pt modelId="{291762A5-1C56-4453-B6B7-731E0575B0F3}" type="parTrans" cxnId="{937F1284-5447-4DE5-91D0-7B5FB7C2038E}">
      <dgm:prSet/>
      <dgm:spPr/>
      <dgm:t>
        <a:bodyPr/>
        <a:lstStyle/>
        <a:p>
          <a:endParaRPr lang="en-US"/>
        </a:p>
      </dgm:t>
    </dgm:pt>
    <dgm:pt modelId="{FE888B38-FF9A-4A8A-A759-FAAA7ADF9374}" type="sibTrans" cxnId="{937F1284-5447-4DE5-91D0-7B5FB7C2038E}">
      <dgm:prSet/>
      <dgm:spPr/>
      <dgm:t>
        <a:bodyPr/>
        <a:lstStyle/>
        <a:p>
          <a:endParaRPr lang="en-US"/>
        </a:p>
      </dgm:t>
    </dgm:pt>
    <dgm:pt modelId="{006B9FEB-1D46-4AFD-94C7-B001E0DD80CA}" type="pres">
      <dgm:prSet presAssocID="{3D48B655-D9D3-43C0-8ED5-C6EC4442F718}" presName="linearFlow" presStyleCnt="0">
        <dgm:presLayoutVars>
          <dgm:dir/>
          <dgm:resizeHandles val="exact"/>
        </dgm:presLayoutVars>
      </dgm:prSet>
      <dgm:spPr/>
    </dgm:pt>
    <dgm:pt modelId="{586BC393-B7F9-408F-91B6-FC26DF47FE20}" type="pres">
      <dgm:prSet presAssocID="{1F74A69A-ED05-4630-B9DE-BEF659F57969}" presName="composite" presStyleCnt="0"/>
      <dgm:spPr/>
    </dgm:pt>
    <dgm:pt modelId="{7F687DCB-5F53-4071-8E53-DDCD3FD771EE}" type="pres">
      <dgm:prSet presAssocID="{1F74A69A-ED05-4630-B9DE-BEF659F57969}" presName="imgShp" presStyleLbl="fgImgPlace1" presStyleIdx="0" presStyleCnt="5"/>
      <dgm:spPr>
        <a:noFill/>
      </dgm:spPr>
    </dgm:pt>
    <dgm:pt modelId="{9A301E9D-E47A-4E5C-9F31-C541A5364E5B}" type="pres">
      <dgm:prSet presAssocID="{1F74A69A-ED05-4630-B9DE-BEF659F57969}" presName="txShp" presStyleLbl="node1" presStyleIdx="0" presStyleCnt="5" custScaleX="138976">
        <dgm:presLayoutVars>
          <dgm:bulletEnabled val="1"/>
        </dgm:presLayoutVars>
      </dgm:prSet>
      <dgm:spPr/>
    </dgm:pt>
    <dgm:pt modelId="{F71DDA98-D10E-4FF8-A257-22F37C1681AF}" type="pres">
      <dgm:prSet presAssocID="{0F07E853-0E48-421B-A9CA-1E8CBCCEF735}" presName="spacing" presStyleCnt="0"/>
      <dgm:spPr/>
    </dgm:pt>
    <dgm:pt modelId="{FB3D4342-66AC-41D7-9849-FCC47D5E9449}" type="pres">
      <dgm:prSet presAssocID="{0894FB90-31D8-47AC-B496-EB3E0BB3A47A}" presName="composite" presStyleCnt="0"/>
      <dgm:spPr/>
    </dgm:pt>
    <dgm:pt modelId="{47A83D38-2A4E-4359-A760-5AB86FC82BE2}" type="pres">
      <dgm:prSet presAssocID="{0894FB90-31D8-47AC-B496-EB3E0BB3A47A}" presName="imgShp" presStyleLbl="fgImgPlace1" presStyleIdx="1" presStyleCnt="5"/>
      <dgm:spPr>
        <a:noFill/>
      </dgm:spPr>
    </dgm:pt>
    <dgm:pt modelId="{F9B0AE44-9EF8-4700-ACDC-DB8DE53B97A2}" type="pres">
      <dgm:prSet presAssocID="{0894FB90-31D8-47AC-B496-EB3E0BB3A47A}" presName="txShp" presStyleLbl="node1" presStyleIdx="1" presStyleCnt="5" custScaleX="139812">
        <dgm:presLayoutVars>
          <dgm:bulletEnabled val="1"/>
        </dgm:presLayoutVars>
      </dgm:prSet>
      <dgm:spPr/>
    </dgm:pt>
    <dgm:pt modelId="{72B41572-2D33-47A6-AD27-9544532FEE51}" type="pres">
      <dgm:prSet presAssocID="{5344CF3F-9D68-430B-B26A-C8961F24047F}" presName="spacing" presStyleCnt="0"/>
      <dgm:spPr/>
    </dgm:pt>
    <dgm:pt modelId="{A74FB055-A454-4994-AC9E-A765DC1CC381}" type="pres">
      <dgm:prSet presAssocID="{436D1E2E-DDB9-47F0-AAAB-3C0484989B86}" presName="composite" presStyleCnt="0"/>
      <dgm:spPr/>
    </dgm:pt>
    <dgm:pt modelId="{0E9A1991-00E3-443E-B97E-73E97BB40ABB}" type="pres">
      <dgm:prSet presAssocID="{436D1E2E-DDB9-47F0-AAAB-3C0484989B86}" presName="imgShp" presStyleLbl="fgImgPlace1" presStyleIdx="2" presStyleCnt="5"/>
      <dgm:spPr>
        <a:noFill/>
      </dgm:spPr>
    </dgm:pt>
    <dgm:pt modelId="{D8A7BC8F-183D-45F0-81AF-93DFA68C7215}" type="pres">
      <dgm:prSet presAssocID="{436D1E2E-DDB9-47F0-AAAB-3C0484989B86}" presName="txShp" presStyleLbl="node1" presStyleIdx="2" presStyleCnt="5" custScaleX="139812">
        <dgm:presLayoutVars>
          <dgm:bulletEnabled val="1"/>
        </dgm:presLayoutVars>
      </dgm:prSet>
      <dgm:spPr/>
    </dgm:pt>
    <dgm:pt modelId="{083234ED-8DD2-489C-9FFE-CF5DC96DC244}" type="pres">
      <dgm:prSet presAssocID="{983B979E-66FA-480C-9F64-01A34B17B3CE}" presName="spacing" presStyleCnt="0"/>
      <dgm:spPr/>
    </dgm:pt>
    <dgm:pt modelId="{A57DCA2A-2054-46DC-9C56-516C23C97D92}" type="pres">
      <dgm:prSet presAssocID="{94272D55-2593-4F19-BCD1-7EA092866272}" presName="composite" presStyleCnt="0"/>
      <dgm:spPr/>
    </dgm:pt>
    <dgm:pt modelId="{4C55D5DB-C68C-4634-A847-E1D94625814A}" type="pres">
      <dgm:prSet presAssocID="{94272D55-2593-4F19-BCD1-7EA092866272}" presName="imgShp" presStyleLbl="fgImgPlace1" presStyleIdx="3" presStyleCnt="5"/>
      <dgm:spPr>
        <a:noFill/>
      </dgm:spPr>
    </dgm:pt>
    <dgm:pt modelId="{F1C9462E-99CA-47E7-8954-94FC0BC873B8}" type="pres">
      <dgm:prSet presAssocID="{94272D55-2593-4F19-BCD1-7EA092866272}" presName="txShp" presStyleLbl="node1" presStyleIdx="3" presStyleCnt="5" custScaleX="139812">
        <dgm:presLayoutVars>
          <dgm:bulletEnabled val="1"/>
        </dgm:presLayoutVars>
      </dgm:prSet>
      <dgm:spPr/>
    </dgm:pt>
    <dgm:pt modelId="{AE943CD8-E34C-4121-AB81-25A618DA9504}" type="pres">
      <dgm:prSet presAssocID="{8A905CD5-A763-4D41-B075-B624D7254A88}" presName="spacing" presStyleCnt="0"/>
      <dgm:spPr/>
    </dgm:pt>
    <dgm:pt modelId="{A7F0F786-FD92-40B6-8851-2F77F16FBB6D}" type="pres">
      <dgm:prSet presAssocID="{BA03E434-3946-4DC7-ADF1-67FB8C80A124}" presName="composite" presStyleCnt="0"/>
      <dgm:spPr/>
    </dgm:pt>
    <dgm:pt modelId="{211AC26A-CD87-4B3B-800F-142E4DC9690D}" type="pres">
      <dgm:prSet presAssocID="{BA03E434-3946-4DC7-ADF1-67FB8C80A124}" presName="imgShp" presStyleLbl="fgImgPlace1" presStyleIdx="4" presStyleCnt="5"/>
      <dgm:spPr>
        <a:noFill/>
      </dgm:spPr>
    </dgm:pt>
    <dgm:pt modelId="{070BEA2D-3583-40E0-8DFA-AD6A22F09A71}" type="pres">
      <dgm:prSet presAssocID="{BA03E434-3946-4DC7-ADF1-67FB8C80A124}" presName="txShp" presStyleLbl="node1" presStyleIdx="4" presStyleCnt="5" custScaleX="139812">
        <dgm:presLayoutVars>
          <dgm:bulletEnabled val="1"/>
        </dgm:presLayoutVars>
      </dgm:prSet>
      <dgm:spPr/>
    </dgm:pt>
  </dgm:ptLst>
  <dgm:cxnLst>
    <dgm:cxn modelId="{91345F07-3E33-436F-B2A2-A7406237DCDB}" type="presOf" srcId="{436D1E2E-DDB9-47F0-AAAB-3C0484989B86}" destId="{D8A7BC8F-183D-45F0-81AF-93DFA68C7215}" srcOrd="0" destOrd="0" presId="urn:microsoft.com/office/officeart/2005/8/layout/vList3"/>
    <dgm:cxn modelId="{3FFBFE0F-5CB8-4925-91D7-1BEF4D8E6795}" type="presOf" srcId="{BA03E434-3946-4DC7-ADF1-67FB8C80A124}" destId="{070BEA2D-3583-40E0-8DFA-AD6A22F09A71}" srcOrd="0" destOrd="0" presId="urn:microsoft.com/office/officeart/2005/8/layout/vList3"/>
    <dgm:cxn modelId="{217FCC12-D856-404F-8ACA-1C612CAD3060}" srcId="{3D48B655-D9D3-43C0-8ED5-C6EC4442F718}" destId="{94272D55-2593-4F19-BCD1-7EA092866272}" srcOrd="3" destOrd="0" parTransId="{52AC9CBD-6FA5-4A8B-A7EC-DFE38480B4D9}" sibTransId="{8A905CD5-A763-4D41-B075-B624D7254A88}"/>
    <dgm:cxn modelId="{417F1F38-6127-4F0C-A481-A363F99911B5}" type="presOf" srcId="{94272D55-2593-4F19-BCD1-7EA092866272}" destId="{F1C9462E-99CA-47E7-8954-94FC0BC873B8}" srcOrd="0" destOrd="0" presId="urn:microsoft.com/office/officeart/2005/8/layout/vList3"/>
    <dgm:cxn modelId="{2E036343-6E45-4BD0-BC8C-FB303677E280}" type="presOf" srcId="{1F74A69A-ED05-4630-B9DE-BEF659F57969}" destId="{9A301E9D-E47A-4E5C-9F31-C541A5364E5B}" srcOrd="0" destOrd="0" presId="urn:microsoft.com/office/officeart/2005/8/layout/vList3"/>
    <dgm:cxn modelId="{E9C0C07A-CAE2-46F4-849E-328FFA22931F}" srcId="{3D48B655-D9D3-43C0-8ED5-C6EC4442F718}" destId="{436D1E2E-DDB9-47F0-AAAB-3C0484989B86}" srcOrd="2" destOrd="0" parTransId="{CF529103-7893-40C3-92CF-B68F312171E2}" sibTransId="{983B979E-66FA-480C-9F64-01A34B17B3CE}"/>
    <dgm:cxn modelId="{F9CC6E7F-09D8-4D12-9471-0A94D399740E}" type="presOf" srcId="{0894FB90-31D8-47AC-B496-EB3E0BB3A47A}" destId="{F9B0AE44-9EF8-4700-ACDC-DB8DE53B97A2}" srcOrd="0" destOrd="0" presId="urn:microsoft.com/office/officeart/2005/8/layout/vList3"/>
    <dgm:cxn modelId="{937F1284-5447-4DE5-91D0-7B5FB7C2038E}" srcId="{3D48B655-D9D3-43C0-8ED5-C6EC4442F718}" destId="{BA03E434-3946-4DC7-ADF1-67FB8C80A124}" srcOrd="4" destOrd="0" parTransId="{291762A5-1C56-4453-B6B7-731E0575B0F3}" sibTransId="{FE888B38-FF9A-4A8A-A759-FAAA7ADF9374}"/>
    <dgm:cxn modelId="{AD63119F-5F7A-42FD-81C4-C75CBDF4DC90}" type="presOf" srcId="{3D48B655-D9D3-43C0-8ED5-C6EC4442F718}" destId="{006B9FEB-1D46-4AFD-94C7-B001E0DD80CA}" srcOrd="0" destOrd="0" presId="urn:microsoft.com/office/officeart/2005/8/layout/vList3"/>
    <dgm:cxn modelId="{40F16FB8-99A9-47E8-A692-6E9C7C2F0EA5}" srcId="{3D48B655-D9D3-43C0-8ED5-C6EC4442F718}" destId="{0894FB90-31D8-47AC-B496-EB3E0BB3A47A}" srcOrd="1" destOrd="0" parTransId="{C3F69303-7A7D-45AA-A63C-0E22F7AD2EF3}" sibTransId="{5344CF3F-9D68-430B-B26A-C8961F24047F}"/>
    <dgm:cxn modelId="{553D0BEC-26F4-4D4F-BF36-20797A01C4E7}" srcId="{3D48B655-D9D3-43C0-8ED5-C6EC4442F718}" destId="{1F74A69A-ED05-4630-B9DE-BEF659F57969}" srcOrd="0" destOrd="0" parTransId="{4FC793D8-8328-47E7-9647-66A9A2B2B3D1}" sibTransId="{0F07E853-0E48-421B-A9CA-1E8CBCCEF735}"/>
    <dgm:cxn modelId="{DDD64A0A-4D49-4ED5-9205-AAF8795E6E97}" type="presParOf" srcId="{006B9FEB-1D46-4AFD-94C7-B001E0DD80CA}" destId="{586BC393-B7F9-408F-91B6-FC26DF47FE20}" srcOrd="0" destOrd="0" presId="urn:microsoft.com/office/officeart/2005/8/layout/vList3"/>
    <dgm:cxn modelId="{9FD06C56-4703-49A7-83C7-34B05DFFDBC6}" type="presParOf" srcId="{586BC393-B7F9-408F-91B6-FC26DF47FE20}" destId="{7F687DCB-5F53-4071-8E53-DDCD3FD771EE}" srcOrd="0" destOrd="0" presId="urn:microsoft.com/office/officeart/2005/8/layout/vList3"/>
    <dgm:cxn modelId="{28985E01-1C0C-4690-965A-96D41F501F1B}" type="presParOf" srcId="{586BC393-B7F9-408F-91B6-FC26DF47FE20}" destId="{9A301E9D-E47A-4E5C-9F31-C541A5364E5B}" srcOrd="1" destOrd="0" presId="urn:microsoft.com/office/officeart/2005/8/layout/vList3"/>
    <dgm:cxn modelId="{49063DE2-2982-4DFC-B81D-F343AE06A1CE}" type="presParOf" srcId="{006B9FEB-1D46-4AFD-94C7-B001E0DD80CA}" destId="{F71DDA98-D10E-4FF8-A257-22F37C1681AF}" srcOrd="1" destOrd="0" presId="urn:microsoft.com/office/officeart/2005/8/layout/vList3"/>
    <dgm:cxn modelId="{A7B68438-2688-47F1-A3CD-BCB128241A6E}" type="presParOf" srcId="{006B9FEB-1D46-4AFD-94C7-B001E0DD80CA}" destId="{FB3D4342-66AC-41D7-9849-FCC47D5E9449}" srcOrd="2" destOrd="0" presId="urn:microsoft.com/office/officeart/2005/8/layout/vList3"/>
    <dgm:cxn modelId="{9F1AA716-3F6E-4F80-9977-8187EFCF6E7F}" type="presParOf" srcId="{FB3D4342-66AC-41D7-9849-FCC47D5E9449}" destId="{47A83D38-2A4E-4359-A760-5AB86FC82BE2}" srcOrd="0" destOrd="0" presId="urn:microsoft.com/office/officeart/2005/8/layout/vList3"/>
    <dgm:cxn modelId="{C4D83884-342D-4A42-9001-E54B4FDF57FA}" type="presParOf" srcId="{FB3D4342-66AC-41D7-9849-FCC47D5E9449}" destId="{F9B0AE44-9EF8-4700-ACDC-DB8DE53B97A2}" srcOrd="1" destOrd="0" presId="urn:microsoft.com/office/officeart/2005/8/layout/vList3"/>
    <dgm:cxn modelId="{1B0A0BA8-F256-4032-BD97-08907D3F1EDA}" type="presParOf" srcId="{006B9FEB-1D46-4AFD-94C7-B001E0DD80CA}" destId="{72B41572-2D33-47A6-AD27-9544532FEE51}" srcOrd="3" destOrd="0" presId="urn:microsoft.com/office/officeart/2005/8/layout/vList3"/>
    <dgm:cxn modelId="{4E54206F-41E2-48E8-8E6F-B7440A38EE5B}" type="presParOf" srcId="{006B9FEB-1D46-4AFD-94C7-B001E0DD80CA}" destId="{A74FB055-A454-4994-AC9E-A765DC1CC381}" srcOrd="4" destOrd="0" presId="urn:microsoft.com/office/officeart/2005/8/layout/vList3"/>
    <dgm:cxn modelId="{7DEF79A0-70E7-49F4-8FA7-179C53E68E99}" type="presParOf" srcId="{A74FB055-A454-4994-AC9E-A765DC1CC381}" destId="{0E9A1991-00E3-443E-B97E-73E97BB40ABB}" srcOrd="0" destOrd="0" presId="urn:microsoft.com/office/officeart/2005/8/layout/vList3"/>
    <dgm:cxn modelId="{8DA706DF-21F6-4059-879B-E03D3651C88D}" type="presParOf" srcId="{A74FB055-A454-4994-AC9E-A765DC1CC381}" destId="{D8A7BC8F-183D-45F0-81AF-93DFA68C7215}" srcOrd="1" destOrd="0" presId="urn:microsoft.com/office/officeart/2005/8/layout/vList3"/>
    <dgm:cxn modelId="{0BB82A81-2EB0-444E-AD7C-7DA5D0624F73}" type="presParOf" srcId="{006B9FEB-1D46-4AFD-94C7-B001E0DD80CA}" destId="{083234ED-8DD2-489C-9FFE-CF5DC96DC244}" srcOrd="5" destOrd="0" presId="urn:microsoft.com/office/officeart/2005/8/layout/vList3"/>
    <dgm:cxn modelId="{F1158019-0E23-4914-8C2F-1933570FD475}" type="presParOf" srcId="{006B9FEB-1D46-4AFD-94C7-B001E0DD80CA}" destId="{A57DCA2A-2054-46DC-9C56-516C23C97D92}" srcOrd="6" destOrd="0" presId="urn:microsoft.com/office/officeart/2005/8/layout/vList3"/>
    <dgm:cxn modelId="{F30D3C54-0C80-4D78-86D8-70E40FE355CD}" type="presParOf" srcId="{A57DCA2A-2054-46DC-9C56-516C23C97D92}" destId="{4C55D5DB-C68C-4634-A847-E1D94625814A}" srcOrd="0" destOrd="0" presId="urn:microsoft.com/office/officeart/2005/8/layout/vList3"/>
    <dgm:cxn modelId="{8C671E0D-AF5C-44B9-856A-12628A6E5FBE}" type="presParOf" srcId="{A57DCA2A-2054-46DC-9C56-516C23C97D92}" destId="{F1C9462E-99CA-47E7-8954-94FC0BC873B8}" srcOrd="1" destOrd="0" presId="urn:microsoft.com/office/officeart/2005/8/layout/vList3"/>
    <dgm:cxn modelId="{EAD84333-3D81-431A-A99E-E34A41614E18}" type="presParOf" srcId="{006B9FEB-1D46-4AFD-94C7-B001E0DD80CA}" destId="{AE943CD8-E34C-4121-AB81-25A618DA9504}" srcOrd="7" destOrd="0" presId="urn:microsoft.com/office/officeart/2005/8/layout/vList3"/>
    <dgm:cxn modelId="{6F6625CF-B302-4E02-9A4F-1AD654D0D82F}" type="presParOf" srcId="{006B9FEB-1D46-4AFD-94C7-B001E0DD80CA}" destId="{A7F0F786-FD92-40B6-8851-2F77F16FBB6D}" srcOrd="8" destOrd="0" presId="urn:microsoft.com/office/officeart/2005/8/layout/vList3"/>
    <dgm:cxn modelId="{75772FB1-378F-4FA2-8CBC-A0DE3251FBF0}" type="presParOf" srcId="{A7F0F786-FD92-40B6-8851-2F77F16FBB6D}" destId="{211AC26A-CD87-4B3B-800F-142E4DC9690D}" srcOrd="0" destOrd="0" presId="urn:microsoft.com/office/officeart/2005/8/layout/vList3"/>
    <dgm:cxn modelId="{026AF6BF-678B-4578-98B6-7DF64A55EBFE}" type="presParOf" srcId="{A7F0F786-FD92-40B6-8851-2F77F16FBB6D}" destId="{070BEA2D-3583-40E0-8DFA-AD6A22F09A7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301E9D-E47A-4E5C-9F31-C541A5364E5B}">
      <dsp:nvSpPr>
        <dsp:cNvPr id="0" name=""/>
        <dsp:cNvSpPr/>
      </dsp:nvSpPr>
      <dsp:spPr>
        <a:xfrm rot="10800000">
          <a:off x="389087" y="3833"/>
          <a:ext cx="9486674" cy="1061168"/>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67946"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a:latin typeface="Century Schoolbook" panose="02040604050505020304" pitchFamily="18" charset="0"/>
            </a:rPr>
            <a:t>Press the fabric as well as the pattern pieces flat before laying the pattern on the fabric.</a:t>
          </a:r>
        </a:p>
      </dsp:txBody>
      <dsp:txXfrm rot="10800000">
        <a:off x="654379" y="3833"/>
        <a:ext cx="9221382" cy="1061168"/>
      </dsp:txXfrm>
    </dsp:sp>
    <dsp:sp modelId="{7F687DCB-5F53-4071-8E53-DDCD3FD771EE}">
      <dsp:nvSpPr>
        <dsp:cNvPr id="0" name=""/>
        <dsp:cNvSpPr/>
      </dsp:nvSpPr>
      <dsp:spPr>
        <a:xfrm>
          <a:off x="1188777" y="3833"/>
          <a:ext cx="1061168" cy="106116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FAD894E-6687-4A57-8A11-6AF523AA4065}">
      <dsp:nvSpPr>
        <dsp:cNvPr id="0" name=""/>
        <dsp:cNvSpPr/>
      </dsp:nvSpPr>
      <dsp:spPr>
        <a:xfrm rot="10800000">
          <a:off x="389087" y="1381769"/>
          <a:ext cx="9486674" cy="1061168"/>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67946"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Use a large table or any hard flat surface for accommodating the work.</a:t>
          </a:r>
          <a:endParaRPr lang="en-IN" sz="2400" kern="1200" dirty="0">
            <a:latin typeface="Century Schoolbook" panose="02040604050505020304" pitchFamily="18" charset="0"/>
          </a:endParaRPr>
        </a:p>
      </dsp:txBody>
      <dsp:txXfrm rot="10800000">
        <a:off x="654379" y="1381769"/>
        <a:ext cx="9221382" cy="1061168"/>
      </dsp:txXfrm>
    </dsp:sp>
    <dsp:sp modelId="{944BA256-DB67-43AA-9C96-F4B698F25BC8}">
      <dsp:nvSpPr>
        <dsp:cNvPr id="0" name=""/>
        <dsp:cNvSpPr/>
      </dsp:nvSpPr>
      <dsp:spPr>
        <a:xfrm>
          <a:off x="1188777" y="1381769"/>
          <a:ext cx="1061168" cy="106116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5E125621-2C63-49E0-B98B-0F89FAE8282E}">
      <dsp:nvSpPr>
        <dsp:cNvPr id="0" name=""/>
        <dsp:cNvSpPr/>
      </dsp:nvSpPr>
      <dsp:spPr>
        <a:xfrm rot="10800000">
          <a:off x="389087" y="2759704"/>
          <a:ext cx="9486674" cy="1061168"/>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67946"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If an open layout is used, place the fabric right side up on the table. For all other layouts, fold the fabric right sides facing and wrong sides out.</a:t>
          </a:r>
          <a:endParaRPr lang="en-IN" sz="2400" kern="1200" dirty="0">
            <a:latin typeface="Century Schoolbook" panose="02040604050505020304" pitchFamily="18" charset="0"/>
          </a:endParaRPr>
        </a:p>
      </dsp:txBody>
      <dsp:txXfrm rot="10800000">
        <a:off x="654379" y="2759704"/>
        <a:ext cx="9221382" cy="1061168"/>
      </dsp:txXfrm>
    </dsp:sp>
    <dsp:sp modelId="{66C68B31-7370-4CCA-9705-D7E825907326}">
      <dsp:nvSpPr>
        <dsp:cNvPr id="0" name=""/>
        <dsp:cNvSpPr/>
      </dsp:nvSpPr>
      <dsp:spPr>
        <a:xfrm>
          <a:off x="1188777" y="2759704"/>
          <a:ext cx="1061168" cy="106116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25EE64D-F9E0-403C-9529-9FE1B4E4EFC1}">
      <dsp:nvSpPr>
        <dsp:cNvPr id="0" name=""/>
        <dsp:cNvSpPr/>
      </dsp:nvSpPr>
      <dsp:spPr>
        <a:xfrm rot="10800000">
          <a:off x="389087" y="4137640"/>
          <a:ext cx="9486674" cy="1061168"/>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67946"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The best way to cut a fabric is to keep it on fold. The fold of fabric depends on the width of fabric, type of cloth, width of pattern pieces and design of garment. </a:t>
          </a:r>
          <a:endParaRPr lang="en-IN" sz="2400" kern="1200" dirty="0">
            <a:latin typeface="Century Schoolbook" panose="02040604050505020304" pitchFamily="18" charset="0"/>
          </a:endParaRPr>
        </a:p>
      </dsp:txBody>
      <dsp:txXfrm rot="10800000">
        <a:off x="654379" y="4137640"/>
        <a:ext cx="9221382" cy="1061168"/>
      </dsp:txXfrm>
    </dsp:sp>
    <dsp:sp modelId="{1A9E24F0-CC16-47FD-8A6F-36AE6816F390}">
      <dsp:nvSpPr>
        <dsp:cNvPr id="0" name=""/>
        <dsp:cNvSpPr/>
      </dsp:nvSpPr>
      <dsp:spPr>
        <a:xfrm>
          <a:off x="1188777" y="4137640"/>
          <a:ext cx="1061168" cy="106116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301E9D-E47A-4E5C-9F31-C541A5364E5B}">
      <dsp:nvSpPr>
        <dsp:cNvPr id="0" name=""/>
        <dsp:cNvSpPr/>
      </dsp:nvSpPr>
      <dsp:spPr>
        <a:xfrm rot="10800000">
          <a:off x="389087" y="1743"/>
          <a:ext cx="9486674" cy="985610"/>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4627"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Before fabric cutting one must keep the pattern pieces and pin them for a trial. </a:t>
          </a:r>
        </a:p>
      </dsp:txBody>
      <dsp:txXfrm rot="10800000">
        <a:off x="635489" y="1743"/>
        <a:ext cx="9240272" cy="985610"/>
      </dsp:txXfrm>
    </dsp:sp>
    <dsp:sp modelId="{7F687DCB-5F53-4071-8E53-DDCD3FD771EE}">
      <dsp:nvSpPr>
        <dsp:cNvPr id="0" name=""/>
        <dsp:cNvSpPr/>
      </dsp:nvSpPr>
      <dsp:spPr>
        <a:xfrm>
          <a:off x="1226556" y="1743"/>
          <a:ext cx="985610" cy="985610"/>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9B0AE44-9EF8-4700-ACDC-DB8DE53B97A2}">
      <dsp:nvSpPr>
        <dsp:cNvPr id="0" name=""/>
        <dsp:cNvSpPr/>
      </dsp:nvSpPr>
      <dsp:spPr>
        <a:xfrm rot="10800000">
          <a:off x="360553" y="1281566"/>
          <a:ext cx="9543741" cy="985610"/>
        </a:xfrm>
        <a:prstGeom prst="homePlate">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4627"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One must remember to leave seam allowances while cutting. There must be enough fabric to cut belts, facing, pockets, etc. for which paper patterns are not prepared.</a:t>
          </a:r>
          <a:endParaRPr lang="en-IN" sz="2400" kern="1200" dirty="0">
            <a:latin typeface="Century Schoolbook" panose="02040604050505020304" pitchFamily="18" charset="0"/>
          </a:endParaRPr>
        </a:p>
      </dsp:txBody>
      <dsp:txXfrm rot="10800000">
        <a:off x="606955" y="1281566"/>
        <a:ext cx="9297339" cy="985610"/>
      </dsp:txXfrm>
    </dsp:sp>
    <dsp:sp modelId="{47A83D38-2A4E-4359-A760-5AB86FC82BE2}">
      <dsp:nvSpPr>
        <dsp:cNvPr id="0" name=""/>
        <dsp:cNvSpPr/>
      </dsp:nvSpPr>
      <dsp:spPr>
        <a:xfrm>
          <a:off x="1226556" y="1281566"/>
          <a:ext cx="985610" cy="985610"/>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8A7BC8F-183D-45F0-81AF-93DFA68C7215}">
      <dsp:nvSpPr>
        <dsp:cNvPr id="0" name=""/>
        <dsp:cNvSpPr/>
      </dsp:nvSpPr>
      <dsp:spPr>
        <a:xfrm rot="10800000">
          <a:off x="360553" y="2561390"/>
          <a:ext cx="9543741" cy="985610"/>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4627"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Fold lines on the patterns must be kept on folded edges of fabric.</a:t>
          </a:r>
          <a:endParaRPr lang="en-IN" sz="2400" kern="1200" dirty="0">
            <a:latin typeface="Century Schoolbook" panose="02040604050505020304" pitchFamily="18" charset="0"/>
          </a:endParaRPr>
        </a:p>
      </dsp:txBody>
      <dsp:txXfrm rot="10800000">
        <a:off x="606955" y="2561390"/>
        <a:ext cx="9297339" cy="985610"/>
      </dsp:txXfrm>
    </dsp:sp>
    <dsp:sp modelId="{0E9A1991-00E3-443E-B97E-73E97BB40ABB}">
      <dsp:nvSpPr>
        <dsp:cNvPr id="0" name=""/>
        <dsp:cNvSpPr/>
      </dsp:nvSpPr>
      <dsp:spPr>
        <a:xfrm>
          <a:off x="1226556" y="2561390"/>
          <a:ext cx="985610" cy="985610"/>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1C9462E-99CA-47E7-8954-94FC0BC873B8}">
      <dsp:nvSpPr>
        <dsp:cNvPr id="0" name=""/>
        <dsp:cNvSpPr/>
      </dsp:nvSpPr>
      <dsp:spPr>
        <a:xfrm rot="10800000">
          <a:off x="360553" y="3841213"/>
          <a:ext cx="9543741" cy="985610"/>
        </a:xfrm>
        <a:prstGeom prst="homePlate">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4627"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Pin patterns to the fabric firmly</a:t>
          </a:r>
          <a:r>
            <a:rPr lang="en-US" sz="2400" b="1" kern="1200" dirty="0">
              <a:latin typeface="Century Schoolbook" panose="02040604050505020304" pitchFamily="18" charset="0"/>
            </a:rPr>
            <a:t>. </a:t>
          </a:r>
          <a:endParaRPr lang="en-IN" sz="2400" kern="1200" dirty="0">
            <a:latin typeface="Century Schoolbook" panose="02040604050505020304" pitchFamily="18" charset="0"/>
          </a:endParaRPr>
        </a:p>
      </dsp:txBody>
      <dsp:txXfrm rot="10800000">
        <a:off x="606955" y="3841213"/>
        <a:ext cx="9297339" cy="985610"/>
      </dsp:txXfrm>
    </dsp:sp>
    <dsp:sp modelId="{4C55D5DB-C68C-4634-A847-E1D94625814A}">
      <dsp:nvSpPr>
        <dsp:cNvPr id="0" name=""/>
        <dsp:cNvSpPr/>
      </dsp:nvSpPr>
      <dsp:spPr>
        <a:xfrm>
          <a:off x="1226556" y="3841213"/>
          <a:ext cx="985610" cy="985610"/>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70BEA2D-3583-40E0-8DFA-AD6A22F09A71}">
      <dsp:nvSpPr>
        <dsp:cNvPr id="0" name=""/>
        <dsp:cNvSpPr/>
      </dsp:nvSpPr>
      <dsp:spPr>
        <a:xfrm rot="10800000">
          <a:off x="360553" y="5121036"/>
          <a:ext cx="9543741" cy="985610"/>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4627"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Use special layouts for asymmetric designs and for fabrics with designs such as stripes and checks, designs going in one direction and fabrics with nap and pile.</a:t>
          </a:r>
          <a:endParaRPr lang="en-IN" sz="2400" kern="1200" dirty="0">
            <a:latin typeface="Century Schoolbook" panose="02040604050505020304" pitchFamily="18" charset="0"/>
          </a:endParaRPr>
        </a:p>
      </dsp:txBody>
      <dsp:txXfrm rot="10800000">
        <a:off x="606955" y="5121036"/>
        <a:ext cx="9297339" cy="985610"/>
      </dsp:txXfrm>
    </dsp:sp>
    <dsp:sp modelId="{211AC26A-CD87-4B3B-800F-142E4DC9690D}">
      <dsp:nvSpPr>
        <dsp:cNvPr id="0" name=""/>
        <dsp:cNvSpPr/>
      </dsp:nvSpPr>
      <dsp:spPr>
        <a:xfrm>
          <a:off x="1226556" y="5121036"/>
          <a:ext cx="985610" cy="985610"/>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15F8E9-E453-4935-B1C0-EAD1A8990AD6}" type="datetimeFigureOut">
              <a:rPr lang="en-IN" smtClean="0"/>
              <a:t>28-06-2022</a:t>
            </a:fld>
            <a:endParaRPr lang="en-IN"/>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E3A4B6-87AA-4C24-AC16-387F7D570551}" type="slidenum">
              <a:rPr lang="en-IN" smtClean="0"/>
              <a:t>‹#›</a:t>
            </a:fld>
            <a:endParaRPr lang="en-IN"/>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88"/>
            <a:ext cx="103632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94C45C59-C7F2-4BE4-8979-BD31C85B47AC}"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41BD00D-5072-4E7E-A4E4-63929BC26C4C}"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701"/>
            <a:ext cx="27432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609600" y="27470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B0B7AB09-AB79-4E0A-9C57-4E1B1A674934}"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4173107" y="1136650"/>
            <a:ext cx="3845815" cy="696594"/>
          </a:xfrm>
          <a:prstGeom prst="rect">
            <a:avLst/>
          </a:prstGeom>
        </p:spPr>
        <p:txBody>
          <a:bodyPr wrap="square" lIns="0" tIns="0" rIns="0" bIns="0">
            <a:spAutoFit/>
          </a:bodyPr>
          <a:lstStyle>
            <a:lvl1pPr>
              <a:defRPr b="0" i="0">
                <a:solidFill>
                  <a:schemeClr val="tx1"/>
                </a:solidFill>
                <a:latin typeface="Century Schoolbook" panose="02040604050505020304" pitchFamily="18" charset="0"/>
              </a:defRPr>
            </a:lvl1pPr>
          </a:lstStyle>
          <a:p>
            <a:endParaRPr dirty="0"/>
          </a:p>
        </p:txBody>
      </p:sp>
      <p:sp>
        <p:nvSpPr>
          <p:cNvPr id="3" name="Holder 3"/>
          <p:cNvSpPr>
            <a:spLocks noGrp="1"/>
          </p:cNvSpPr>
          <p:nvPr>
            <p:ph type="subTitle" idx="4"/>
          </p:nvPr>
        </p:nvSpPr>
        <p:spPr>
          <a:xfrm>
            <a:off x="1828800" y="3840488"/>
            <a:ext cx="853440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C4761A39-0C53-4BE5-899A-023A06934820}" type="datetime1">
              <a:rPr lang="en-US" smtClean="0">
                <a:solidFill>
                  <a:prstClr val="black">
                    <a:tint val="75000"/>
                  </a:prstClr>
                </a:solidFill>
              </a:rPr>
              <a:t>6/28/2022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type="body" idx="1"/>
          </p:nvPr>
        </p:nvSpPr>
        <p:spPr/>
        <p:txBody>
          <a:bodyPr lIns="0" tIns="0" rIns="0" bIns="0"/>
          <a:lstStyle>
            <a:lvl1pPr>
              <a:defRPr sz="2800" b="0" i="0">
                <a:solidFill>
                  <a:schemeClr val="bg1"/>
                </a:solidFill>
                <a:latin typeface="Century Schoolbook" panose="02040604050505020304" pitchFamily="18" charset="0"/>
                <a:cs typeface="Century Schoolbook" panose="020406040505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2FE0FC50-10BA-4927-9251-AB8B7CA4579C}" type="datetime1">
              <a:rPr lang="en-US" smtClean="0">
                <a:solidFill>
                  <a:prstClr val="black">
                    <a:tint val="75000"/>
                  </a:prstClr>
                </a:solidFill>
              </a:rPr>
              <a:t>6/28/2022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sz="half" idx="2"/>
          </p:nvPr>
        </p:nvSpPr>
        <p:spPr>
          <a:xfrm>
            <a:off x="609600" y="1577340"/>
            <a:ext cx="530352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4" name="Holder 4"/>
          <p:cNvSpPr>
            <a:spLocks noGrp="1"/>
          </p:cNvSpPr>
          <p:nvPr>
            <p:ph sz="half" idx="3"/>
          </p:nvPr>
        </p:nvSpPr>
        <p:spPr>
          <a:xfrm>
            <a:off x="6278880" y="1577340"/>
            <a:ext cx="530352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86D5A49D-0053-41D7-923B-E7975F866802}" type="datetime1">
              <a:rPr lang="en-US" smtClean="0">
                <a:solidFill>
                  <a:prstClr val="black">
                    <a:tint val="75000"/>
                  </a:prstClr>
                </a:solidFill>
              </a:rPr>
              <a:t>6/28/2022</a:t>
            </a:fld>
            <a:endParaRPr lang="en-US">
              <a:solidFill>
                <a:prstClr val="black">
                  <a:tint val="75000"/>
                </a:prstClr>
              </a:solidFill>
            </a:endParaRPr>
          </a:p>
        </p:txBody>
      </p:sp>
      <p:sp>
        <p:nvSpPr>
          <p:cNvPr id="7" name="Holder 7"/>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8A8D5F13-A881-4331-807F-D03879E65D82}" type="datetime1">
              <a:rPr lang="en-US" smtClean="0">
                <a:solidFill>
                  <a:prstClr val="black">
                    <a:tint val="75000"/>
                  </a:prstClr>
                </a:solidFill>
              </a:rPr>
              <a:t>6/28/2022</a:t>
            </a:fld>
            <a:endParaRPr lang="en-US">
              <a:solidFill>
                <a:prstClr val="black">
                  <a:tint val="75000"/>
                </a:prstClr>
              </a:solidFill>
            </a:endParaRPr>
          </a:p>
        </p:txBody>
      </p:sp>
      <p:sp>
        <p:nvSpPr>
          <p:cNvPr id="5" name="Holder 5"/>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a:solidFill>
                <a:prstClr val="black"/>
              </a:solidFill>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a:solidFill>
                <a:prstClr val="black"/>
              </a:solidFill>
            </a:endParaRPr>
          </a:p>
        </p:txBody>
      </p:sp>
      <p:sp>
        <p:nvSpPr>
          <p:cNvPr id="18" name="bk object 18"/>
          <p:cNvSpPr/>
          <p:nvPr/>
        </p:nvSpPr>
        <p:spPr>
          <a:xfrm>
            <a:off x="3433573" y="1178052"/>
            <a:ext cx="762763" cy="899922"/>
          </a:xfrm>
          <a:prstGeom prst="rect">
            <a:avLst/>
          </a:prstGeom>
          <a:blipFill>
            <a:blip r:embed="rId2" cstate="print"/>
            <a:stretch>
              <a:fillRect/>
            </a:stretch>
          </a:blipFill>
        </p:spPr>
        <p:txBody>
          <a:bodyPr wrap="square" lIns="0" tIns="0" rIns="0" bIns="0" rtlCol="0"/>
          <a:lstStyle/>
          <a:p>
            <a:endParaRPr sz="1800">
              <a:solidFill>
                <a:prstClr val="black"/>
              </a:solidFill>
            </a:endParaRPr>
          </a:p>
        </p:txBody>
      </p:sp>
      <p:sp>
        <p:nvSpPr>
          <p:cNvPr id="19" name="bk object 19"/>
          <p:cNvSpPr/>
          <p:nvPr/>
        </p:nvSpPr>
        <p:spPr>
          <a:xfrm>
            <a:off x="719342" y="2999233"/>
            <a:ext cx="2248663" cy="899921"/>
          </a:xfrm>
          <a:prstGeom prst="rect">
            <a:avLst/>
          </a:prstGeom>
          <a:blipFill>
            <a:blip r:embed="rId3" cstate="print"/>
            <a:stretch>
              <a:fillRect/>
            </a:stretch>
          </a:blipFill>
        </p:spPr>
        <p:txBody>
          <a:bodyPr wrap="square" lIns="0" tIns="0" rIns="0" bIns="0" rtlCol="0"/>
          <a:lstStyle/>
          <a:p>
            <a:endParaRPr sz="1800">
              <a:solidFill>
                <a:prstClr val="black"/>
              </a:solidFill>
            </a:endParaRPr>
          </a:p>
        </p:txBody>
      </p:sp>
      <p:sp>
        <p:nvSpPr>
          <p:cNvPr id="20" name="bk object 20"/>
          <p:cNvSpPr/>
          <p:nvPr/>
        </p:nvSpPr>
        <p:spPr>
          <a:xfrm>
            <a:off x="2433842" y="2999233"/>
            <a:ext cx="883159" cy="899921"/>
          </a:xfrm>
          <a:prstGeom prst="rect">
            <a:avLst/>
          </a:prstGeom>
          <a:blipFill>
            <a:blip r:embed="rId4" cstate="print"/>
            <a:stretch>
              <a:fillRect/>
            </a:stretch>
          </a:blipFill>
        </p:spPr>
        <p:txBody>
          <a:bodyPr wrap="square" lIns="0" tIns="0" rIns="0" bIns="0" rtlCol="0"/>
          <a:lstStyle/>
          <a:p>
            <a:endParaRPr sz="1800">
              <a:solidFill>
                <a:prstClr val="black"/>
              </a:solidFill>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E4CBEF1A-0697-4444-93AD-E53728217A74}" type="datetime1">
              <a:rPr lang="en-US" smtClean="0">
                <a:solidFill>
                  <a:prstClr val="black">
                    <a:tint val="75000"/>
                  </a:prstClr>
                </a:solidFill>
              </a:rPr>
              <a:t>6/28/2022</a:t>
            </a:fld>
            <a:endParaRPr lang="en-US">
              <a:solidFill>
                <a:prstClr val="black">
                  <a:tint val="75000"/>
                </a:prstClr>
              </a:solidFill>
            </a:endParaRPr>
          </a:p>
        </p:txBody>
      </p:sp>
      <p:sp>
        <p:nvSpPr>
          <p:cNvPr id="4" name="Holder 4"/>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AF13B45F-05DF-4547-9F0D-F44B59A2D68E}"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63"/>
            <a:ext cx="103632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0EA583-DAD7-4156-9ADA-CCC45D3DFE9E}"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EDABC5E9-9F87-4198-AA4C-94AC0A2FDAB7}"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9340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40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5CCD4256-9729-4B69-B2A1-6B9C158E6F13}" type="datetime1">
              <a:rPr lang="en-US" smtClean="0"/>
              <a:t>6/28/2022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834097E9-2F08-4921-A9B7-310C879D6B69}" type="datetime1">
              <a:rPr lang="en-US" smtClean="0"/>
              <a:t>6/28/2022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CBF721-1206-4A81-8ED1-5DD56938D13F}" type="datetime1">
              <a:rPr lang="en-US" smtClean="0"/>
              <a:t>6/28/2022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4766733" y="27311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8099C7-E75D-4F61-BC8F-C9AEEA58668C}"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E456B7-DF2A-4E5C-ABE9-30649033047D}"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609600" y="635641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802E04-0352-4D48-B5B2-03DB79D791BB}" type="datetime1">
              <a:rPr lang="en-US" smtClean="0"/>
              <a:t>6/28/2022</a:t>
            </a:fld>
            <a:endParaRPr lang="en-IN"/>
          </a:p>
        </p:txBody>
      </p:sp>
      <p:sp>
        <p:nvSpPr>
          <p:cNvPr id="5" name="Footer Placeholder 4"/>
          <p:cNvSpPr>
            <a:spLocks noGrp="1"/>
          </p:cNvSpPr>
          <p:nvPr>
            <p:ph type="ftr" sz="quarter" idx="3"/>
          </p:nvPr>
        </p:nvSpPr>
        <p:spPr>
          <a:xfrm>
            <a:off x="4165600" y="635641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737600" y="635641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D71EFC-8FD3-4526-A521-B16E2A2311C1}" type="slidenum">
              <a:rPr lang="en-IN" smtClean="0"/>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a:solidFill>
                <a:prstClr val="black"/>
              </a:solidFill>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a:solidFill>
                <a:prstClr val="black"/>
              </a:solidFill>
            </a:endParaRPr>
          </a:p>
        </p:txBody>
      </p:sp>
      <p:sp>
        <p:nvSpPr>
          <p:cNvPr id="2" name="Holder 2"/>
          <p:cNvSpPr>
            <a:spLocks noGrp="1"/>
          </p:cNvSpPr>
          <p:nvPr>
            <p:ph type="title"/>
          </p:nvPr>
        </p:nvSpPr>
        <p:spPr>
          <a:xfrm>
            <a:off x="3551177" y="170180"/>
            <a:ext cx="5089651" cy="696594"/>
          </a:xfrm>
          <a:prstGeom prst="rect">
            <a:avLst/>
          </a:prstGeom>
        </p:spPr>
        <p:txBody>
          <a:bodyPr wrap="square" lIns="0" tIns="0" rIns="0" bIns="0">
            <a:spAutoFit/>
          </a:bodyPr>
          <a:lstStyle>
            <a:lvl1pPr>
              <a:defRPr sz="4400" b="1" i="0">
                <a:solidFill>
                  <a:srgbClr val="FFFF00"/>
                </a:solidFill>
                <a:latin typeface="Arial"/>
                <a:cs typeface="Arial"/>
              </a:defRPr>
            </a:lvl1pPr>
          </a:lstStyle>
          <a:p>
            <a:endParaRPr dirty="0"/>
          </a:p>
        </p:txBody>
      </p:sp>
      <p:sp>
        <p:nvSpPr>
          <p:cNvPr id="3" name="Holder 3"/>
          <p:cNvSpPr>
            <a:spLocks noGrp="1"/>
          </p:cNvSpPr>
          <p:nvPr>
            <p:ph type="body" idx="1"/>
          </p:nvPr>
        </p:nvSpPr>
        <p:spPr>
          <a:xfrm>
            <a:off x="764557" y="1923057"/>
            <a:ext cx="9904095" cy="430887"/>
          </a:xfrm>
          <a:prstGeom prst="rect">
            <a:avLst/>
          </a:prstGeom>
        </p:spPr>
        <p:txBody>
          <a:bodyPr wrap="square" lIns="0" tIns="0" rIns="0" bIns="0">
            <a:spAutoFit/>
          </a:bodyPr>
          <a:lstStyle>
            <a:lvl1pPr>
              <a:defRPr sz="2800" b="0" i="0">
                <a:solidFill>
                  <a:schemeClr val="bg1"/>
                </a:solidFill>
                <a:latin typeface="Bookman Old Style"/>
                <a:cs typeface="Bookman Old Style"/>
              </a:defRPr>
            </a:lvl1pPr>
          </a:lstStyle>
          <a:p>
            <a:endParaRPr dirty="0"/>
          </a:p>
        </p:txBody>
      </p:sp>
      <p:sp>
        <p:nvSpPr>
          <p:cNvPr id="4" name="Holder 4"/>
          <p:cNvSpPr>
            <a:spLocks noGrp="1"/>
          </p:cNvSpPr>
          <p:nvPr>
            <p:ph type="ftr" sz="quarter" idx="5"/>
          </p:nvPr>
        </p:nvSpPr>
        <p:spPr>
          <a:xfrm>
            <a:off x="4145280" y="6377963"/>
            <a:ext cx="3901440" cy="276999"/>
          </a:xfrm>
          <a:prstGeom prst="rect">
            <a:avLst/>
          </a:prstGeom>
        </p:spPr>
        <p:txBody>
          <a:bodyPr wrap="square" lIns="0" tIns="0" rIns="0" bIns="0">
            <a:spAutoFit/>
          </a:bodyPr>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a:xfrm>
            <a:off x="609600" y="6377963"/>
            <a:ext cx="2804160" cy="276999"/>
          </a:xfrm>
          <a:prstGeom prst="rect">
            <a:avLst/>
          </a:prstGeom>
        </p:spPr>
        <p:txBody>
          <a:bodyPr wrap="square" lIns="0" tIns="0" rIns="0" bIns="0">
            <a:spAutoFit/>
          </a:bodyPr>
          <a:lstStyle>
            <a:lvl1pPr algn="l">
              <a:defRPr>
                <a:solidFill>
                  <a:schemeClr val="tx1">
                    <a:tint val="75000"/>
                  </a:schemeClr>
                </a:solidFill>
              </a:defRPr>
            </a:lvl1pPr>
          </a:lstStyle>
          <a:p>
            <a:fld id="{9B2E4957-7C46-42C1-AB84-A6E3730B9262}" type="datetime1">
              <a:rPr lang="en-US" smtClean="0">
                <a:solidFill>
                  <a:prstClr val="black">
                    <a:tint val="75000"/>
                  </a:prstClr>
                </a:solidFill>
              </a:rPr>
              <a:t>6/28/2022</a:t>
            </a:fld>
            <a:endParaRPr lang="en-US">
              <a:solidFill>
                <a:prstClr val="black">
                  <a:tint val="75000"/>
                </a:prstClr>
              </a:solidFill>
            </a:endParaRPr>
          </a:p>
        </p:txBody>
      </p:sp>
      <p:sp>
        <p:nvSpPr>
          <p:cNvPr id="6" name="Holder 6"/>
          <p:cNvSpPr>
            <a:spLocks noGrp="1"/>
          </p:cNvSpPr>
          <p:nvPr>
            <p:ph type="sldNum" sz="quarter" idx="7"/>
          </p:nvPr>
        </p:nvSpPr>
        <p:spPr>
          <a:xfrm>
            <a:off x="11355846" y="5887049"/>
            <a:ext cx="560071" cy="553998"/>
          </a:xfrm>
          <a:prstGeom prst="rect">
            <a:avLst/>
          </a:prstGeom>
        </p:spPr>
        <p:txBody>
          <a:bodyPr wrap="square" lIns="0" tIns="0" rIns="0" bIns="0">
            <a:spAutoFit/>
          </a:bodyPr>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Lst>
  <p:hf hdr="0" ftr="0" dt="0"/>
  <p:txStyles>
    <p:titleStyle>
      <a:lvl1pPr>
        <a:defRPr>
          <a:latin typeface="Century Schoolbook" panose="02040604050505020304" pitchFamily="18" charset="0"/>
          <a:ea typeface="+mj-ea"/>
          <a:cs typeface="+mj-cs"/>
        </a:defRPr>
      </a:lvl1pPr>
    </p:titleStyle>
    <p:bodyStyle>
      <a:lvl1pPr marL="0">
        <a:defRPr>
          <a:latin typeface="Century Schoolbook" panose="02040604050505020304" pitchFamily="18" charset="0"/>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psscive.ac.in/" TargetMode="External"/><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3.xml"/><Relationship Id="rId5" Type="http://schemas.openxmlformats.org/officeDocument/2006/relationships/image" Target="../media/image28.jpeg"/><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hyperlink" Target="http://www.psscive.ac.in/" TargetMode="External"/><Relationship Id="rId2" Type="http://schemas.openxmlformats.org/officeDocument/2006/relationships/hyperlink" Target="mailto:jdpsscive@gmail.com" TargetMode="External"/><Relationship Id="rId1" Type="http://schemas.openxmlformats.org/officeDocument/2006/relationships/slideLayout" Target="../slideLayouts/slideLayout13.xml"/><Relationship Id="rId4" Type="http://schemas.openxmlformats.org/officeDocument/2006/relationships/image" Target="../media/image3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 y="0"/>
            <a:ext cx="11530395"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dirty="0">
              <a:solidFill>
                <a:prstClr val="black"/>
              </a:solidFill>
            </a:endParaRPr>
          </a:p>
        </p:txBody>
      </p:sp>
      <p:sp>
        <p:nvSpPr>
          <p:cNvPr id="3" name="object 3"/>
          <p:cNvSpPr/>
          <p:nvPr/>
        </p:nvSpPr>
        <p:spPr>
          <a:xfrm>
            <a:off x="11391312" y="0"/>
            <a:ext cx="829119"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a:solidFill>
                <a:prstClr val="black"/>
              </a:solidFill>
            </a:endParaRPr>
          </a:p>
        </p:txBody>
      </p:sp>
      <p:sp>
        <p:nvSpPr>
          <p:cNvPr id="5" name="object 5"/>
          <p:cNvSpPr/>
          <p:nvPr/>
        </p:nvSpPr>
        <p:spPr>
          <a:xfrm>
            <a:off x="2154936" y="831873"/>
            <a:ext cx="2033968" cy="899922"/>
          </a:xfrm>
          <a:prstGeom prst="rect">
            <a:avLst/>
          </a:prstGeom>
          <a:blipFill>
            <a:blip r:embed="rId2" cstate="print"/>
            <a:stretch>
              <a:fillRect/>
            </a:stretch>
          </a:blipFill>
        </p:spPr>
        <p:txBody>
          <a:bodyPr wrap="square" lIns="0" tIns="0" rIns="0" bIns="0" rtlCol="0"/>
          <a:lstStyle/>
          <a:p>
            <a:endParaRPr>
              <a:solidFill>
                <a:prstClr val="black"/>
              </a:solidFill>
            </a:endParaRPr>
          </a:p>
        </p:txBody>
      </p:sp>
      <p:sp>
        <p:nvSpPr>
          <p:cNvPr id="6" name="object 6"/>
          <p:cNvSpPr/>
          <p:nvPr/>
        </p:nvSpPr>
        <p:spPr>
          <a:xfrm>
            <a:off x="3788284" y="831873"/>
            <a:ext cx="565214" cy="899922"/>
          </a:xfrm>
          <a:prstGeom prst="rect">
            <a:avLst/>
          </a:prstGeom>
          <a:blipFill>
            <a:blip r:embed="rId3" cstate="print"/>
            <a:stretch>
              <a:fillRect/>
            </a:stretch>
          </a:blipFill>
        </p:spPr>
        <p:txBody>
          <a:bodyPr wrap="square" lIns="0" tIns="0" rIns="0" bIns="0" rtlCol="0"/>
          <a:lstStyle/>
          <a:p>
            <a:endParaRPr>
              <a:solidFill>
                <a:prstClr val="black"/>
              </a:solidFill>
            </a:endParaRPr>
          </a:p>
        </p:txBody>
      </p:sp>
      <p:sp>
        <p:nvSpPr>
          <p:cNvPr id="7" name="object 7"/>
          <p:cNvSpPr txBox="1">
            <a:spLocks noGrp="1"/>
          </p:cNvSpPr>
          <p:nvPr>
            <p:ph type="title"/>
          </p:nvPr>
        </p:nvSpPr>
        <p:spPr>
          <a:xfrm>
            <a:off x="1601301" y="832473"/>
            <a:ext cx="8845384" cy="505908"/>
          </a:xfrm>
          <a:prstGeom prst="rect">
            <a:avLst/>
          </a:prstGeom>
        </p:spPr>
        <p:txBody>
          <a:bodyPr vert="horz" wrap="square" lIns="0" tIns="13335" rIns="0" bIns="0" rtlCol="0">
            <a:spAutoFit/>
          </a:bodyPr>
          <a:lstStyle/>
          <a:p>
            <a:pPr marL="12700" algn="ctr">
              <a:spcBef>
                <a:spcPts val="105"/>
              </a:spcBef>
            </a:pPr>
            <a:r>
              <a:rPr sz="3200" b="0" spc="-35" dirty="0"/>
              <a:t>JOB ROLE </a:t>
            </a:r>
            <a:r>
              <a:rPr sz="3200" b="0" dirty="0"/>
              <a:t>–</a:t>
            </a:r>
            <a:r>
              <a:rPr lang="en-IN" sz="3200" b="0" dirty="0"/>
              <a:t> </a:t>
            </a:r>
            <a:r>
              <a:rPr lang="en-IN" sz="3200" b="0" spc="-35" dirty="0"/>
              <a:t>SELF EMPLOYEED TAILOR</a:t>
            </a:r>
            <a:endParaRPr sz="3200" dirty="0"/>
          </a:p>
        </p:txBody>
      </p:sp>
      <p:sp>
        <p:nvSpPr>
          <p:cNvPr id="8" name="object 8"/>
          <p:cNvSpPr/>
          <p:nvPr/>
        </p:nvSpPr>
        <p:spPr>
          <a:xfrm>
            <a:off x="3973483" y="1822472"/>
            <a:ext cx="1164145" cy="787146"/>
          </a:xfrm>
          <a:prstGeom prst="rect">
            <a:avLst/>
          </a:prstGeom>
          <a:blipFill>
            <a:blip r:embed="rId4" cstate="print"/>
            <a:stretch>
              <a:fillRect/>
            </a:stretch>
          </a:blipFill>
        </p:spPr>
        <p:txBody>
          <a:bodyPr wrap="square" lIns="0" tIns="0" rIns="0" bIns="0" rtlCol="0"/>
          <a:lstStyle/>
          <a:p>
            <a:endParaRPr>
              <a:solidFill>
                <a:prstClr val="black"/>
              </a:solidFill>
            </a:endParaRPr>
          </a:p>
        </p:txBody>
      </p:sp>
      <p:sp>
        <p:nvSpPr>
          <p:cNvPr id="9" name="object 9"/>
          <p:cNvSpPr/>
          <p:nvPr/>
        </p:nvSpPr>
        <p:spPr>
          <a:xfrm>
            <a:off x="4787299" y="1822472"/>
            <a:ext cx="494347" cy="787146"/>
          </a:xfrm>
          <a:prstGeom prst="rect">
            <a:avLst/>
          </a:prstGeom>
          <a:blipFill>
            <a:blip r:embed="rId5" cstate="print"/>
            <a:stretch>
              <a:fillRect/>
            </a:stretch>
          </a:blipFill>
        </p:spPr>
        <p:txBody>
          <a:bodyPr wrap="square" lIns="0" tIns="0" rIns="0" bIns="0" rtlCol="0"/>
          <a:lstStyle/>
          <a:p>
            <a:endParaRPr>
              <a:solidFill>
                <a:prstClr val="black"/>
              </a:solidFill>
            </a:endParaRPr>
          </a:p>
        </p:txBody>
      </p:sp>
      <p:sp>
        <p:nvSpPr>
          <p:cNvPr id="10" name="object 10"/>
          <p:cNvSpPr/>
          <p:nvPr/>
        </p:nvSpPr>
        <p:spPr>
          <a:xfrm>
            <a:off x="5001040" y="1822472"/>
            <a:ext cx="2626043" cy="787146"/>
          </a:xfrm>
          <a:prstGeom prst="rect">
            <a:avLst/>
          </a:prstGeom>
          <a:blipFill>
            <a:blip r:embed="rId6" cstate="print"/>
            <a:stretch>
              <a:fillRect/>
            </a:stretch>
          </a:blipFill>
        </p:spPr>
        <p:txBody>
          <a:bodyPr wrap="square" lIns="0" tIns="0" rIns="0" bIns="0" rtlCol="0"/>
          <a:lstStyle/>
          <a:p>
            <a:endParaRPr>
              <a:solidFill>
                <a:prstClr val="black"/>
              </a:solidFill>
            </a:endParaRPr>
          </a:p>
        </p:txBody>
      </p:sp>
      <p:sp>
        <p:nvSpPr>
          <p:cNvPr id="11" name="object 11"/>
          <p:cNvSpPr/>
          <p:nvPr/>
        </p:nvSpPr>
        <p:spPr>
          <a:xfrm>
            <a:off x="3646509" y="3211591"/>
            <a:ext cx="4964621" cy="393573"/>
          </a:xfrm>
          <a:prstGeom prst="rect">
            <a:avLst/>
          </a:prstGeom>
          <a:blipFill>
            <a:blip r:embed="rId7" cstate="print"/>
            <a:stretch>
              <a:fillRect/>
            </a:stretch>
          </a:blipFill>
        </p:spPr>
        <p:txBody>
          <a:bodyPr wrap="square" lIns="0" tIns="0" rIns="0" bIns="0" rtlCol="0"/>
          <a:lstStyle/>
          <a:p>
            <a:pPr algn="ctr">
              <a:spcBef>
                <a:spcPts val="5"/>
              </a:spcBef>
            </a:pPr>
            <a:r>
              <a:rPr lang="en-IN" sz="2800" spc="-10" dirty="0">
                <a:solidFill>
                  <a:srgbClr val="FFFFFF"/>
                </a:solidFill>
                <a:latin typeface="Century Schoolbook" panose="02040604050505020304" pitchFamily="18" charset="0"/>
                <a:cs typeface="Arial" panose="020B0604020202020204" pitchFamily="34" charset="0"/>
              </a:rPr>
              <a:t>Class</a:t>
            </a:r>
            <a:r>
              <a:rPr lang="en-IN" sz="2800" spc="20" dirty="0">
                <a:solidFill>
                  <a:srgbClr val="FFFFFF"/>
                </a:solidFill>
                <a:latin typeface="Century Schoolbook" panose="02040604050505020304" pitchFamily="18" charset="0"/>
                <a:cs typeface="Arial" panose="020B0604020202020204" pitchFamily="34" charset="0"/>
              </a:rPr>
              <a:t> </a:t>
            </a:r>
            <a:r>
              <a:rPr lang="en-IN" sz="2800" spc="-10" dirty="0">
                <a:solidFill>
                  <a:srgbClr val="FFFFFF"/>
                </a:solidFill>
                <a:latin typeface="Century Schoolbook" panose="02040604050505020304" pitchFamily="18" charset="0"/>
                <a:cs typeface="Arial" panose="020B0604020202020204" pitchFamily="34" charset="0"/>
              </a:rPr>
              <a:t>XI</a:t>
            </a:r>
            <a:endParaRPr lang="en-IN" sz="2800" dirty="0">
              <a:latin typeface="Century Schoolbook" panose="02040604050505020304" pitchFamily="18" charset="0"/>
              <a:cs typeface="Arial" panose="020B0604020202020204" pitchFamily="34" charset="0"/>
            </a:endParaRPr>
          </a:p>
        </p:txBody>
      </p:sp>
      <p:sp>
        <p:nvSpPr>
          <p:cNvPr id="12" name="object 12"/>
          <p:cNvSpPr txBox="1"/>
          <p:nvPr/>
        </p:nvSpPr>
        <p:spPr>
          <a:xfrm>
            <a:off x="1991545" y="1961043"/>
            <a:ext cx="8064896" cy="873957"/>
          </a:xfrm>
          <a:prstGeom prst="rect">
            <a:avLst/>
          </a:prstGeom>
        </p:spPr>
        <p:txBody>
          <a:bodyPr vert="horz" wrap="square" lIns="0" tIns="12065" rIns="0" bIns="0" rtlCol="0">
            <a:spAutoFit/>
          </a:bodyPr>
          <a:lstStyle/>
          <a:p>
            <a:pPr marL="829944" marR="5080" indent="-817244">
              <a:spcBef>
                <a:spcPts val="95"/>
              </a:spcBef>
            </a:pPr>
            <a:r>
              <a:rPr sz="2800" spc="-55" dirty="0">
                <a:solidFill>
                  <a:srgbClr val="FFFFFF"/>
                </a:solidFill>
                <a:latin typeface="Century Schoolbook" panose="02040604050505020304" pitchFamily="18" charset="0"/>
                <a:cs typeface="Arial"/>
              </a:rPr>
              <a:t>Sector </a:t>
            </a:r>
            <a:r>
              <a:rPr sz="2800" spc="-5" dirty="0">
                <a:solidFill>
                  <a:srgbClr val="FFFFFF"/>
                </a:solidFill>
                <a:latin typeface="Century Schoolbook" panose="02040604050505020304" pitchFamily="18" charset="0"/>
                <a:cs typeface="Arial"/>
              </a:rPr>
              <a:t>–</a:t>
            </a:r>
            <a:r>
              <a:rPr sz="2800" spc="-600" dirty="0">
                <a:solidFill>
                  <a:srgbClr val="FFFFFF"/>
                </a:solidFill>
                <a:latin typeface="Century Schoolbook" panose="02040604050505020304" pitchFamily="18" charset="0"/>
                <a:cs typeface="Arial"/>
              </a:rPr>
              <a:t> </a:t>
            </a:r>
            <a:r>
              <a:rPr sz="2800" spc="-80" dirty="0">
                <a:solidFill>
                  <a:srgbClr val="FFFFFF"/>
                </a:solidFill>
                <a:latin typeface="Century Schoolbook" panose="02040604050505020304" pitchFamily="18" charset="0"/>
                <a:cs typeface="Arial"/>
              </a:rPr>
              <a:t>Apparel, </a:t>
            </a:r>
            <a:r>
              <a:rPr sz="2800" spc="-75" dirty="0">
                <a:solidFill>
                  <a:srgbClr val="FFFFFF"/>
                </a:solidFill>
                <a:latin typeface="Century Schoolbook" panose="02040604050505020304" pitchFamily="18" charset="0"/>
                <a:cs typeface="Arial"/>
              </a:rPr>
              <a:t>Made-Ups </a:t>
            </a:r>
            <a:r>
              <a:rPr sz="2800" spc="-60" dirty="0">
                <a:solidFill>
                  <a:srgbClr val="FFFFFF"/>
                </a:solidFill>
                <a:latin typeface="Century Schoolbook" panose="02040604050505020304" pitchFamily="18" charset="0"/>
                <a:cs typeface="Arial"/>
              </a:rPr>
              <a:t>and </a:t>
            </a:r>
            <a:r>
              <a:rPr sz="2800" spc="-70" dirty="0">
                <a:solidFill>
                  <a:srgbClr val="FFFFFF"/>
                </a:solidFill>
                <a:latin typeface="Century Schoolbook" panose="02040604050505020304" pitchFamily="18" charset="0"/>
                <a:cs typeface="Arial"/>
              </a:rPr>
              <a:t>Home </a:t>
            </a:r>
            <a:r>
              <a:rPr sz="2800" spc="-80" dirty="0">
                <a:solidFill>
                  <a:srgbClr val="FFFFFF"/>
                </a:solidFill>
                <a:latin typeface="Century Schoolbook" panose="02040604050505020304" pitchFamily="18" charset="0"/>
                <a:cs typeface="Arial"/>
              </a:rPr>
              <a:t>Furnishing  </a:t>
            </a:r>
            <a:r>
              <a:rPr sz="2800" spc="-65" dirty="0">
                <a:solidFill>
                  <a:srgbClr val="FFFFFF"/>
                </a:solidFill>
                <a:latin typeface="Century Schoolbook" panose="02040604050505020304" pitchFamily="18" charset="0"/>
                <a:cs typeface="Arial"/>
              </a:rPr>
              <a:t>(Qualification </a:t>
            </a:r>
            <a:r>
              <a:rPr sz="2800" spc="-55" dirty="0">
                <a:solidFill>
                  <a:srgbClr val="FFFFFF"/>
                </a:solidFill>
                <a:latin typeface="Century Schoolbook" panose="02040604050505020304" pitchFamily="18" charset="0"/>
                <a:cs typeface="Arial"/>
              </a:rPr>
              <a:t>Pack </a:t>
            </a:r>
            <a:r>
              <a:rPr sz="2800" spc="-60" dirty="0">
                <a:solidFill>
                  <a:srgbClr val="FFFFFF"/>
                </a:solidFill>
                <a:latin typeface="Century Schoolbook" panose="02040604050505020304" pitchFamily="18" charset="0"/>
                <a:cs typeface="Arial"/>
              </a:rPr>
              <a:t>Code: </a:t>
            </a:r>
            <a:r>
              <a:rPr sz="2800" spc="-70" dirty="0">
                <a:solidFill>
                  <a:srgbClr val="FFFFFF"/>
                </a:solidFill>
                <a:latin typeface="Century Schoolbook" panose="02040604050505020304" pitchFamily="18" charset="0"/>
                <a:cs typeface="Arial"/>
              </a:rPr>
              <a:t>AMH/Q</a:t>
            </a:r>
            <a:r>
              <a:rPr sz="2800" spc="-254" dirty="0">
                <a:solidFill>
                  <a:srgbClr val="FFFFFF"/>
                </a:solidFill>
                <a:latin typeface="Century Schoolbook" panose="02040604050505020304" pitchFamily="18" charset="0"/>
                <a:cs typeface="Arial"/>
              </a:rPr>
              <a:t> </a:t>
            </a:r>
            <a:r>
              <a:rPr lang="en-IN" sz="2800" spc="-254" dirty="0">
                <a:solidFill>
                  <a:srgbClr val="FFFFFF"/>
                </a:solidFill>
                <a:latin typeface="Century Schoolbook" panose="02040604050505020304" pitchFamily="18" charset="0"/>
                <a:cs typeface="Arial"/>
              </a:rPr>
              <a:t>1947</a:t>
            </a:r>
            <a:r>
              <a:rPr sz="2800" spc="-45" dirty="0">
                <a:solidFill>
                  <a:srgbClr val="FFFFFF"/>
                </a:solidFill>
                <a:latin typeface="Century Schoolbook" panose="02040604050505020304" pitchFamily="18" charset="0"/>
                <a:cs typeface="Arial"/>
              </a:rPr>
              <a:t>)</a:t>
            </a:r>
            <a:endParaRPr sz="2800" dirty="0">
              <a:solidFill>
                <a:prstClr val="black"/>
              </a:solidFill>
              <a:latin typeface="Century Schoolbook" panose="02040604050505020304" pitchFamily="18" charset="0"/>
              <a:cs typeface="Arial"/>
            </a:endParaRPr>
          </a:p>
        </p:txBody>
      </p:sp>
      <p:sp>
        <p:nvSpPr>
          <p:cNvPr id="18" name="Rectangle 17"/>
          <p:cNvSpPr/>
          <p:nvPr/>
        </p:nvSpPr>
        <p:spPr>
          <a:xfrm>
            <a:off x="1477452" y="3981755"/>
            <a:ext cx="9311593" cy="2039533"/>
          </a:xfrm>
          <a:prstGeom prst="rect">
            <a:avLst/>
          </a:prstGeom>
        </p:spPr>
        <p:txBody>
          <a:bodyPr wrap="square">
            <a:spAutoFit/>
          </a:bodyPr>
          <a:lstStyle/>
          <a:p>
            <a:pPr marL="90170" marR="92710" indent="918844" algn="ctr">
              <a:lnSpc>
                <a:spcPct val="110100"/>
              </a:lnSpc>
            </a:pPr>
            <a:r>
              <a:rPr lang="en-GB" sz="2600" spc="10" dirty="0">
                <a:solidFill>
                  <a:srgbClr val="FFFFFF"/>
                </a:solidFill>
                <a:latin typeface="Century Schoolbook" panose="02040604050505020304" pitchFamily="18" charset="0"/>
                <a:cs typeface="Arial" panose="020B0604020202020204" pitchFamily="34" charset="0"/>
              </a:rPr>
              <a:t>PSS </a:t>
            </a:r>
            <a:r>
              <a:rPr lang="en-GB" sz="2600" spc="5" dirty="0">
                <a:solidFill>
                  <a:srgbClr val="FFFFFF"/>
                </a:solidFill>
                <a:latin typeface="Century Schoolbook" panose="02040604050505020304" pitchFamily="18" charset="0"/>
                <a:cs typeface="Arial" panose="020B0604020202020204" pitchFamily="34" charset="0"/>
              </a:rPr>
              <a:t>Central Institute of Vocational Education  </a:t>
            </a:r>
            <a:r>
              <a:rPr lang="en-GB" sz="2600" spc="10" dirty="0" err="1">
                <a:solidFill>
                  <a:srgbClr val="FFFFFF"/>
                </a:solidFill>
                <a:latin typeface="Century Schoolbook" panose="02040604050505020304" pitchFamily="18" charset="0"/>
                <a:cs typeface="Arial" panose="020B0604020202020204" pitchFamily="34" charset="0"/>
              </a:rPr>
              <a:t>Shyamla</a:t>
            </a:r>
            <a:r>
              <a:rPr lang="en-GB" sz="2600" spc="1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Hills, </a:t>
            </a:r>
            <a:r>
              <a:rPr lang="en-GB" sz="2600" spc="10" dirty="0">
                <a:solidFill>
                  <a:srgbClr val="FFFFFF"/>
                </a:solidFill>
                <a:latin typeface="Century Schoolbook" panose="02040604050505020304" pitchFamily="18" charset="0"/>
                <a:cs typeface="Arial" panose="020B0604020202020204" pitchFamily="34" charset="0"/>
              </a:rPr>
              <a:t>Bhopal </a:t>
            </a:r>
            <a:r>
              <a:rPr lang="en-GB" sz="260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462 013 </a:t>
            </a:r>
            <a:r>
              <a:rPr lang="en-GB" sz="2600" dirty="0">
                <a:solidFill>
                  <a:srgbClr val="FFFFFF"/>
                </a:solidFill>
                <a:latin typeface="Century Schoolbook" panose="02040604050505020304" pitchFamily="18" charset="0"/>
                <a:cs typeface="Arial" panose="020B0604020202020204" pitchFamily="34" charset="0"/>
              </a:rPr>
              <a:t>, </a:t>
            </a:r>
            <a:r>
              <a:rPr lang="en-GB" sz="2600" spc="10" dirty="0">
                <a:solidFill>
                  <a:srgbClr val="FFFFFF"/>
                </a:solidFill>
                <a:latin typeface="Century Schoolbook" panose="02040604050505020304" pitchFamily="18" charset="0"/>
                <a:cs typeface="Arial" panose="020B0604020202020204" pitchFamily="34" charset="0"/>
              </a:rPr>
              <a:t>Madhya </a:t>
            </a:r>
            <a:r>
              <a:rPr lang="en-GB" sz="2600" spc="5" dirty="0">
                <a:solidFill>
                  <a:srgbClr val="FFFFFF"/>
                </a:solidFill>
                <a:latin typeface="Century Schoolbook" panose="02040604050505020304" pitchFamily="18" charset="0"/>
                <a:cs typeface="Arial" panose="020B0604020202020204" pitchFamily="34" charset="0"/>
              </a:rPr>
              <a:t>Pradesh,</a:t>
            </a:r>
            <a:r>
              <a:rPr lang="en-GB" sz="2600" spc="4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India</a:t>
            </a:r>
            <a:endParaRPr lang="en-GB" sz="2600" dirty="0">
              <a:latin typeface="Century Schoolbook" panose="02040604050505020304" pitchFamily="18" charset="0"/>
              <a:cs typeface="Arial" panose="020B0604020202020204" pitchFamily="34" charset="0"/>
            </a:endParaRPr>
          </a:p>
          <a:p>
            <a:pPr marL="12700" algn="ctr">
              <a:lnSpc>
                <a:spcPct val="100000"/>
              </a:lnSpc>
              <a:spcBef>
                <a:spcPts val="810"/>
              </a:spcBef>
            </a:pPr>
            <a:r>
              <a:rPr lang="en-GB" sz="2600" b="1" spc="5" dirty="0">
                <a:solidFill>
                  <a:srgbClr val="FFFFFF"/>
                </a:solidFill>
                <a:latin typeface="Century Schoolbook" panose="02040604050505020304" pitchFamily="18" charset="0"/>
                <a:cs typeface="Arial" panose="020B0604020202020204" pitchFamily="34" charset="0"/>
              </a:rPr>
              <a:t>_________________________________________________</a:t>
            </a:r>
          </a:p>
          <a:p>
            <a:pPr marL="12700" algn="ctr">
              <a:lnSpc>
                <a:spcPct val="100000"/>
              </a:lnSpc>
              <a:spcBef>
                <a:spcPts val="810"/>
              </a:spcBef>
            </a:pPr>
            <a:r>
              <a:rPr lang="en-GB" sz="3000" spc="5" dirty="0">
                <a:solidFill>
                  <a:srgbClr val="FFFFFF"/>
                </a:solidFill>
                <a:latin typeface="Century Schoolbook" panose="02040604050505020304" pitchFamily="18" charset="0"/>
                <a:cs typeface="Arial" panose="020B0604020202020204" pitchFamily="34" charset="0"/>
                <a:hlinkClick r:id="rId8"/>
              </a:rPr>
              <a:t>www.psscive.ac.in</a:t>
            </a:r>
            <a:endParaRPr lang="en-GB" sz="3000" dirty="0">
              <a:latin typeface="Century Schoolbook" panose="02040604050505020304" pitchFamily="18" charset="0"/>
              <a:cs typeface="Arial" panose="020B0604020202020204" pitchFamily="34" charset="0"/>
            </a:endParaRPr>
          </a:p>
        </p:txBody>
      </p:sp>
      <p:sp>
        <p:nvSpPr>
          <p:cNvPr id="23" name="object 10"/>
          <p:cNvSpPr/>
          <p:nvPr/>
        </p:nvSpPr>
        <p:spPr>
          <a:xfrm>
            <a:off x="188934" y="3964065"/>
            <a:ext cx="1082040" cy="1283208"/>
          </a:xfrm>
          <a:prstGeom prst="rect">
            <a:avLst/>
          </a:prstGeom>
          <a:blipFill>
            <a:blip r:embed="rId9" cstate="print"/>
            <a:stretch>
              <a:fillRect/>
            </a:stretch>
          </a:blipFill>
        </p:spPr>
        <p:txBody>
          <a:bodyPr wrap="square" lIns="0" tIns="0" rIns="0" bIns="0" rtlCol="0"/>
          <a:lstStyle/>
          <a:p>
            <a:endParaRPr/>
          </a:p>
        </p:txBody>
      </p:sp>
      <p:sp>
        <p:nvSpPr>
          <p:cNvPr id="15" name="Slide Number Placeholder 4"/>
          <p:cNvSpPr txBox="1">
            <a:spLocks/>
          </p:cNvSpPr>
          <p:nvPr/>
        </p:nvSpPr>
        <p:spPr>
          <a:xfrm>
            <a:off x="11424592" y="6021288"/>
            <a:ext cx="636077" cy="553998"/>
          </a:xfrm>
          <a:prstGeom prst="rect">
            <a:avLst/>
          </a:prstGeom>
        </p:spPr>
        <p:txBody>
          <a:bodyPr wrap="square" lIns="0" tIns="0" rIns="0" bIns="0">
            <a:spAutoFit/>
          </a:bodyPr>
          <a:lstStyle>
            <a:defPPr>
              <a:defRPr lang="en-US"/>
            </a:defPPr>
            <a:lvl1pPr marL="0" algn="l" defTabSz="914400" rtl="0" eaLnBrk="1" latinLnBrk="0" hangingPunct="1">
              <a:defRPr sz="3600" b="0" i="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400">
              <a:spcBef>
                <a:spcPts val="955"/>
              </a:spcBef>
            </a:pPr>
            <a:fld id="{81D60167-4931-47E6-BA6A-407CBD079E47}" type="slidenum">
              <a:rPr lang="en-IN" spc="-5" smtClean="0">
                <a:solidFill>
                  <a:prstClr val="white"/>
                </a:solidFill>
                <a:latin typeface="Century Schoolbook" panose="02040604050505020304" pitchFamily="18" charset="0"/>
              </a:rPr>
              <a:pPr marL="25400">
                <a:spcBef>
                  <a:spcPts val="955"/>
                </a:spcBef>
              </a:pPr>
              <a:t>1</a:t>
            </a:fld>
            <a:endParaRPr lang="en-IN" spc="-5" dirty="0">
              <a:solidFill>
                <a:prstClr val="white"/>
              </a:solidFill>
              <a:latin typeface="Century Schoolbook" panose="02040604050505020304" pitchFamily="18" charset="0"/>
            </a:endParaRPr>
          </a:p>
        </p:txBody>
      </p:sp>
    </p:spTree>
    <p:extLst>
      <p:ext uri="{BB962C8B-B14F-4D97-AF65-F5344CB8AC3E}">
        <p14:creationId xmlns:p14="http://schemas.microsoft.com/office/powerpoint/2010/main" val="1485406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367" y="548680"/>
            <a:ext cx="4248472" cy="553998"/>
          </a:xfrm>
        </p:spPr>
        <p:txBody>
          <a:bodyPr/>
          <a:lstStyle/>
          <a:p>
            <a:pPr algn="ctr"/>
            <a:r>
              <a:rPr lang="en-US" sz="3600" dirty="0"/>
              <a:t>2. Fabric layout</a:t>
            </a:r>
            <a:endParaRPr lang="en-IN" sz="3600" dirty="0"/>
          </a:p>
        </p:txBody>
      </p:sp>
      <p:sp>
        <p:nvSpPr>
          <p:cNvPr id="3" name="Text Placeholder 2"/>
          <p:cNvSpPr>
            <a:spLocks noGrp="1"/>
          </p:cNvSpPr>
          <p:nvPr>
            <p:ph type="body" idx="1"/>
          </p:nvPr>
        </p:nvSpPr>
        <p:spPr>
          <a:xfrm>
            <a:off x="764556" y="2009064"/>
            <a:ext cx="9904095" cy="3877985"/>
          </a:xfrm>
        </p:spPr>
        <p:txBody>
          <a:bodyPr/>
          <a:lstStyle/>
          <a:p>
            <a:pPr marL="457200" indent="-457200" algn="just">
              <a:buFont typeface="Wingdings" panose="05000000000000000000" pitchFamily="2" charset="2"/>
              <a:buChar char="Ø"/>
            </a:pPr>
            <a:r>
              <a:rPr lang="en-US" dirty="0"/>
              <a:t>The amount of fabric is calculated according to the length of garment. </a:t>
            </a:r>
          </a:p>
          <a:p>
            <a:pPr marL="457200" indent="-457200" algn="just">
              <a:buFont typeface="Wingdings" panose="05000000000000000000" pitchFamily="2" charset="2"/>
              <a:buChar char="Ø"/>
            </a:pPr>
            <a:endParaRPr lang="en-US" dirty="0"/>
          </a:p>
          <a:p>
            <a:pPr marL="457200" indent="-457200" algn="just">
              <a:buFont typeface="Wingdings" panose="05000000000000000000" pitchFamily="2" charset="2"/>
              <a:buChar char="Ø"/>
            </a:pPr>
            <a:r>
              <a:rPr lang="en-US" dirty="0"/>
              <a:t>Generally, it is double the length plus sleeve length plus five to ten inches extra (for belts, collars, pockets etc.) </a:t>
            </a:r>
          </a:p>
          <a:p>
            <a:pPr marL="457200" indent="-457200" algn="just">
              <a:buFont typeface="Wingdings" panose="05000000000000000000" pitchFamily="2" charset="2"/>
              <a:buChar char="Ø"/>
            </a:pPr>
            <a:endParaRPr lang="en-US" dirty="0"/>
          </a:p>
          <a:p>
            <a:pPr marL="457200" indent="-457200" algn="just">
              <a:buFont typeface="Wingdings" panose="05000000000000000000" pitchFamily="2" charset="2"/>
              <a:buChar char="Ø"/>
            </a:pPr>
            <a:r>
              <a:rPr lang="en-US" dirty="0"/>
              <a:t>For example, if the length of the kurta is 40” and the sleeve length is 10” than the total fabric required is 40” +40” =80” +10” +10” extra =100” or 2.5 meter.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10</a:t>
            </a:fld>
            <a:endParaRPr lang="en-IN" spc="-5" dirty="0">
              <a:solidFill>
                <a:prstClr val="white"/>
              </a:solidFill>
            </a:endParaRPr>
          </a:p>
        </p:txBody>
      </p:sp>
    </p:spTree>
    <p:extLst>
      <p:ext uri="{BB962C8B-B14F-4D97-AF65-F5344CB8AC3E}">
        <p14:creationId xmlns:p14="http://schemas.microsoft.com/office/powerpoint/2010/main" val="40258241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016" y="332656"/>
            <a:ext cx="10585176" cy="553998"/>
          </a:xfrm>
        </p:spPr>
        <p:txBody>
          <a:bodyPr/>
          <a:lstStyle/>
          <a:p>
            <a:pPr algn="ctr"/>
            <a:r>
              <a:rPr lang="en-GB" sz="3600" dirty="0"/>
              <a:t>Points to be remembered in pattern layout</a:t>
            </a:r>
            <a:endParaRPr lang="en-IN" sz="3600"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11</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3935040912"/>
              </p:ext>
            </p:extLst>
          </p:nvPr>
        </p:nvGraphicFramePr>
        <p:xfrm>
          <a:off x="584179" y="1238404"/>
          <a:ext cx="10264849" cy="52026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813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12</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358544379"/>
              </p:ext>
            </p:extLst>
          </p:nvPr>
        </p:nvGraphicFramePr>
        <p:xfrm>
          <a:off x="584179" y="332656"/>
          <a:ext cx="10264849" cy="61083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51145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5520" y="332656"/>
            <a:ext cx="8280920" cy="677108"/>
          </a:xfrm>
        </p:spPr>
        <p:txBody>
          <a:bodyPr/>
          <a:lstStyle/>
          <a:p>
            <a:pPr algn="ctr"/>
            <a:r>
              <a:rPr lang="en-IN" dirty="0"/>
              <a:t>Methods of pattern layout</a:t>
            </a:r>
          </a:p>
        </p:txBody>
      </p:sp>
      <p:sp>
        <p:nvSpPr>
          <p:cNvPr id="3" name="Text Placeholder 2"/>
          <p:cNvSpPr>
            <a:spLocks noGrp="1"/>
          </p:cNvSpPr>
          <p:nvPr>
            <p:ph type="body" idx="1"/>
          </p:nvPr>
        </p:nvSpPr>
        <p:spPr>
          <a:xfrm>
            <a:off x="695400" y="1772816"/>
            <a:ext cx="9904095" cy="1723549"/>
          </a:xfrm>
        </p:spPr>
        <p:txBody>
          <a:bodyPr/>
          <a:lstStyle/>
          <a:p>
            <a:pPr marL="571500" indent="-571500" algn="just">
              <a:buFont typeface="+mj-lt"/>
              <a:buAutoNum type="romanLcPeriod"/>
            </a:pPr>
            <a:r>
              <a:rPr lang="en-US" b="1" dirty="0">
                <a:solidFill>
                  <a:srgbClr val="FFFF00"/>
                </a:solidFill>
              </a:rPr>
              <a:t>Lengthwise center fold: </a:t>
            </a:r>
            <a:r>
              <a:rPr lang="en-US" dirty="0"/>
              <a:t>Here the fabric is folded down the middle parallel to the selvedges so that the selvedges come together. This layout is common for most of the garments.</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13</a:t>
            </a:fld>
            <a:endParaRPr lang="en-IN" spc="-5" dirty="0">
              <a:solidFill>
                <a:prstClr val="white"/>
              </a:solidFill>
            </a:endParaRPr>
          </a:p>
        </p:txBody>
      </p:sp>
      <p:pic>
        <p:nvPicPr>
          <p:cNvPr id="5" name="Picture 4" descr="G:\SET- 11 new book for editing\lengthwise centre fold.jpg"/>
          <p:cNvPicPr/>
          <p:nvPr/>
        </p:nvPicPr>
        <p:blipFill>
          <a:blip r:embed="rId2" cstate="print"/>
          <a:srcRect/>
          <a:stretch>
            <a:fillRect/>
          </a:stretch>
        </p:blipFill>
        <p:spPr bwMode="auto">
          <a:xfrm>
            <a:off x="3503712" y="3948018"/>
            <a:ext cx="4824536" cy="1679059"/>
          </a:xfrm>
          <a:prstGeom prst="rect">
            <a:avLst/>
          </a:prstGeom>
          <a:noFill/>
          <a:ln w="9525">
            <a:noFill/>
            <a:miter lim="800000"/>
            <a:headEnd/>
            <a:tailEnd/>
          </a:ln>
        </p:spPr>
      </p:pic>
    </p:spTree>
    <p:extLst>
      <p:ext uri="{BB962C8B-B14F-4D97-AF65-F5344CB8AC3E}">
        <p14:creationId xmlns:p14="http://schemas.microsoft.com/office/powerpoint/2010/main" val="38436200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67406" y="548680"/>
            <a:ext cx="9904095" cy="2154436"/>
          </a:xfrm>
        </p:spPr>
        <p:txBody>
          <a:bodyPr/>
          <a:lstStyle/>
          <a:p>
            <a:pPr marL="571500" indent="-571500" algn="just">
              <a:buFont typeface="+mj-lt"/>
              <a:buAutoNum type="romanLcPeriod" startAt="2"/>
            </a:pPr>
            <a:r>
              <a:rPr lang="en-US" b="1" dirty="0">
                <a:solidFill>
                  <a:srgbClr val="FFFF00"/>
                </a:solidFill>
              </a:rPr>
              <a:t>Off center lengthwise fold</a:t>
            </a:r>
            <a:r>
              <a:rPr lang="en-US" dirty="0">
                <a:solidFill>
                  <a:srgbClr val="FFFF00"/>
                </a:solidFill>
              </a:rPr>
              <a:t>: </a:t>
            </a:r>
            <a:r>
              <a:rPr lang="en-US" dirty="0"/>
              <a:t>This is used when narrow pieces have to be cut on fold. </a:t>
            </a:r>
          </a:p>
          <a:p>
            <a:pPr marL="514350" indent="-514350" algn="just">
              <a:buFont typeface="+mj-lt"/>
              <a:buAutoNum type="romanLcPeriod" startAt="2"/>
            </a:pPr>
            <a:endParaRPr lang="en-US" dirty="0"/>
          </a:p>
          <a:p>
            <a:pPr marL="514350" indent="-514350" algn="just">
              <a:buFont typeface="Wingdings" panose="05000000000000000000" pitchFamily="2" charset="2"/>
              <a:buChar char="Ø"/>
            </a:pPr>
            <a:r>
              <a:rPr lang="en-US" dirty="0"/>
              <a:t>Here the fabric is folded down the middle parallel to the selvedge.</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14</a:t>
            </a:fld>
            <a:endParaRPr lang="en-IN" spc="-5" dirty="0">
              <a:solidFill>
                <a:prstClr val="white"/>
              </a:solidFill>
            </a:endParaRPr>
          </a:p>
        </p:txBody>
      </p:sp>
      <p:pic>
        <p:nvPicPr>
          <p:cNvPr id="7" name="Picture 6" descr="G:\SET- 11 new book for editing\off centre lengthwise fold.jpg"/>
          <p:cNvPicPr/>
          <p:nvPr/>
        </p:nvPicPr>
        <p:blipFill>
          <a:blip r:embed="rId2" cstate="print"/>
          <a:srcRect/>
          <a:stretch>
            <a:fillRect/>
          </a:stretch>
        </p:blipFill>
        <p:spPr bwMode="auto">
          <a:xfrm>
            <a:off x="4397056" y="2848070"/>
            <a:ext cx="2644797" cy="3312368"/>
          </a:xfrm>
          <a:prstGeom prst="rect">
            <a:avLst/>
          </a:prstGeom>
          <a:noFill/>
          <a:ln w="9525">
            <a:noFill/>
            <a:miter lim="800000"/>
            <a:headEnd/>
            <a:tailEnd/>
          </a:ln>
        </p:spPr>
      </p:pic>
    </p:spTree>
    <p:extLst>
      <p:ext uri="{BB962C8B-B14F-4D97-AF65-F5344CB8AC3E}">
        <p14:creationId xmlns:p14="http://schemas.microsoft.com/office/powerpoint/2010/main" val="39262962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2793" y="476672"/>
            <a:ext cx="9904095" cy="2585323"/>
          </a:xfrm>
        </p:spPr>
        <p:txBody>
          <a:bodyPr/>
          <a:lstStyle/>
          <a:p>
            <a:pPr marL="571500" indent="-571500" algn="just">
              <a:buFont typeface="+mj-lt"/>
              <a:buAutoNum type="romanLcPeriod" startAt="3"/>
            </a:pPr>
            <a:r>
              <a:rPr lang="en-GB" b="1" dirty="0">
                <a:solidFill>
                  <a:srgbClr val="FFFF00"/>
                </a:solidFill>
              </a:rPr>
              <a:t>Crosswise centre fold: </a:t>
            </a:r>
            <a:r>
              <a:rPr lang="en-GB" dirty="0"/>
              <a:t>This is suitable for materials that are too narrow to accommodate the width of pattern pieces when folded lengthwise. </a:t>
            </a:r>
          </a:p>
          <a:p>
            <a:pPr marL="514350" indent="-514350" algn="just">
              <a:buFont typeface="+mj-lt"/>
              <a:buAutoNum type="romanLcPeriod" startAt="3"/>
            </a:pPr>
            <a:endParaRPr lang="en-GB" dirty="0"/>
          </a:p>
          <a:p>
            <a:pPr marL="457200" indent="-457200" algn="just">
              <a:buFont typeface="Wingdings" panose="05000000000000000000" pitchFamily="2" charset="2"/>
              <a:buChar char="Ø"/>
            </a:pPr>
            <a:r>
              <a:rPr lang="en-GB" dirty="0"/>
              <a:t>Here the fabric is folded down the middle perpendicular to the selvedge or crosswise.</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15</a:t>
            </a:fld>
            <a:endParaRPr lang="en-IN" spc="-5" dirty="0">
              <a:solidFill>
                <a:prstClr val="white"/>
              </a:solidFill>
            </a:endParaRPr>
          </a:p>
        </p:txBody>
      </p:sp>
      <p:pic>
        <p:nvPicPr>
          <p:cNvPr id="5" name="Picture 4" descr="G:\SET- 11 new book for editing\crosswise centre.jpg"/>
          <p:cNvPicPr/>
          <p:nvPr/>
        </p:nvPicPr>
        <p:blipFill>
          <a:blip r:embed="rId2" cstate="print"/>
          <a:srcRect/>
          <a:stretch>
            <a:fillRect/>
          </a:stretch>
        </p:blipFill>
        <p:spPr bwMode="auto">
          <a:xfrm>
            <a:off x="4439816" y="3483037"/>
            <a:ext cx="2710051" cy="2940039"/>
          </a:xfrm>
          <a:prstGeom prst="rect">
            <a:avLst/>
          </a:prstGeom>
          <a:noFill/>
          <a:ln w="9525">
            <a:noFill/>
            <a:miter lim="800000"/>
            <a:headEnd/>
            <a:tailEnd/>
          </a:ln>
        </p:spPr>
      </p:pic>
    </p:spTree>
    <p:extLst>
      <p:ext uri="{BB962C8B-B14F-4D97-AF65-F5344CB8AC3E}">
        <p14:creationId xmlns:p14="http://schemas.microsoft.com/office/powerpoint/2010/main" val="23308439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416" y="476672"/>
            <a:ext cx="9904095" cy="2585323"/>
          </a:xfrm>
        </p:spPr>
        <p:txBody>
          <a:bodyPr/>
          <a:lstStyle/>
          <a:p>
            <a:pPr marL="571500" indent="-571500" algn="just">
              <a:buFont typeface="+mj-lt"/>
              <a:buAutoNum type="romanLcPeriod" startAt="4"/>
            </a:pPr>
            <a:r>
              <a:rPr lang="en-US" b="1" dirty="0">
                <a:solidFill>
                  <a:srgbClr val="FFFF00"/>
                </a:solidFill>
              </a:rPr>
              <a:t>Off center crosswise fold: </a:t>
            </a:r>
            <a:r>
              <a:rPr lang="en-US" dirty="0"/>
              <a:t>When only a part of the material is required to cut pattern pieces that are too wide for lengthwise fold layout, this type of fold is used. </a:t>
            </a:r>
          </a:p>
          <a:p>
            <a:pPr marL="514350" indent="-514350" algn="just">
              <a:buFont typeface="+mj-lt"/>
              <a:buAutoNum type="romanLcPeriod" startAt="4"/>
            </a:pPr>
            <a:endParaRPr lang="en-US" dirty="0"/>
          </a:p>
          <a:p>
            <a:pPr marL="514350" indent="-514350" algn="just">
              <a:buFont typeface="Wingdings" panose="05000000000000000000" pitchFamily="2" charset="2"/>
              <a:buChar char="Ø"/>
            </a:pPr>
            <a:r>
              <a:rPr lang="en-US" dirty="0"/>
              <a:t>Here the fabric is folded down perpendicular to the selvedge or crosswise as required.</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16</a:t>
            </a:fld>
            <a:endParaRPr lang="en-IN" spc="-5" dirty="0">
              <a:solidFill>
                <a:prstClr val="white"/>
              </a:solidFill>
            </a:endParaRPr>
          </a:p>
        </p:txBody>
      </p:sp>
      <p:pic>
        <p:nvPicPr>
          <p:cNvPr id="6" name="Picture 5" descr="G:\SET- 11 new book for editing\off centre crosswise fold.jpg"/>
          <p:cNvPicPr/>
          <p:nvPr/>
        </p:nvPicPr>
        <p:blipFill>
          <a:blip r:embed="rId2" cstate="print"/>
          <a:srcRect/>
          <a:stretch>
            <a:fillRect/>
          </a:stretch>
        </p:blipFill>
        <p:spPr bwMode="auto">
          <a:xfrm>
            <a:off x="4727848" y="3313181"/>
            <a:ext cx="2376264" cy="3127866"/>
          </a:xfrm>
          <a:prstGeom prst="rect">
            <a:avLst/>
          </a:prstGeom>
          <a:noFill/>
          <a:ln w="9525">
            <a:noFill/>
            <a:miter lim="800000"/>
            <a:headEnd/>
            <a:tailEnd/>
          </a:ln>
        </p:spPr>
      </p:pic>
    </p:spTree>
    <p:extLst>
      <p:ext uri="{BB962C8B-B14F-4D97-AF65-F5344CB8AC3E}">
        <p14:creationId xmlns:p14="http://schemas.microsoft.com/office/powerpoint/2010/main" val="12216388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11424" y="476672"/>
            <a:ext cx="9904095" cy="2154436"/>
          </a:xfrm>
        </p:spPr>
        <p:txBody>
          <a:bodyPr/>
          <a:lstStyle/>
          <a:p>
            <a:pPr marL="571500" lvl="0" indent="-571500">
              <a:buFont typeface="+mj-lt"/>
              <a:buAutoNum type="romanLcPeriod" startAt="5"/>
            </a:pPr>
            <a:r>
              <a:rPr lang="en-US" b="1" dirty="0">
                <a:solidFill>
                  <a:srgbClr val="FFFF00"/>
                </a:solidFill>
              </a:rPr>
              <a:t>Double fold: </a:t>
            </a:r>
            <a:r>
              <a:rPr lang="en-US" dirty="0"/>
              <a:t>It is used when many pattern pieces that are not too wide must be cut on fold. </a:t>
            </a:r>
          </a:p>
          <a:p>
            <a:pPr marL="514350" lvl="0" indent="-514350">
              <a:buFont typeface="+mj-lt"/>
              <a:buAutoNum type="romanLcPeriod" startAt="5"/>
            </a:pPr>
            <a:endParaRPr lang="en-US" dirty="0"/>
          </a:p>
          <a:p>
            <a:pPr marL="514350" lvl="0" indent="-514350">
              <a:buFont typeface="Wingdings" panose="05000000000000000000" pitchFamily="2" charset="2"/>
              <a:buChar char="Ø"/>
            </a:pPr>
            <a:r>
              <a:rPr lang="en-US" dirty="0"/>
              <a:t>Here the fabric is folded in such a way that the selvedges meet at the center for e.g., kurta and tops.</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17</a:t>
            </a:fld>
            <a:endParaRPr lang="en-IN" spc="-5" dirty="0">
              <a:solidFill>
                <a:prstClr val="white"/>
              </a:solidFill>
            </a:endParaRPr>
          </a:p>
        </p:txBody>
      </p:sp>
      <p:pic>
        <p:nvPicPr>
          <p:cNvPr id="5" name="Picture 4" descr="G:\SET- 11 new book for editing\double fold.jpg"/>
          <p:cNvPicPr/>
          <p:nvPr/>
        </p:nvPicPr>
        <p:blipFill>
          <a:blip r:embed="rId2" cstate="print"/>
          <a:srcRect/>
          <a:stretch>
            <a:fillRect/>
          </a:stretch>
        </p:blipFill>
        <p:spPr bwMode="auto">
          <a:xfrm>
            <a:off x="3991263" y="3429000"/>
            <a:ext cx="3744416" cy="2888089"/>
          </a:xfrm>
          <a:prstGeom prst="rect">
            <a:avLst/>
          </a:prstGeom>
          <a:noFill/>
          <a:ln w="9525">
            <a:noFill/>
            <a:miter lim="800000"/>
            <a:headEnd/>
            <a:tailEnd/>
          </a:ln>
        </p:spPr>
      </p:pic>
    </p:spTree>
    <p:extLst>
      <p:ext uri="{BB962C8B-B14F-4D97-AF65-F5344CB8AC3E}">
        <p14:creationId xmlns:p14="http://schemas.microsoft.com/office/powerpoint/2010/main" val="4715754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70612" y="156196"/>
            <a:ext cx="9904095" cy="861774"/>
          </a:xfrm>
        </p:spPr>
        <p:txBody>
          <a:bodyPr/>
          <a:lstStyle/>
          <a:p>
            <a:pPr marL="571500" indent="-571500">
              <a:buFont typeface="+mj-lt"/>
              <a:buAutoNum type="romanLcPeriod" startAt="6"/>
            </a:pPr>
            <a:r>
              <a:rPr lang="en-US" b="1" dirty="0">
                <a:solidFill>
                  <a:srgbClr val="FFFF00"/>
                </a:solidFill>
              </a:rPr>
              <a:t>Combination fold: </a:t>
            </a:r>
            <a:r>
              <a:rPr lang="en-US" dirty="0"/>
              <a:t>Here, lengthwise fold and crosswise fold are combined.</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18</a:t>
            </a:fld>
            <a:endParaRPr lang="en-IN" spc="-5" dirty="0">
              <a:solidFill>
                <a:prstClr val="white"/>
              </a:solidFill>
            </a:endParaRPr>
          </a:p>
        </p:txBody>
      </p:sp>
      <p:pic>
        <p:nvPicPr>
          <p:cNvPr id="6" name="Picture 5" descr="G:\SET- 11 new book for editing\combination fold.jpg"/>
          <p:cNvPicPr/>
          <p:nvPr/>
        </p:nvPicPr>
        <p:blipFill>
          <a:blip r:embed="rId2" cstate="print"/>
          <a:srcRect/>
          <a:stretch>
            <a:fillRect/>
          </a:stretch>
        </p:blipFill>
        <p:spPr bwMode="auto">
          <a:xfrm rot="5400000">
            <a:off x="4927576" y="708992"/>
            <a:ext cx="1728193" cy="2703713"/>
          </a:xfrm>
          <a:prstGeom prst="rect">
            <a:avLst/>
          </a:prstGeom>
          <a:noFill/>
          <a:ln w="9525">
            <a:noFill/>
            <a:miter lim="800000"/>
            <a:headEnd/>
            <a:tailEnd/>
          </a:ln>
        </p:spPr>
      </p:pic>
      <p:sp>
        <p:nvSpPr>
          <p:cNvPr id="7" name="Text Placeholder 2"/>
          <p:cNvSpPr txBox="1">
            <a:spLocks/>
          </p:cNvSpPr>
          <p:nvPr/>
        </p:nvSpPr>
        <p:spPr>
          <a:xfrm>
            <a:off x="870612" y="3429000"/>
            <a:ext cx="9904095" cy="1292662"/>
          </a:xfrm>
          <a:prstGeom prst="rect">
            <a:avLst/>
          </a:prstGeom>
        </p:spPr>
        <p:txBody>
          <a:bodyPr wrap="square" lIns="0" tIns="0" rIns="0" bIns="0">
            <a:spAutoFit/>
          </a:bodyPr>
          <a:lstStyle>
            <a:lvl1pPr marL="0">
              <a:defRPr sz="2800" b="0" i="0">
                <a:solidFill>
                  <a:schemeClr val="bg1"/>
                </a:solidFill>
                <a:latin typeface="Century Schoolbook" panose="02040604050505020304" pitchFamily="18" charset="0"/>
                <a:ea typeface="+mn-ea"/>
                <a:cs typeface="Century Schoolbook" panose="02040604050505020304" pitchFamily="18" charset="0"/>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571500" indent="-571500" algn="just">
              <a:buFont typeface="+mj-lt"/>
              <a:buAutoNum type="romanLcPeriod" startAt="7"/>
            </a:pPr>
            <a:r>
              <a:rPr lang="en-US" b="1" dirty="0">
                <a:solidFill>
                  <a:srgbClr val="FFFF00"/>
                </a:solidFill>
              </a:rPr>
              <a:t>Open layout: </a:t>
            </a:r>
            <a:r>
              <a:rPr lang="en-US" dirty="0"/>
              <a:t>In this type of layout, the fabric is not folded at all. This is used especially for designs, which require right and left halves to be cut separately.</a:t>
            </a:r>
            <a:endParaRPr lang="en-IN" dirty="0"/>
          </a:p>
        </p:txBody>
      </p:sp>
      <p:pic>
        <p:nvPicPr>
          <p:cNvPr id="8" name="Picture 7"/>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4882034" y="4426942"/>
            <a:ext cx="1819275" cy="2703713"/>
          </a:xfrm>
          <a:prstGeom prst="rect">
            <a:avLst/>
          </a:prstGeom>
          <a:noFill/>
          <a:ln>
            <a:noFill/>
          </a:ln>
        </p:spPr>
      </p:pic>
    </p:spTree>
    <p:extLst>
      <p:ext uri="{BB962C8B-B14F-4D97-AF65-F5344CB8AC3E}">
        <p14:creationId xmlns:p14="http://schemas.microsoft.com/office/powerpoint/2010/main" val="3440741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071664" y="404664"/>
            <a:ext cx="5657436" cy="553998"/>
          </a:xfrm>
        </p:spPr>
        <p:txBody>
          <a:bodyPr/>
          <a:lstStyle/>
          <a:p>
            <a:pPr algn="ctr"/>
            <a:r>
              <a:rPr lang="en-US" sz="3600" b="1" dirty="0">
                <a:solidFill>
                  <a:srgbClr val="FFFF00"/>
                </a:solidFill>
              </a:rPr>
              <a:t>3. Special Layouts</a:t>
            </a:r>
            <a:endParaRPr lang="en-IN" sz="3600"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19</a:t>
            </a:fld>
            <a:endParaRPr lang="en-IN" spc="-5" dirty="0">
              <a:solidFill>
                <a:prstClr val="white"/>
              </a:solidFill>
            </a:endParaRPr>
          </a:p>
        </p:txBody>
      </p:sp>
      <p:sp>
        <p:nvSpPr>
          <p:cNvPr id="2" name="Rectangle 1"/>
          <p:cNvSpPr/>
          <p:nvPr/>
        </p:nvSpPr>
        <p:spPr>
          <a:xfrm>
            <a:off x="767408" y="1268760"/>
            <a:ext cx="9721080" cy="2677656"/>
          </a:xfrm>
          <a:prstGeom prst="rect">
            <a:avLst/>
          </a:prstGeom>
        </p:spPr>
        <p:txBody>
          <a:bodyPr wrap="square">
            <a:spAutoFit/>
          </a:bodyPr>
          <a:lstStyle/>
          <a:p>
            <a:pPr marL="571500" indent="-571500" algn="just">
              <a:buFont typeface="+mj-lt"/>
              <a:buAutoNum type="romanLcPeriod"/>
            </a:pPr>
            <a:r>
              <a:rPr lang="en-US" sz="2800" b="1" dirty="0">
                <a:solidFill>
                  <a:srgbClr val="FFFF00"/>
                </a:solidFill>
                <a:latin typeface="Century Schoolbook" panose="02040604050505020304" pitchFamily="18" charset="0"/>
                <a:ea typeface="Calibri" panose="020F0502020204030204" pitchFamily="34" charset="0"/>
                <a:cs typeface="Times New Roman" panose="02020603050405020304" pitchFamily="18" charset="0"/>
              </a:rPr>
              <a:t>Fabrics with lengthwise striped design</a:t>
            </a:r>
            <a:r>
              <a:rPr lang="en-US" sz="2800" dirty="0">
                <a:solidFill>
                  <a:srgbClr val="FFFF00"/>
                </a:solidFill>
                <a:latin typeface="Century Schoolbook" panose="02040604050505020304" pitchFamily="18" charset="0"/>
                <a:ea typeface="Calibri" panose="020F0502020204030204" pitchFamily="34" charset="0"/>
                <a:cs typeface="Times New Roman" panose="02020603050405020304" pitchFamily="18" charset="0"/>
              </a:rPr>
              <a:t>: </a:t>
            </a:r>
            <a:r>
              <a:rPr lang="en-US" sz="2800"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rPr>
              <a:t>While cutting fabric with bold stripes, adjust the position of the pattern so that one of the prominent lines falls along the center back of the garment and the remaining strips are identical on the two sides of the fold.</a:t>
            </a:r>
            <a:endParaRPr lang="en-IN" sz="2800" dirty="0">
              <a:solidFill>
                <a:schemeClr val="bg1"/>
              </a:solidFill>
              <a:latin typeface="Century Schoolbook" panose="02040604050505020304" pitchFamily="18" charset="0"/>
            </a:endParaRPr>
          </a:p>
        </p:txBody>
      </p:sp>
      <p:pic>
        <p:nvPicPr>
          <p:cNvPr id="9" name="Picture 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99456" y="4135719"/>
            <a:ext cx="2341240" cy="2135997"/>
          </a:xfrm>
          <a:prstGeom prst="rect">
            <a:avLst/>
          </a:prstGeom>
          <a:noFill/>
          <a:ln>
            <a:noFill/>
          </a:ln>
        </p:spPr>
      </p:pic>
      <p:pic>
        <p:nvPicPr>
          <p:cNvPr id="10" name="Picture 9"/>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43495" y="4135719"/>
            <a:ext cx="1728192" cy="2135997"/>
          </a:xfrm>
          <a:prstGeom prst="rect">
            <a:avLst/>
          </a:prstGeom>
          <a:noFill/>
          <a:ln>
            <a:noFill/>
          </a:ln>
        </p:spPr>
      </p:pic>
      <p:pic>
        <p:nvPicPr>
          <p:cNvPr id="7" name="Picture 6"/>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74486" y="4150759"/>
            <a:ext cx="2160239" cy="2120957"/>
          </a:xfrm>
          <a:prstGeom prst="rect">
            <a:avLst/>
          </a:prstGeom>
          <a:noFill/>
          <a:ln>
            <a:noFill/>
          </a:ln>
        </p:spPr>
      </p:pic>
      <p:pic>
        <p:nvPicPr>
          <p:cNvPr id="8" name="Picture 7"/>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37524" y="4135718"/>
            <a:ext cx="1989841" cy="2135998"/>
          </a:xfrm>
          <a:prstGeom prst="rect">
            <a:avLst/>
          </a:prstGeom>
          <a:noFill/>
          <a:ln>
            <a:noFill/>
          </a:ln>
        </p:spPr>
      </p:pic>
    </p:spTree>
    <p:extLst>
      <p:ext uri="{BB962C8B-B14F-4D97-AF65-F5344CB8AC3E}">
        <p14:creationId xmlns:p14="http://schemas.microsoft.com/office/powerpoint/2010/main" val="26996098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95400" y="2204864"/>
            <a:ext cx="9865096" cy="1996059"/>
          </a:xfrm>
          <a:prstGeom prst="rect">
            <a:avLst/>
          </a:prstGeom>
        </p:spPr>
        <p:txBody>
          <a:bodyPr vert="horz" wrap="square" lIns="0" tIns="13335" rIns="0" bIns="0" rtlCol="0">
            <a:spAutoFit/>
          </a:bodyPr>
          <a:lstStyle/>
          <a:p>
            <a:pPr algn="just"/>
            <a:r>
              <a:rPr sz="3200" b="1" dirty="0">
                <a:solidFill>
                  <a:srgbClr val="FFFF00"/>
                </a:solidFill>
                <a:latin typeface="Century Schoolbook" panose="02040604050505020304" pitchFamily="18" charset="0"/>
                <a:cs typeface="Arial" panose="020B0604020202020204" pitchFamily="34" charset="0"/>
              </a:rPr>
              <a:t>UNIT </a:t>
            </a:r>
            <a:r>
              <a:rPr lang="en-US" sz="3200" b="1" dirty="0">
                <a:solidFill>
                  <a:srgbClr val="FFFF00"/>
                </a:solidFill>
                <a:latin typeface="Century Schoolbook" panose="02040604050505020304" pitchFamily="18" charset="0"/>
                <a:cs typeface="Arial" panose="020B0604020202020204" pitchFamily="34" charset="0"/>
              </a:rPr>
              <a:t>5</a:t>
            </a:r>
            <a:r>
              <a:rPr sz="3200" b="1" dirty="0">
                <a:solidFill>
                  <a:srgbClr val="FFFF00"/>
                </a:solidFill>
                <a:latin typeface="Century Schoolbook" panose="02040604050505020304" pitchFamily="18" charset="0"/>
                <a:cs typeface="Arial" panose="020B0604020202020204" pitchFamily="34" charset="0"/>
              </a:rPr>
              <a:t>:</a:t>
            </a:r>
            <a:r>
              <a:rPr lang="en-US" sz="3200" b="1" dirty="0">
                <a:solidFill>
                  <a:srgbClr val="FFFF00"/>
                </a:solidFill>
                <a:latin typeface="Century Schoolbook" panose="02040604050505020304" pitchFamily="18" charset="0"/>
                <a:cs typeface="Arial" panose="020B0604020202020204" pitchFamily="34" charset="0"/>
              </a:rPr>
              <a:t> </a:t>
            </a:r>
            <a:r>
              <a:rPr lang="en-GB" sz="3200" b="1" dirty="0">
                <a:solidFill>
                  <a:srgbClr val="FFFF00"/>
                </a:solidFill>
                <a:latin typeface="Century Schoolbook" panose="02040604050505020304" pitchFamily="18" charset="0"/>
                <a:cs typeface="Arial" panose="020B0604020202020204" pitchFamily="34" charset="0"/>
              </a:rPr>
              <a:t>CONSTRUCTION OF GARMENTS FOR CHILDREN AND FEMALES</a:t>
            </a:r>
          </a:p>
          <a:p>
            <a:pPr algn="just"/>
            <a:endParaRPr lang="en-US" sz="3200" dirty="0">
              <a:solidFill>
                <a:srgbClr val="FFFF00"/>
              </a:solidFill>
              <a:latin typeface="Century Schoolbook" panose="02040604050505020304" pitchFamily="18" charset="0"/>
              <a:cs typeface="Arial" panose="020B0604020202020204" pitchFamily="34" charset="0"/>
            </a:endParaRPr>
          </a:p>
          <a:p>
            <a:pPr marL="5080" algn="just">
              <a:spcBef>
                <a:spcPts val="105"/>
              </a:spcBef>
            </a:pPr>
            <a:r>
              <a:rPr sz="3200" b="1" dirty="0">
                <a:solidFill>
                  <a:srgbClr val="FFFF00"/>
                </a:solidFill>
                <a:latin typeface="Century Schoolbook" panose="02040604050505020304" pitchFamily="18" charset="0"/>
                <a:cs typeface="Arial" panose="020B0604020202020204" pitchFamily="34" charset="0"/>
              </a:rPr>
              <a:t>Session</a:t>
            </a:r>
            <a:r>
              <a:rPr lang="en-IN" sz="3200" b="1" dirty="0">
                <a:solidFill>
                  <a:srgbClr val="FFFF00"/>
                </a:solidFill>
                <a:latin typeface="Century Schoolbook" panose="02040604050505020304" pitchFamily="18" charset="0"/>
                <a:cs typeface="Arial" panose="020B0604020202020204" pitchFamily="34" charset="0"/>
              </a:rPr>
              <a:t> </a:t>
            </a:r>
            <a:r>
              <a:rPr lang="en-US" sz="3200" b="1" spc="-5" dirty="0">
                <a:solidFill>
                  <a:srgbClr val="FFFF00"/>
                </a:solidFill>
                <a:latin typeface="Century Schoolbook" panose="02040604050505020304" pitchFamily="18" charset="0"/>
                <a:cs typeface="Arial" panose="020B0604020202020204" pitchFamily="34" charset="0"/>
              </a:rPr>
              <a:t>2</a:t>
            </a:r>
            <a:r>
              <a:rPr sz="3200" b="1" spc="-5" dirty="0">
                <a:solidFill>
                  <a:srgbClr val="FFFF00"/>
                </a:solidFill>
                <a:latin typeface="Century Schoolbook" panose="02040604050505020304" pitchFamily="18" charset="0"/>
                <a:cs typeface="Arial" panose="020B0604020202020204" pitchFamily="34" charset="0"/>
              </a:rPr>
              <a:t>:</a:t>
            </a:r>
            <a:r>
              <a:rPr lang="en-IN" sz="3200" b="1" spc="-5" dirty="0">
                <a:solidFill>
                  <a:srgbClr val="FFFF00"/>
                </a:solidFill>
                <a:latin typeface="Century Schoolbook" panose="02040604050505020304" pitchFamily="18" charset="0"/>
                <a:cs typeface="Arial" panose="020B0604020202020204" pitchFamily="34" charset="0"/>
              </a:rPr>
              <a:t> </a:t>
            </a:r>
            <a:r>
              <a:rPr lang="en-GB" sz="3200" b="1" dirty="0">
                <a:solidFill>
                  <a:srgbClr val="FFFF00"/>
                </a:solidFill>
                <a:latin typeface="Century Schoolbook" panose="02040604050505020304" pitchFamily="18" charset="0"/>
                <a:cs typeface="Arial" panose="020B0604020202020204" pitchFamily="34" charset="0"/>
              </a:rPr>
              <a:t>Pattern Markings And Layout </a:t>
            </a:r>
            <a:endParaRPr lang="en-GB" sz="3200" dirty="0">
              <a:solidFill>
                <a:srgbClr val="FFFF00"/>
              </a:solidFill>
              <a:latin typeface="Century Schoolbook" panose="02040604050505020304" pitchFamily="18" charset="0"/>
              <a:cs typeface="Arial" panose="020B0604020202020204" pitchFamily="34" charset="0"/>
            </a:endParaRPr>
          </a:p>
        </p:txBody>
      </p:sp>
      <p:sp>
        <p:nvSpPr>
          <p:cNvPr id="5" name="Slide Number Placeholder 4"/>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2</a:t>
            </a:fld>
            <a:endParaRPr lang="en-IN" spc="-5" dirty="0">
              <a:solidFill>
                <a:prstClr val="white"/>
              </a:solidFill>
            </a:endParaRPr>
          </a:p>
        </p:txBody>
      </p:sp>
    </p:spTree>
    <p:extLst>
      <p:ext uri="{BB962C8B-B14F-4D97-AF65-F5344CB8AC3E}">
        <p14:creationId xmlns:p14="http://schemas.microsoft.com/office/powerpoint/2010/main" val="39174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20</a:t>
            </a:fld>
            <a:endParaRPr lang="en-IN" spc="-5" dirty="0">
              <a:solidFill>
                <a:prstClr val="white"/>
              </a:solidFill>
            </a:endParaRPr>
          </a:p>
        </p:txBody>
      </p:sp>
      <p:sp>
        <p:nvSpPr>
          <p:cNvPr id="2" name="Rectangle 1"/>
          <p:cNvSpPr/>
          <p:nvPr/>
        </p:nvSpPr>
        <p:spPr>
          <a:xfrm>
            <a:off x="803412" y="476672"/>
            <a:ext cx="9721080" cy="2677656"/>
          </a:xfrm>
          <a:prstGeom prst="rect">
            <a:avLst/>
          </a:prstGeom>
        </p:spPr>
        <p:txBody>
          <a:bodyPr wrap="square">
            <a:spAutoFit/>
          </a:bodyPr>
          <a:lstStyle/>
          <a:p>
            <a:pPr marL="571500" indent="-571500" algn="just">
              <a:buFont typeface="+mj-lt"/>
              <a:buAutoNum type="romanLcPeriod" startAt="2"/>
            </a:pPr>
            <a:r>
              <a:rPr lang="en-GB" sz="2800" b="1" dirty="0">
                <a:solidFill>
                  <a:srgbClr val="FFFF00"/>
                </a:solidFill>
                <a:latin typeface="Century Schoolbook" panose="02040604050505020304" pitchFamily="18" charset="0"/>
                <a:ea typeface="Calibri" panose="020F0502020204030204" pitchFamily="34" charset="0"/>
                <a:cs typeface="Times New Roman" panose="02020603050405020304" pitchFamily="18" charset="0"/>
              </a:rPr>
              <a:t>Fabrics with bold designs such as plaids, and crosswise stripes: </a:t>
            </a:r>
            <a:r>
              <a:rPr lang="en-GB" sz="2800"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rPr>
              <a:t>Match plaids and stripes so that they form continuous lines across seam openings or meet at equal angles. When you fold such fabrics to keep the pattern pieces, make sure that the stripes are matching exactly on both layers of fabric.</a:t>
            </a:r>
            <a:endParaRPr lang="en-IN" sz="2800" dirty="0">
              <a:solidFill>
                <a:schemeClr val="bg1"/>
              </a:solidFill>
              <a:latin typeface="Century Schoolbook" panose="02040604050505020304" pitchFamily="18" charset="0"/>
            </a:endParaRPr>
          </a:p>
        </p:txBody>
      </p:sp>
      <p:pic>
        <p:nvPicPr>
          <p:cNvPr id="11" name="Picture 10"/>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9826" y="3573016"/>
            <a:ext cx="2808312" cy="2652007"/>
          </a:xfrm>
          <a:prstGeom prst="rect">
            <a:avLst/>
          </a:prstGeom>
          <a:noFill/>
          <a:ln>
            <a:noFill/>
          </a:ln>
        </p:spPr>
      </p:pic>
      <p:pic>
        <p:nvPicPr>
          <p:cNvPr id="12" name="Picture 1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63952" y="3573016"/>
            <a:ext cx="3422618" cy="2652007"/>
          </a:xfrm>
          <a:prstGeom prst="rect">
            <a:avLst/>
          </a:prstGeom>
          <a:noFill/>
          <a:ln>
            <a:noFill/>
          </a:ln>
        </p:spPr>
      </p:pic>
    </p:spTree>
    <p:extLst>
      <p:ext uri="{BB962C8B-B14F-4D97-AF65-F5344CB8AC3E}">
        <p14:creationId xmlns:p14="http://schemas.microsoft.com/office/powerpoint/2010/main" val="40779878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21</a:t>
            </a:fld>
            <a:endParaRPr lang="en-IN" spc="-5" dirty="0">
              <a:solidFill>
                <a:prstClr val="white"/>
              </a:solidFill>
            </a:endParaRPr>
          </a:p>
        </p:txBody>
      </p:sp>
      <p:sp>
        <p:nvSpPr>
          <p:cNvPr id="2" name="Rectangle 1"/>
          <p:cNvSpPr/>
          <p:nvPr/>
        </p:nvSpPr>
        <p:spPr>
          <a:xfrm>
            <a:off x="803412" y="476672"/>
            <a:ext cx="9721080" cy="2246769"/>
          </a:xfrm>
          <a:prstGeom prst="rect">
            <a:avLst/>
          </a:prstGeom>
        </p:spPr>
        <p:txBody>
          <a:bodyPr wrap="square">
            <a:spAutoFit/>
          </a:bodyPr>
          <a:lstStyle/>
          <a:p>
            <a:pPr marL="571500" indent="-571500" algn="just">
              <a:buFont typeface="+mj-lt"/>
              <a:buAutoNum type="romanLcPeriod" startAt="3"/>
            </a:pPr>
            <a:r>
              <a:rPr lang="en-GB" sz="2800" b="1" dirty="0">
                <a:solidFill>
                  <a:srgbClr val="FFFF00"/>
                </a:solidFill>
                <a:latin typeface="Century Schoolbook" panose="02040604050505020304" pitchFamily="18" charset="0"/>
                <a:ea typeface="Calibri" panose="020F0502020204030204" pitchFamily="34" charset="0"/>
                <a:cs typeface="Times New Roman" panose="02020603050405020304" pitchFamily="18" charset="0"/>
              </a:rPr>
              <a:t>Fabrics with one-way design: </a:t>
            </a:r>
            <a:r>
              <a:rPr lang="en-GB" sz="2800"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rPr>
              <a:t>When cutting these fabrics, one must take care to see that all the pattern pieces are arranged in the same correct direction. The print will look upside down on sections, which have been placed wrongly. </a:t>
            </a:r>
            <a:endParaRPr lang="en-IN" sz="2800" dirty="0">
              <a:solidFill>
                <a:schemeClr val="bg1"/>
              </a:solidFill>
              <a:latin typeface="Century Schoolbook" panose="02040604050505020304" pitchFamily="18" charset="0"/>
            </a:endParaRPr>
          </a:p>
        </p:txBody>
      </p:sp>
      <p:pic>
        <p:nvPicPr>
          <p:cNvPr id="6" name="Picture 5" descr="C:\Users\PSSCIVE\Desktop\SET- 11 new book for editing\one way dir fabric.JPG"/>
          <p:cNvPicPr/>
          <p:nvPr/>
        </p:nvPicPr>
        <p:blipFill>
          <a:blip r:embed="rId2" cstate="print"/>
          <a:srcRect/>
          <a:stretch>
            <a:fillRect/>
          </a:stretch>
        </p:blipFill>
        <p:spPr bwMode="auto">
          <a:xfrm>
            <a:off x="2407126" y="3241940"/>
            <a:ext cx="3744416" cy="2609653"/>
          </a:xfrm>
          <a:prstGeom prst="rect">
            <a:avLst/>
          </a:prstGeom>
          <a:noFill/>
          <a:ln w="9525">
            <a:noFill/>
            <a:miter lim="800000"/>
            <a:headEnd/>
            <a:tailEnd/>
          </a:ln>
        </p:spPr>
      </p:pic>
      <p:pic>
        <p:nvPicPr>
          <p:cNvPr id="7" name="Picture 6" descr="C:\Users\PSSCIVE\Desktop\SET- 11 new book for editing\pile fabric.jpg"/>
          <p:cNvPicPr/>
          <p:nvPr/>
        </p:nvPicPr>
        <p:blipFill>
          <a:blip r:embed="rId3" cstate="print"/>
          <a:srcRect/>
          <a:stretch>
            <a:fillRect/>
          </a:stretch>
        </p:blipFill>
        <p:spPr bwMode="auto">
          <a:xfrm>
            <a:off x="6672064" y="3241940"/>
            <a:ext cx="2071766" cy="2609653"/>
          </a:xfrm>
          <a:prstGeom prst="rect">
            <a:avLst/>
          </a:prstGeom>
          <a:noFill/>
          <a:ln w="9525">
            <a:noFill/>
            <a:miter lim="800000"/>
            <a:headEnd/>
            <a:tailEnd/>
          </a:ln>
        </p:spPr>
      </p:pic>
    </p:spTree>
    <p:extLst>
      <p:ext uri="{BB962C8B-B14F-4D97-AF65-F5344CB8AC3E}">
        <p14:creationId xmlns:p14="http://schemas.microsoft.com/office/powerpoint/2010/main" val="38623638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2984" y="1556792"/>
            <a:ext cx="3817238" cy="696594"/>
          </a:xfrm>
        </p:spPr>
        <p:txBody>
          <a:bodyPr/>
          <a:lstStyle/>
          <a:p>
            <a:pPr algn="ctr"/>
            <a:r>
              <a:rPr lang="en-IN" dirty="0"/>
              <a:t>Summary </a:t>
            </a:r>
          </a:p>
        </p:txBody>
      </p:sp>
      <p:sp>
        <p:nvSpPr>
          <p:cNvPr id="3" name="Text Placeholder 2"/>
          <p:cNvSpPr>
            <a:spLocks noGrp="1"/>
          </p:cNvSpPr>
          <p:nvPr>
            <p:ph type="body" idx="1"/>
          </p:nvPr>
        </p:nvSpPr>
        <p:spPr>
          <a:xfrm>
            <a:off x="983432" y="2780928"/>
            <a:ext cx="9649072" cy="861774"/>
          </a:xfrm>
        </p:spPr>
        <p:txBody>
          <a:bodyPr/>
          <a:lstStyle/>
          <a:p>
            <a:pPr lvl="0" algn="just"/>
            <a:r>
              <a:rPr lang="en-IN" dirty="0"/>
              <a:t>In this session you have learnt about</a:t>
            </a:r>
            <a:r>
              <a:rPr lang="en-GB" dirty="0"/>
              <a:t> fabric placing, marking and cutting.</a:t>
            </a:r>
          </a:p>
        </p:txBody>
      </p:sp>
      <p:sp>
        <p:nvSpPr>
          <p:cNvPr id="6"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22</a:t>
            </a:fld>
            <a:endParaRPr lang="en-IN" spc="-5" dirty="0">
              <a:solidFill>
                <a:prstClr val="white"/>
              </a:solidFill>
            </a:endParaRPr>
          </a:p>
        </p:txBody>
      </p:sp>
    </p:spTree>
    <p:extLst>
      <p:ext uri="{BB962C8B-B14F-4D97-AF65-F5344CB8AC3E}">
        <p14:creationId xmlns:p14="http://schemas.microsoft.com/office/powerpoint/2010/main" val="9098238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0"/>
            <a:ext cx="10835640"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a:p>
        </p:txBody>
      </p:sp>
      <p:sp>
        <p:nvSpPr>
          <p:cNvPr id="3" name="object 3"/>
          <p:cNvSpPr/>
          <p:nvPr/>
        </p:nvSpPr>
        <p:spPr>
          <a:xfrm>
            <a:off x="11292840" y="0"/>
            <a:ext cx="899160" cy="6858000"/>
          </a:xfrm>
          <a:custGeom>
            <a:avLst/>
            <a:gdLst/>
            <a:ahLst/>
            <a:cxnLst/>
            <a:rect l="l" t="t" r="r" b="b"/>
            <a:pathLst>
              <a:path w="899159" h="6858000">
                <a:moveTo>
                  <a:pt x="899159" y="6857998"/>
                </a:moveTo>
                <a:lnTo>
                  <a:pt x="899159" y="0"/>
                </a:lnTo>
                <a:lnTo>
                  <a:pt x="0" y="0"/>
                </a:lnTo>
                <a:lnTo>
                  <a:pt x="0" y="6857998"/>
                </a:lnTo>
                <a:lnTo>
                  <a:pt x="899159" y="6857998"/>
                </a:lnTo>
                <a:close/>
              </a:path>
            </a:pathLst>
          </a:custGeom>
          <a:solidFill>
            <a:srgbClr val="2F2F2F"/>
          </a:solidFill>
        </p:spPr>
        <p:txBody>
          <a:bodyPr wrap="square" lIns="0" tIns="0" rIns="0" bIns="0" rtlCol="0"/>
          <a:lstStyle/>
          <a:p>
            <a:endParaRPr/>
          </a:p>
        </p:txBody>
      </p:sp>
      <p:sp>
        <p:nvSpPr>
          <p:cNvPr id="4" name="object 4"/>
          <p:cNvSpPr/>
          <p:nvPr/>
        </p:nvSpPr>
        <p:spPr>
          <a:xfrm>
            <a:off x="0" y="0"/>
            <a:ext cx="457200" cy="6858000"/>
          </a:xfrm>
          <a:custGeom>
            <a:avLst/>
            <a:gdLst/>
            <a:ahLst/>
            <a:cxnLst/>
            <a:rect l="l" t="t" r="r" b="b"/>
            <a:pathLst>
              <a:path w="457200" h="6858000">
                <a:moveTo>
                  <a:pt x="0" y="6858000"/>
                </a:moveTo>
                <a:lnTo>
                  <a:pt x="457200" y="6858000"/>
                </a:lnTo>
                <a:lnTo>
                  <a:pt x="457200" y="0"/>
                </a:lnTo>
                <a:lnTo>
                  <a:pt x="0" y="0"/>
                </a:lnTo>
                <a:lnTo>
                  <a:pt x="0" y="6858000"/>
                </a:lnTo>
                <a:close/>
              </a:path>
            </a:pathLst>
          </a:custGeom>
          <a:solidFill>
            <a:srgbClr val="2F2F2F"/>
          </a:solidFill>
        </p:spPr>
        <p:txBody>
          <a:bodyPr wrap="square" lIns="0" tIns="0" rIns="0" bIns="0" rtlCol="0"/>
          <a:lstStyle/>
          <a:p>
            <a:endParaRPr/>
          </a:p>
        </p:txBody>
      </p:sp>
      <p:sp>
        <p:nvSpPr>
          <p:cNvPr id="5" name="object 5"/>
          <p:cNvSpPr txBox="1"/>
          <p:nvPr/>
        </p:nvSpPr>
        <p:spPr>
          <a:xfrm>
            <a:off x="2077592" y="4685157"/>
            <a:ext cx="7649209" cy="1703705"/>
          </a:xfrm>
          <a:prstGeom prst="rect">
            <a:avLst/>
          </a:prstGeom>
        </p:spPr>
        <p:txBody>
          <a:bodyPr vert="horz" wrap="square" lIns="0" tIns="12700" rIns="0" bIns="0" rtlCol="0">
            <a:spAutoFit/>
          </a:bodyPr>
          <a:lstStyle/>
          <a:p>
            <a:pPr algn="ctr">
              <a:lnSpc>
                <a:spcPct val="100000"/>
              </a:lnSpc>
              <a:spcBef>
                <a:spcPts val="100"/>
              </a:spcBef>
            </a:pPr>
            <a:r>
              <a:rPr sz="1400" b="1" spc="5" dirty="0">
                <a:solidFill>
                  <a:srgbClr val="FFFFFF"/>
                </a:solidFill>
                <a:latin typeface="Century Schoolbook"/>
                <a:cs typeface="Century Schoolbook"/>
              </a:rPr>
              <a:t>Joint</a:t>
            </a:r>
            <a:r>
              <a:rPr sz="1400" b="1" dirty="0">
                <a:solidFill>
                  <a:srgbClr val="FFFFFF"/>
                </a:solidFill>
                <a:latin typeface="Century Schoolbook"/>
                <a:cs typeface="Century Schoolbook"/>
              </a:rPr>
              <a:t> </a:t>
            </a:r>
            <a:r>
              <a:rPr sz="1400" b="1" spc="5" dirty="0">
                <a:solidFill>
                  <a:srgbClr val="FFFFFF"/>
                </a:solidFill>
                <a:latin typeface="Century Schoolbook"/>
                <a:cs typeface="Century Schoolbook"/>
              </a:rPr>
              <a:t>Director</a:t>
            </a:r>
            <a:endParaRPr sz="1400" dirty="0">
              <a:latin typeface="Century Schoolbook"/>
              <a:cs typeface="Century Schoolbook"/>
            </a:endParaRPr>
          </a:p>
          <a:p>
            <a:pPr marR="8255" algn="ctr">
              <a:lnSpc>
                <a:spcPct val="100000"/>
              </a:lnSpc>
              <a:spcBef>
                <a:spcPts val="5"/>
              </a:spcBef>
            </a:pPr>
            <a:r>
              <a:rPr sz="1600" dirty="0">
                <a:solidFill>
                  <a:srgbClr val="FFFFFF"/>
                </a:solidFill>
                <a:latin typeface="Century Schoolbook"/>
                <a:cs typeface="Century Schoolbook"/>
              </a:rPr>
              <a:t>PSS </a:t>
            </a:r>
            <a:r>
              <a:rPr sz="1600" spc="5" dirty="0">
                <a:solidFill>
                  <a:srgbClr val="FFFFFF"/>
                </a:solidFill>
                <a:latin typeface="Century Schoolbook"/>
                <a:cs typeface="Century Schoolbook"/>
              </a:rPr>
              <a:t>Central Institute of Vocational</a:t>
            </a:r>
            <a:r>
              <a:rPr sz="1600" spc="30" dirty="0">
                <a:solidFill>
                  <a:srgbClr val="FFFFFF"/>
                </a:solidFill>
                <a:latin typeface="Century Schoolbook"/>
                <a:cs typeface="Century Schoolbook"/>
              </a:rPr>
              <a:t> </a:t>
            </a:r>
            <a:r>
              <a:rPr sz="1600" spc="5" dirty="0">
                <a:solidFill>
                  <a:srgbClr val="FFFFFF"/>
                </a:solidFill>
                <a:latin typeface="Century Schoolbook"/>
                <a:cs typeface="Century Schoolbook"/>
              </a:rPr>
              <a:t>Education</a:t>
            </a:r>
            <a:endParaRPr sz="1600" dirty="0">
              <a:latin typeface="Century Schoolbook"/>
              <a:cs typeface="Century Schoolbook"/>
            </a:endParaRPr>
          </a:p>
          <a:p>
            <a:pPr marR="5080" algn="ctr">
              <a:lnSpc>
                <a:spcPct val="100000"/>
              </a:lnSpc>
            </a:pPr>
            <a:r>
              <a:rPr sz="1600" dirty="0">
                <a:solidFill>
                  <a:srgbClr val="FFFFFF"/>
                </a:solidFill>
                <a:latin typeface="Century Schoolbook"/>
                <a:cs typeface="Century Schoolbook"/>
              </a:rPr>
              <a:t>Shyamla </a:t>
            </a:r>
            <a:r>
              <a:rPr sz="1600" spc="5" dirty="0">
                <a:solidFill>
                  <a:srgbClr val="FFFFFF"/>
                </a:solidFill>
                <a:latin typeface="Century Schoolbook"/>
                <a:cs typeface="Century Schoolbook"/>
              </a:rPr>
              <a:t>Hills, </a:t>
            </a:r>
            <a:r>
              <a:rPr sz="1600" dirty="0">
                <a:solidFill>
                  <a:srgbClr val="FFFFFF"/>
                </a:solidFill>
                <a:latin typeface="Century Schoolbook"/>
                <a:cs typeface="Century Schoolbook"/>
              </a:rPr>
              <a:t>Bhopal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462013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Madhya </a:t>
            </a:r>
            <a:r>
              <a:rPr sz="1600" spc="5" dirty="0">
                <a:solidFill>
                  <a:srgbClr val="FFFFFF"/>
                </a:solidFill>
                <a:latin typeface="Century Schoolbook"/>
                <a:cs typeface="Century Schoolbook"/>
              </a:rPr>
              <a:t>Pradesh,</a:t>
            </a:r>
            <a:r>
              <a:rPr sz="1600" spc="190" dirty="0">
                <a:solidFill>
                  <a:srgbClr val="FFFFFF"/>
                </a:solidFill>
                <a:latin typeface="Century Schoolbook"/>
                <a:cs typeface="Century Schoolbook"/>
              </a:rPr>
              <a:t> </a:t>
            </a:r>
            <a:r>
              <a:rPr sz="1600" dirty="0">
                <a:solidFill>
                  <a:srgbClr val="FFFFFF"/>
                </a:solidFill>
                <a:latin typeface="Century Schoolbook"/>
                <a:cs typeface="Century Schoolbook"/>
              </a:rPr>
              <a:t>India</a:t>
            </a:r>
            <a:endParaRPr sz="1600" dirty="0">
              <a:latin typeface="Century Schoolbook"/>
              <a:cs typeface="Century Schoolbook"/>
            </a:endParaRPr>
          </a:p>
          <a:p>
            <a:pPr algn="ctr">
              <a:lnSpc>
                <a:spcPct val="100000"/>
              </a:lnSpc>
              <a:spcBef>
                <a:spcPts val="5"/>
              </a:spcBef>
              <a:tabLst>
                <a:tab pos="1652270" algn="l"/>
                <a:tab pos="7522209" algn="l"/>
              </a:tabLst>
            </a:pPr>
            <a:r>
              <a:rPr sz="1600" b="1" spc="10" dirty="0">
                <a:solidFill>
                  <a:srgbClr val="FFFFFF"/>
                </a:solidFill>
                <a:latin typeface="Century Schoolbook"/>
                <a:cs typeface="Century Schoolbook"/>
              </a:rPr>
              <a:t>______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10" dirty="0">
                <a:solidFill>
                  <a:srgbClr val="FFFFFF"/>
                </a:solidFill>
                <a:latin typeface="Century Schoolbook"/>
                <a:cs typeface="Century Schoolbook"/>
              </a:rPr>
              <a:t>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5" dirty="0">
                <a:solidFill>
                  <a:srgbClr val="FFFFFF"/>
                </a:solidFill>
                <a:latin typeface="Century Schoolbook"/>
                <a:cs typeface="Century Schoolbook"/>
              </a:rPr>
              <a:t>_</a:t>
            </a:r>
            <a:endParaRPr sz="1600" dirty="0">
              <a:latin typeface="Century Schoolbook"/>
              <a:cs typeface="Century Schoolbook"/>
            </a:endParaRPr>
          </a:p>
          <a:p>
            <a:pPr marR="2540" algn="ctr">
              <a:lnSpc>
                <a:spcPct val="100000"/>
              </a:lnSpc>
              <a:spcBef>
                <a:spcPts val="5"/>
              </a:spcBef>
            </a:pPr>
            <a:r>
              <a:rPr sz="1200" b="1" spc="5" dirty="0">
                <a:solidFill>
                  <a:srgbClr val="FFFFFF"/>
                </a:solidFill>
                <a:latin typeface="Century Schoolbook"/>
                <a:cs typeface="Century Schoolbook"/>
              </a:rPr>
              <a:t>E-mail:</a:t>
            </a:r>
            <a:r>
              <a:rPr sz="1200" b="1" spc="4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2"/>
              </a:rPr>
              <a:t>jdpsscive@gmail.com</a:t>
            </a:r>
            <a:endParaRPr sz="1200" dirty="0">
              <a:latin typeface="Century Schoolbook"/>
              <a:cs typeface="Century Schoolbook"/>
            </a:endParaRPr>
          </a:p>
          <a:p>
            <a:pPr marR="7620" algn="ctr">
              <a:lnSpc>
                <a:spcPct val="100000"/>
              </a:lnSpc>
            </a:pPr>
            <a:r>
              <a:rPr sz="1200" b="1" dirty="0">
                <a:solidFill>
                  <a:srgbClr val="FFFFFF"/>
                </a:solidFill>
                <a:latin typeface="Century Schoolbook"/>
                <a:cs typeface="Century Schoolbook"/>
              </a:rPr>
              <a:t>Tel.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755 2660691, 2704100, 2660391,</a:t>
            </a:r>
            <a:r>
              <a:rPr sz="1200" b="1" spc="160" dirty="0">
                <a:solidFill>
                  <a:srgbClr val="FFFFFF"/>
                </a:solidFill>
                <a:latin typeface="Century Schoolbook"/>
                <a:cs typeface="Century Schoolbook"/>
              </a:rPr>
              <a:t> </a:t>
            </a:r>
            <a:r>
              <a:rPr sz="1200" b="1" dirty="0">
                <a:solidFill>
                  <a:srgbClr val="FFFFFF"/>
                </a:solidFill>
                <a:latin typeface="Century Schoolbook"/>
                <a:cs typeface="Century Schoolbook"/>
              </a:rPr>
              <a:t>2660564</a:t>
            </a:r>
            <a:endParaRPr sz="1200" dirty="0">
              <a:latin typeface="Century Schoolbook"/>
              <a:cs typeface="Century Schoolbook"/>
            </a:endParaRPr>
          </a:p>
          <a:p>
            <a:pPr marR="2540" algn="ctr">
              <a:lnSpc>
                <a:spcPct val="100000"/>
              </a:lnSpc>
            </a:pPr>
            <a:r>
              <a:rPr sz="1200" b="1" dirty="0">
                <a:solidFill>
                  <a:srgbClr val="FFFFFF"/>
                </a:solidFill>
                <a:latin typeface="Century Schoolbook"/>
                <a:cs typeface="Century Schoolbook"/>
              </a:rPr>
              <a:t>Fax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a:t>
            </a:r>
            <a:r>
              <a:rPr sz="1200" b="1" spc="50" dirty="0">
                <a:solidFill>
                  <a:srgbClr val="FFFFFF"/>
                </a:solidFill>
                <a:latin typeface="Century Schoolbook"/>
                <a:cs typeface="Century Schoolbook"/>
              </a:rPr>
              <a:t> </a:t>
            </a:r>
            <a:r>
              <a:rPr sz="1200" b="1" dirty="0">
                <a:solidFill>
                  <a:srgbClr val="FFFFFF"/>
                </a:solidFill>
                <a:latin typeface="Century Schoolbook"/>
                <a:cs typeface="Century Schoolbook"/>
              </a:rPr>
              <a:t>2660481</a:t>
            </a:r>
            <a:endParaRPr sz="1200" dirty="0">
              <a:latin typeface="Century Schoolbook"/>
              <a:cs typeface="Century Schoolbook"/>
            </a:endParaRPr>
          </a:p>
          <a:p>
            <a:pPr marR="1905" algn="ctr">
              <a:lnSpc>
                <a:spcPct val="100000"/>
              </a:lnSpc>
            </a:pPr>
            <a:r>
              <a:rPr sz="1200" b="1" spc="5" dirty="0">
                <a:solidFill>
                  <a:srgbClr val="FFFFFF"/>
                </a:solidFill>
                <a:latin typeface="Century Schoolbook"/>
                <a:cs typeface="Century Schoolbook"/>
              </a:rPr>
              <a:t>Website:</a:t>
            </a:r>
            <a:r>
              <a:rPr sz="1200" b="1" spc="2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3"/>
              </a:rPr>
              <a:t>www.psscive.ac.in</a:t>
            </a:r>
            <a:endParaRPr sz="1200" dirty="0">
              <a:latin typeface="Century Schoolbook"/>
              <a:cs typeface="Century Schoolbook"/>
            </a:endParaRPr>
          </a:p>
        </p:txBody>
      </p:sp>
      <p:sp>
        <p:nvSpPr>
          <p:cNvPr id="7" name="object 7"/>
          <p:cNvSpPr txBox="1"/>
          <p:nvPr/>
        </p:nvSpPr>
        <p:spPr>
          <a:xfrm>
            <a:off x="7616443" y="6567627"/>
            <a:ext cx="3666490" cy="177800"/>
          </a:xfrm>
          <a:prstGeom prst="rect">
            <a:avLst/>
          </a:prstGeom>
        </p:spPr>
        <p:txBody>
          <a:bodyPr vert="horz" wrap="square" lIns="0" tIns="12065" rIns="0" bIns="0" rtlCol="0">
            <a:spAutoFit/>
          </a:bodyPr>
          <a:lstStyle/>
          <a:p>
            <a:pPr marL="12700">
              <a:lnSpc>
                <a:spcPct val="100000"/>
              </a:lnSpc>
              <a:spcBef>
                <a:spcPts val="95"/>
              </a:spcBef>
            </a:pPr>
            <a:r>
              <a:rPr sz="1000" spc="-5" dirty="0">
                <a:solidFill>
                  <a:srgbClr val="FFFFFF"/>
                </a:solidFill>
                <a:latin typeface="Century Schoolbook"/>
                <a:cs typeface="Century Schoolbook"/>
              </a:rPr>
              <a:t>© </a:t>
            </a:r>
            <a:r>
              <a:rPr sz="1000" spc="-10" dirty="0">
                <a:solidFill>
                  <a:srgbClr val="FFFFFF"/>
                </a:solidFill>
                <a:latin typeface="Century Schoolbook"/>
                <a:cs typeface="Century Schoolbook"/>
              </a:rPr>
              <a:t>PSS </a:t>
            </a:r>
            <a:r>
              <a:rPr sz="1000" spc="-5" dirty="0">
                <a:solidFill>
                  <a:srgbClr val="FFFFFF"/>
                </a:solidFill>
                <a:latin typeface="Century Schoolbook"/>
                <a:cs typeface="Century Schoolbook"/>
              </a:rPr>
              <a:t>Central Institute </a:t>
            </a:r>
            <a:r>
              <a:rPr sz="1000" dirty="0">
                <a:solidFill>
                  <a:srgbClr val="FFFFFF"/>
                </a:solidFill>
                <a:latin typeface="Century Schoolbook"/>
                <a:cs typeface="Century Schoolbook"/>
              </a:rPr>
              <a:t>of </a:t>
            </a:r>
            <a:r>
              <a:rPr sz="1000" spc="-5" dirty="0">
                <a:solidFill>
                  <a:srgbClr val="FFFFFF"/>
                </a:solidFill>
                <a:latin typeface="Century Schoolbook"/>
                <a:cs typeface="Century Schoolbook"/>
              </a:rPr>
              <a:t>Vocational Education, Bhopal</a:t>
            </a:r>
            <a:r>
              <a:rPr sz="1000" spc="15" dirty="0">
                <a:solidFill>
                  <a:srgbClr val="FFFFFF"/>
                </a:solidFill>
                <a:latin typeface="Century Schoolbook"/>
                <a:cs typeface="Century Schoolbook"/>
              </a:rPr>
              <a:t> </a:t>
            </a:r>
            <a:r>
              <a:rPr sz="1000" spc="-10" dirty="0">
                <a:solidFill>
                  <a:srgbClr val="FFFFFF"/>
                </a:solidFill>
                <a:latin typeface="Century Schoolbook"/>
                <a:cs typeface="Century Schoolbook"/>
              </a:rPr>
              <a:t>2020</a:t>
            </a:r>
            <a:endParaRPr sz="1000">
              <a:latin typeface="Century Schoolbook"/>
              <a:cs typeface="Century Schoolbook"/>
            </a:endParaRPr>
          </a:p>
        </p:txBody>
      </p:sp>
      <p:sp>
        <p:nvSpPr>
          <p:cNvPr id="8" name="object 8"/>
          <p:cNvSpPr/>
          <p:nvPr/>
        </p:nvSpPr>
        <p:spPr>
          <a:xfrm>
            <a:off x="5521452" y="3561588"/>
            <a:ext cx="678179" cy="987551"/>
          </a:xfrm>
          <a:prstGeom prst="rect">
            <a:avLst/>
          </a:prstGeom>
          <a:blipFill>
            <a:blip r:embed="rId4" cstate="print"/>
            <a:stretch>
              <a:fillRect/>
            </a:stretch>
          </a:blipFill>
        </p:spPr>
        <p:txBody>
          <a:bodyPr wrap="square" lIns="0" tIns="0" rIns="0" bIns="0" rtlCol="0"/>
          <a:lstStyle/>
          <a:p>
            <a:endParaRPr/>
          </a:p>
        </p:txBody>
      </p:sp>
      <p:sp>
        <p:nvSpPr>
          <p:cNvPr id="9" name="object 9"/>
          <p:cNvSpPr txBox="1">
            <a:spLocks noGrp="1"/>
          </p:cNvSpPr>
          <p:nvPr>
            <p:ph type="title"/>
          </p:nvPr>
        </p:nvSpPr>
        <p:spPr>
          <a:xfrm>
            <a:off x="2400743" y="540830"/>
            <a:ext cx="7597775" cy="452120"/>
          </a:xfrm>
          <a:prstGeom prst="rect">
            <a:avLst/>
          </a:prstGeom>
        </p:spPr>
        <p:txBody>
          <a:bodyPr vert="horz" wrap="square" lIns="0" tIns="12065" rIns="0" bIns="0" rtlCol="0">
            <a:spAutoFit/>
          </a:bodyPr>
          <a:lstStyle/>
          <a:p>
            <a:pPr marL="12700">
              <a:lnSpc>
                <a:spcPct val="100000"/>
              </a:lnSpc>
              <a:spcBef>
                <a:spcPts val="95"/>
              </a:spcBef>
            </a:pPr>
            <a:r>
              <a:rPr sz="2800" b="0" spc="-5" dirty="0">
                <a:cs typeface="Century Schoolbook"/>
              </a:rPr>
              <a:t>Project Coordinator : </a:t>
            </a:r>
            <a:r>
              <a:rPr lang="en-IN" sz="2800" b="0" spc="-10" dirty="0" err="1">
                <a:solidFill>
                  <a:srgbClr val="FFFFFF"/>
                </a:solidFill>
                <a:cs typeface="Century Schoolbook"/>
              </a:rPr>
              <a:t>Prof.</a:t>
            </a:r>
            <a:r>
              <a:rPr lang="en-IN" sz="2800" b="0" spc="-10" dirty="0">
                <a:solidFill>
                  <a:srgbClr val="FFFFFF"/>
                </a:solidFill>
                <a:cs typeface="Century Schoolbook"/>
              </a:rPr>
              <a:t> </a:t>
            </a:r>
            <a:r>
              <a:rPr lang="en-IN" sz="2800" b="0" spc="-10" dirty="0" err="1">
                <a:solidFill>
                  <a:srgbClr val="FFFFFF"/>
                </a:solidFill>
                <a:cs typeface="Century Schoolbook"/>
              </a:rPr>
              <a:t>Pinki</a:t>
            </a:r>
            <a:r>
              <a:rPr lang="en-IN" sz="2800" b="0" spc="-10" dirty="0">
                <a:solidFill>
                  <a:srgbClr val="FFFFFF"/>
                </a:solidFill>
                <a:cs typeface="Century Schoolbook"/>
              </a:rPr>
              <a:t> Khanna</a:t>
            </a:r>
            <a:endParaRPr sz="2800" dirty="0">
              <a:cs typeface="Century Schoolbook"/>
            </a:endParaRPr>
          </a:p>
        </p:txBody>
      </p:sp>
      <p:sp>
        <p:nvSpPr>
          <p:cNvPr id="10" name="object 10"/>
          <p:cNvSpPr txBox="1"/>
          <p:nvPr/>
        </p:nvSpPr>
        <p:spPr>
          <a:xfrm>
            <a:off x="1103249" y="1440639"/>
            <a:ext cx="9597894" cy="2059538"/>
          </a:xfrm>
          <a:prstGeom prst="rect">
            <a:avLst/>
          </a:prstGeom>
        </p:spPr>
        <p:txBody>
          <a:bodyPr vert="horz" wrap="square" lIns="0" tIns="195580" rIns="0" bIns="0" rtlCol="0">
            <a:spAutoFit/>
          </a:bodyPr>
          <a:lstStyle/>
          <a:p>
            <a:pPr algn="ctr">
              <a:spcBef>
                <a:spcPts val="1540"/>
              </a:spcBef>
            </a:pPr>
            <a:r>
              <a:rPr lang="en-IN" sz="2400" spc="-5" dirty="0">
                <a:solidFill>
                  <a:srgbClr val="FFFF00"/>
                </a:solidFill>
                <a:latin typeface="Century Schoolbook" panose="02040604050505020304" pitchFamily="18" charset="0"/>
                <a:cs typeface="Century Schoolbook"/>
              </a:rPr>
              <a:t>Academic Support – </a:t>
            </a:r>
            <a:r>
              <a:rPr lang="en-IN" sz="2400" spc="-5" dirty="0">
                <a:solidFill>
                  <a:schemeClr val="bg1"/>
                </a:solidFill>
                <a:latin typeface="Century Schoolbook" panose="02040604050505020304" pitchFamily="18" charset="0"/>
                <a:cs typeface="Century Schoolbook"/>
              </a:rPr>
              <a:t>Shivangi </a:t>
            </a:r>
            <a:r>
              <a:rPr lang="en-IN" sz="2400" spc="-5" dirty="0" err="1">
                <a:solidFill>
                  <a:schemeClr val="bg1"/>
                </a:solidFill>
                <a:latin typeface="Century Schoolbook" panose="02040604050505020304" pitchFamily="18" charset="0"/>
                <a:cs typeface="Century Schoolbook"/>
              </a:rPr>
              <a:t>Vig</a:t>
            </a:r>
            <a:r>
              <a:rPr lang="en-IN" sz="2400" spc="-5" dirty="0">
                <a:solidFill>
                  <a:schemeClr val="bg1"/>
                </a:solidFill>
                <a:latin typeface="Century Schoolbook" panose="02040604050505020304" pitchFamily="18" charset="0"/>
                <a:cs typeface="Century Schoolbook"/>
              </a:rPr>
              <a:t> &amp; Nupur Srivastava</a:t>
            </a:r>
          </a:p>
          <a:p>
            <a:pPr algn="ctr">
              <a:spcBef>
                <a:spcPts val="1540"/>
              </a:spcBef>
            </a:pPr>
            <a:endParaRPr lang="en-IN" sz="2400" dirty="0">
              <a:solidFill>
                <a:schemeClr val="bg1"/>
              </a:solidFill>
              <a:latin typeface="Century Schoolbook" panose="02040604050505020304" pitchFamily="18" charset="0"/>
              <a:cs typeface="Century Schoolbook"/>
            </a:endParaRPr>
          </a:p>
          <a:p>
            <a:pPr>
              <a:spcBef>
                <a:spcPts val="1540"/>
              </a:spcBef>
            </a:pPr>
            <a:r>
              <a:rPr lang="en-IN" sz="2400" spc="-5" dirty="0">
                <a:solidFill>
                  <a:srgbClr val="FFFF00"/>
                </a:solidFill>
                <a:latin typeface="Century Schoolbook" panose="02040604050505020304" pitchFamily="18" charset="0"/>
                <a:cs typeface="Century Schoolbook"/>
              </a:rPr>
              <a:t>Assistance                                                           Graphic Artist</a:t>
            </a:r>
            <a:endParaRPr lang="en-IN" sz="2400" dirty="0">
              <a:latin typeface="Century Schoolbook" panose="02040604050505020304" pitchFamily="18" charset="0"/>
              <a:cs typeface="Century Schoolbook"/>
            </a:endParaRPr>
          </a:p>
          <a:p>
            <a:pPr marL="12700" marR="5080"/>
            <a:r>
              <a:rPr lang="en-IN" sz="2400" dirty="0">
                <a:solidFill>
                  <a:srgbClr val="FFFFFF"/>
                </a:solidFill>
                <a:latin typeface="Century Schoolbook" panose="02040604050505020304" pitchFamily="18" charset="0"/>
                <a:cs typeface="Century Schoolbook"/>
              </a:rPr>
              <a:t>Vani Pandya</a:t>
            </a:r>
            <a:r>
              <a:rPr lang="en-IN" sz="2400" dirty="0">
                <a:latin typeface="Century Schoolbook" panose="02040604050505020304" pitchFamily="18" charset="0"/>
                <a:cs typeface="Century Schoolbook"/>
              </a:rPr>
              <a:t>                                                        </a:t>
            </a:r>
            <a:r>
              <a:rPr lang="en-IN" sz="2400" dirty="0">
                <a:solidFill>
                  <a:srgbClr val="FFFFFF"/>
                </a:solidFill>
                <a:latin typeface="Century Schoolbook" panose="02040604050505020304" pitchFamily="18" charset="0"/>
                <a:cs typeface="Century Schoolbook"/>
              </a:rPr>
              <a:t>Prachi Verma</a:t>
            </a:r>
            <a:endParaRPr lang="en-IN" sz="2400" spc="-5" dirty="0">
              <a:solidFill>
                <a:srgbClr val="FFFF00"/>
              </a:solidFill>
              <a:latin typeface="Century Schoolbook" panose="02040604050505020304" pitchFamily="18" charset="0"/>
              <a:cs typeface="Century Schoolbook"/>
            </a:endParaRPr>
          </a:p>
        </p:txBody>
      </p:sp>
      <p:sp>
        <p:nvSpPr>
          <p:cNvPr id="11"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23</a:t>
            </a:fld>
            <a:endParaRPr lang="en-IN" spc="-5" dirty="0">
              <a:solidFill>
                <a:prstClr val="white"/>
              </a:solidFill>
            </a:endParaRPr>
          </a:p>
        </p:txBody>
      </p:sp>
    </p:spTree>
    <p:extLst>
      <p:ext uri="{BB962C8B-B14F-4D97-AF65-F5344CB8AC3E}">
        <p14:creationId xmlns:p14="http://schemas.microsoft.com/office/powerpoint/2010/main" val="4105434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367808" y="1196752"/>
            <a:ext cx="2664296" cy="690574"/>
          </a:xfrm>
          <a:prstGeom prst="rect">
            <a:avLst/>
          </a:prstGeom>
        </p:spPr>
        <p:txBody>
          <a:bodyPr vert="horz" wrap="square" lIns="0" tIns="13335" rIns="0" bIns="0" rtlCol="0">
            <a:spAutoFit/>
          </a:bodyPr>
          <a:lstStyle/>
          <a:p>
            <a:pPr marL="12700" algn="ctr">
              <a:spcBef>
                <a:spcPts val="105"/>
              </a:spcBef>
            </a:pPr>
            <a:r>
              <a:rPr spc="-60" dirty="0"/>
              <a:t>C</a:t>
            </a:r>
            <a:r>
              <a:rPr spc="-55" dirty="0"/>
              <a:t>on</a:t>
            </a:r>
            <a:r>
              <a:rPr spc="-50" dirty="0"/>
              <a:t>te</a:t>
            </a:r>
            <a:r>
              <a:rPr spc="-55" dirty="0"/>
              <a:t>n</a:t>
            </a:r>
            <a:r>
              <a:rPr dirty="0"/>
              <a:t>t</a:t>
            </a: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3</a:t>
            </a:fld>
            <a:endParaRPr lang="en-IN" spc="-5" dirty="0">
              <a:solidFill>
                <a:prstClr val="white"/>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1361278084"/>
              </p:ext>
            </p:extLst>
          </p:nvPr>
        </p:nvGraphicFramePr>
        <p:xfrm>
          <a:off x="1127448" y="2132856"/>
          <a:ext cx="9073007" cy="3139437"/>
        </p:xfrm>
        <a:graphic>
          <a:graphicData uri="http://schemas.openxmlformats.org/drawingml/2006/table">
            <a:tbl>
              <a:tblPr firstRow="1" bandRow="1">
                <a:tableStyleId>{2D5ABB26-0587-4C30-8999-92F81FD0307C}</a:tableStyleId>
              </a:tblPr>
              <a:tblGrid>
                <a:gridCol w="7606868">
                  <a:extLst>
                    <a:ext uri="{9D8B030D-6E8A-4147-A177-3AD203B41FA5}">
                      <a16:colId xmlns:a16="http://schemas.microsoft.com/office/drawing/2014/main" val="20000"/>
                    </a:ext>
                  </a:extLst>
                </a:gridCol>
                <a:gridCol w="1466139">
                  <a:extLst>
                    <a:ext uri="{9D8B030D-6E8A-4147-A177-3AD203B41FA5}">
                      <a16:colId xmlns:a16="http://schemas.microsoft.com/office/drawing/2014/main" val="20001"/>
                    </a:ext>
                  </a:extLst>
                </a:gridCol>
              </a:tblGrid>
              <a:tr h="3962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1" spc="-5" dirty="0">
                          <a:solidFill>
                            <a:srgbClr val="FFFFFF"/>
                          </a:solidFill>
                          <a:latin typeface="Century Schoolbook" panose="02040604050505020304" pitchFamily="18" charset="0"/>
                          <a:cs typeface="Arial" panose="020B0604020202020204" pitchFamily="34" charset="0"/>
                        </a:rPr>
                        <a:t>Title</a:t>
                      </a:r>
                      <a:endParaRPr lang="en-IN"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7630">
                        <a:lnSpc>
                          <a:spcPts val="2335"/>
                        </a:lnSpc>
                      </a:pPr>
                      <a:r>
                        <a:rPr sz="2000" b="1" spc="-5" dirty="0">
                          <a:solidFill>
                            <a:srgbClr val="FFFFFF"/>
                          </a:solidFill>
                          <a:latin typeface="Century Schoolbook" panose="02040604050505020304" pitchFamily="18" charset="0"/>
                          <a:cs typeface="Arial" panose="020B0604020202020204" pitchFamily="34" charset="0"/>
                        </a:rPr>
                        <a:t>Slide</a:t>
                      </a:r>
                      <a:r>
                        <a:rPr sz="2000" b="1" spc="-15" dirty="0">
                          <a:solidFill>
                            <a:srgbClr val="FFFFFF"/>
                          </a:solidFill>
                          <a:latin typeface="Century Schoolbook" panose="02040604050505020304" pitchFamily="18" charset="0"/>
                          <a:cs typeface="Arial" panose="020B0604020202020204" pitchFamily="34" charset="0"/>
                        </a:rPr>
                        <a:t> </a:t>
                      </a:r>
                      <a:r>
                        <a:rPr sz="2000" b="1" dirty="0">
                          <a:solidFill>
                            <a:srgbClr val="FFFFFF"/>
                          </a:solidFill>
                          <a:latin typeface="Century Schoolbook" panose="02040604050505020304" pitchFamily="18" charset="0"/>
                          <a:cs typeface="Arial" panose="020B0604020202020204" pitchFamily="34" charset="0"/>
                        </a:rPr>
                        <a:t>No.</a:t>
                      </a:r>
                      <a:endParaRPr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extLst>
                  <a:ext uri="{0D108BD9-81ED-4DB2-BD59-A6C34878D82A}">
                    <a16:rowId xmlns:a16="http://schemas.microsoft.com/office/drawing/2014/main" val="10000"/>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35"/>
                        </a:lnSpc>
                      </a:pPr>
                      <a:r>
                        <a:rPr lang="en-IN" sz="2000" b="0" dirty="0">
                          <a:latin typeface="Century Schoolbook" panose="02040604050505020304" pitchFamily="18" charset="0"/>
                          <a:cs typeface="Arial" panose="020B0604020202020204" pitchFamily="34" charset="0"/>
                        </a:rPr>
                        <a:t>Session</a:t>
                      </a:r>
                      <a:r>
                        <a:rPr lang="en-IN" sz="2000" b="0" spc="-55" dirty="0">
                          <a:latin typeface="Century Schoolbook" panose="02040604050505020304" pitchFamily="18" charset="0"/>
                          <a:cs typeface="Arial" panose="020B0604020202020204" pitchFamily="34" charset="0"/>
                        </a:rPr>
                        <a:t> </a:t>
                      </a:r>
                      <a:r>
                        <a:rPr lang="en-IN" sz="2000" b="0" spc="-5" dirty="0">
                          <a:latin typeface="Century Schoolbook" panose="02040604050505020304" pitchFamily="18" charset="0"/>
                          <a:cs typeface="Arial" panose="020B0604020202020204" pitchFamily="34" charset="0"/>
                        </a:rPr>
                        <a:t>objectives</a:t>
                      </a:r>
                      <a:endParaRPr lang="en-IN" sz="2000" b="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1905" algn="ctr">
                        <a:lnSpc>
                          <a:spcPts val="2350"/>
                        </a:lnSpc>
                      </a:pPr>
                      <a:r>
                        <a:rPr sz="2000" dirty="0">
                          <a:latin typeface="Century Schoolbook" panose="02040604050505020304" pitchFamily="18" charset="0"/>
                          <a:cs typeface="Arial" panose="020B0604020202020204" pitchFamily="34" charset="0"/>
                        </a:rPr>
                        <a:t>4</a:t>
                      </a: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extLst>
                  <a:ext uri="{0D108BD9-81ED-4DB2-BD59-A6C34878D82A}">
                    <a16:rowId xmlns:a16="http://schemas.microsoft.com/office/drawing/2014/main" val="10001"/>
                  </a:ext>
                </a:extLst>
              </a:tr>
              <a:tr h="548640">
                <a:tc>
                  <a:txBody>
                    <a:bodyPr/>
                    <a:lstStyle/>
                    <a:p>
                      <a:r>
                        <a:rPr lang="en-IN" sz="2000" dirty="0">
                          <a:latin typeface="Century Schoolbook" panose="02040604050505020304" pitchFamily="18" charset="0"/>
                          <a:cs typeface="Arial" panose="020B0604020202020204" pitchFamily="34" charset="0"/>
                        </a:rPr>
                        <a:t>Fabric marking</a:t>
                      </a: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anose="02040604050505020304" pitchFamily="18" charset="0"/>
                          <a:cs typeface="Arial" panose="020B0604020202020204" pitchFamily="34" charset="0"/>
                        </a:rPr>
                        <a:t>6</a:t>
                      </a:r>
                      <a:endParaRPr sz="2000" dirty="0">
                        <a:latin typeface="Century Schoolbook" panose="02040604050505020304" pitchFamily="18" charset="0"/>
                        <a:cs typeface="Arial" panose="020B0604020202020204" pitchFamily="34" charset="0"/>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223218451"/>
                  </a:ext>
                </a:extLst>
              </a:tr>
              <a:tr h="548640">
                <a:tc>
                  <a:txBody>
                    <a:bodyPr/>
                    <a:lstStyle/>
                    <a:p>
                      <a:r>
                        <a:rPr lang="en-IN" sz="2000" dirty="0">
                          <a:latin typeface="Century Schoolbook" panose="02040604050505020304" pitchFamily="18" charset="0"/>
                          <a:cs typeface="Arial" panose="020B0604020202020204" pitchFamily="34" charset="0"/>
                        </a:rPr>
                        <a:t>Fabric layout</a:t>
                      </a: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GB" sz="2000" dirty="0">
                          <a:latin typeface="Century Schoolbook" panose="02040604050505020304" pitchFamily="18" charset="0"/>
                          <a:cs typeface="Arial" panose="020B0604020202020204" pitchFamily="34" charset="0"/>
                        </a:rPr>
                        <a:t>10</a:t>
                      </a:r>
                      <a:endParaRPr sz="2000" dirty="0">
                        <a:latin typeface="Century Schoolbook" panose="02040604050505020304" pitchFamily="18" charset="0"/>
                        <a:cs typeface="Arial" panose="020B0604020202020204" pitchFamily="34" charset="0"/>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218695163"/>
                  </a:ext>
                </a:extLst>
              </a:tr>
              <a:tr h="548640">
                <a:tc>
                  <a:txBody>
                    <a:bodyPr/>
                    <a:lstStyle/>
                    <a:p>
                      <a:r>
                        <a:rPr lang="en-GB" sz="2000" dirty="0">
                          <a:latin typeface="Century Schoolbook" panose="02040604050505020304" pitchFamily="18" charset="0"/>
                          <a:cs typeface="Arial" panose="020B0604020202020204" pitchFamily="34" charset="0"/>
                        </a:rPr>
                        <a:t>Special layout</a:t>
                      </a:r>
                      <a:endParaRPr lang="en-IN"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GB" sz="2000" dirty="0">
                          <a:latin typeface="Century Schoolbook" panose="02040604050505020304" pitchFamily="18" charset="0"/>
                          <a:cs typeface="Arial" panose="020B0604020202020204" pitchFamily="34" charset="0"/>
                        </a:rPr>
                        <a:t>19</a:t>
                      </a:r>
                      <a:endParaRPr sz="2000" dirty="0">
                        <a:latin typeface="Century Schoolbook" panose="02040604050505020304" pitchFamily="18" charset="0"/>
                        <a:cs typeface="Arial" panose="020B0604020202020204" pitchFamily="34" charset="0"/>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3180591736"/>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0" spc="-5" dirty="0">
                          <a:latin typeface="Century Schoolbook" panose="02040604050505020304" pitchFamily="18" charset="0"/>
                          <a:cs typeface="Arial" panose="020B0604020202020204" pitchFamily="34" charset="0"/>
                        </a:rPr>
                        <a:t>Summary</a:t>
                      </a:r>
                      <a:endParaRPr lang="en-IN" sz="2000" b="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635" algn="ctr">
                        <a:lnSpc>
                          <a:spcPts val="2350"/>
                        </a:lnSpc>
                      </a:pPr>
                      <a:r>
                        <a:rPr lang="en-IN" sz="2000" dirty="0">
                          <a:latin typeface="Century Schoolbook" panose="02040604050505020304" pitchFamily="18" charset="0"/>
                          <a:cs typeface="Arial" panose="020B0604020202020204"/>
                        </a:rPr>
                        <a:t>22</a:t>
                      </a:r>
                      <a:endParaRPr sz="2000" dirty="0">
                        <a:latin typeface="Century Schoolbook" panose="02040604050505020304" pitchFamily="18" charset="0"/>
                        <a:cs typeface="Arial" panose="020B0604020202020204"/>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04958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67408" y="2780928"/>
            <a:ext cx="9793088" cy="1735732"/>
          </a:xfrm>
          <a:prstGeom prst="rect">
            <a:avLst/>
          </a:prstGeom>
        </p:spPr>
        <p:txBody>
          <a:bodyPr vert="horz" wrap="square" lIns="0" tIns="12065" rIns="0" bIns="0" rtlCol="0">
            <a:spAutoFit/>
          </a:bodyPr>
          <a:lstStyle/>
          <a:p>
            <a:pPr marL="12700" algn="just">
              <a:spcBef>
                <a:spcPts val="95"/>
              </a:spcBef>
            </a:pPr>
            <a:r>
              <a:rPr lang="en-GB" sz="2800" spc="-15" dirty="0">
                <a:solidFill>
                  <a:srgbClr val="FFFFFF"/>
                </a:solidFill>
                <a:latin typeface="Century Schoolbook" panose="02040604050505020304" pitchFamily="18" charset="0"/>
                <a:cs typeface="Bookman Old Style" panose="02050604050505020204"/>
              </a:rPr>
              <a:t>      The </a:t>
            </a:r>
            <a:r>
              <a:rPr lang="en-GB" sz="2800" spc="-10" dirty="0">
                <a:solidFill>
                  <a:srgbClr val="FFFFFF"/>
                </a:solidFill>
                <a:latin typeface="Century Schoolbook" panose="02040604050505020304" pitchFamily="18" charset="0"/>
                <a:cs typeface="Bookman Old Style" panose="02050604050505020204"/>
              </a:rPr>
              <a:t>students </a:t>
            </a:r>
            <a:r>
              <a:rPr lang="en-GB" sz="2800" spc="-15" dirty="0">
                <a:solidFill>
                  <a:srgbClr val="FFFFFF"/>
                </a:solidFill>
                <a:latin typeface="Century Schoolbook" panose="02040604050505020304" pitchFamily="18" charset="0"/>
                <a:cs typeface="Bookman Old Style" panose="02050604050505020204"/>
              </a:rPr>
              <a:t>will </a:t>
            </a:r>
            <a:r>
              <a:rPr lang="en-GB" sz="2800" spc="-10" dirty="0">
                <a:solidFill>
                  <a:srgbClr val="FFFFFF"/>
                </a:solidFill>
                <a:latin typeface="Century Schoolbook" panose="02040604050505020304" pitchFamily="18" charset="0"/>
                <a:cs typeface="Bookman Old Style" panose="02050604050505020204"/>
              </a:rPr>
              <a:t>be </a:t>
            </a:r>
            <a:r>
              <a:rPr lang="en-GB" sz="2800" spc="-20" dirty="0">
                <a:solidFill>
                  <a:srgbClr val="FFFFFF"/>
                </a:solidFill>
                <a:latin typeface="Century Schoolbook" panose="02040604050505020304" pitchFamily="18" charset="0"/>
                <a:cs typeface="Bookman Old Style" panose="02050604050505020204"/>
              </a:rPr>
              <a:t>able</a:t>
            </a:r>
            <a:r>
              <a:rPr lang="en-GB" sz="2800" spc="535" dirty="0">
                <a:solidFill>
                  <a:srgbClr val="FFFFFF"/>
                </a:solidFill>
                <a:latin typeface="Century Schoolbook" panose="02040604050505020304" pitchFamily="18" charset="0"/>
                <a:cs typeface="Bookman Old Style" panose="02050604050505020204"/>
              </a:rPr>
              <a:t> </a:t>
            </a:r>
            <a:r>
              <a:rPr lang="en-GB" sz="2800" spc="-5" dirty="0">
                <a:solidFill>
                  <a:srgbClr val="FFFFFF"/>
                </a:solidFill>
                <a:latin typeface="Century Schoolbook" panose="02040604050505020304" pitchFamily="18" charset="0"/>
                <a:cs typeface="Bookman Old Style" panose="02050604050505020204"/>
              </a:rPr>
              <a:t>to:</a:t>
            </a:r>
            <a:endParaRPr lang="en-GB" sz="2800" dirty="0">
              <a:solidFill>
                <a:prstClr val="black"/>
              </a:solidFill>
              <a:latin typeface="Century Schoolbook" panose="02040604050505020304" pitchFamily="18" charset="0"/>
              <a:cs typeface="Bookman Old Style" panose="02050604050505020204"/>
            </a:endParaRPr>
          </a:p>
          <a:p>
            <a:pPr algn="just">
              <a:spcBef>
                <a:spcPts val="35"/>
              </a:spcBef>
            </a:pPr>
            <a:endParaRPr lang="en-GB" sz="2800" dirty="0">
              <a:solidFill>
                <a:prstClr val="black"/>
              </a:solidFill>
              <a:latin typeface="Century Schoolbook" panose="02040604050505020304" pitchFamily="18" charset="0"/>
              <a:cs typeface="Times New Roman" panose="02020603050405020304"/>
            </a:endParaRPr>
          </a:p>
          <a:p>
            <a:pPr marL="671195" indent="-572135" algn="just">
              <a:buSzPct val="80000"/>
              <a:buFont typeface="Wingdings" panose="05000000000000000000"/>
              <a:buChar char=""/>
              <a:tabLst>
                <a:tab pos="671195" algn="l"/>
                <a:tab pos="671830" algn="l"/>
              </a:tabLst>
            </a:pPr>
            <a:r>
              <a:rPr lang="en-GB" sz="2800" spc="-5" dirty="0">
                <a:solidFill>
                  <a:srgbClr val="FFFFFF"/>
                </a:solidFill>
                <a:latin typeface="Century Schoolbook" panose="02040604050505020304" pitchFamily="18" charset="0"/>
                <a:cs typeface="Bookman Old Style" panose="02050604050505020204"/>
              </a:rPr>
              <a:t>Gain knowledge about fabric placing, marking and cutting.</a:t>
            </a:r>
          </a:p>
        </p:txBody>
      </p:sp>
      <p:sp>
        <p:nvSpPr>
          <p:cNvPr id="3" name="object 3"/>
          <p:cNvSpPr txBox="1">
            <a:spLocks noGrp="1"/>
          </p:cNvSpPr>
          <p:nvPr>
            <p:ph type="title"/>
          </p:nvPr>
        </p:nvSpPr>
        <p:spPr>
          <a:xfrm>
            <a:off x="3215680" y="1196752"/>
            <a:ext cx="5400599" cy="627736"/>
          </a:xfrm>
          <a:prstGeom prst="rect">
            <a:avLst/>
          </a:prstGeom>
        </p:spPr>
        <p:txBody>
          <a:bodyPr vert="horz" wrap="square" lIns="0" tIns="12065" rIns="0" bIns="0" rtlCol="0">
            <a:spAutoFit/>
          </a:bodyPr>
          <a:lstStyle/>
          <a:p>
            <a:pPr marL="12700" algn="ctr">
              <a:spcBef>
                <a:spcPts val="95"/>
              </a:spcBef>
            </a:pPr>
            <a:r>
              <a:rPr sz="4000" spc="-55" dirty="0">
                <a:cs typeface="Bookman Old Style" panose="02050604050505020204"/>
              </a:rPr>
              <a:t>Session</a:t>
            </a:r>
            <a:r>
              <a:rPr sz="4000" spc="25" dirty="0">
                <a:cs typeface="Bookman Old Style" panose="02050604050505020204"/>
              </a:rPr>
              <a:t> </a:t>
            </a:r>
            <a:r>
              <a:rPr sz="4000" spc="-55" dirty="0">
                <a:cs typeface="Bookman Old Style" panose="02050604050505020204"/>
              </a:rPr>
              <a:t>Objectives</a:t>
            </a:r>
            <a:endParaRPr sz="4000" dirty="0">
              <a:cs typeface="Bookman Old Style" panose="02050604050505020204"/>
            </a:endParaRP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4</a:t>
            </a:fld>
            <a:endParaRPr lang="en-IN" spc="-5" dirty="0">
              <a:solidFill>
                <a:prstClr val="white"/>
              </a:solidFill>
            </a:endParaRPr>
          </a:p>
        </p:txBody>
      </p:sp>
    </p:spTree>
    <p:extLst>
      <p:ext uri="{BB962C8B-B14F-4D97-AF65-F5344CB8AC3E}">
        <p14:creationId xmlns:p14="http://schemas.microsoft.com/office/powerpoint/2010/main" val="3049942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6044" y="332656"/>
            <a:ext cx="10081120" cy="677108"/>
          </a:xfrm>
        </p:spPr>
        <p:txBody>
          <a:bodyPr/>
          <a:lstStyle/>
          <a:p>
            <a:pPr algn="ctr"/>
            <a:r>
              <a:rPr lang="en-IN" dirty="0"/>
              <a:t>PATTERN MARKINGS &amp; LAYOUT </a:t>
            </a:r>
          </a:p>
        </p:txBody>
      </p:sp>
      <p:sp>
        <p:nvSpPr>
          <p:cNvPr id="3" name="Text Placeholder 2"/>
          <p:cNvSpPr>
            <a:spLocks noGrp="1"/>
          </p:cNvSpPr>
          <p:nvPr>
            <p:ph type="body" idx="1"/>
          </p:nvPr>
        </p:nvSpPr>
        <p:spPr>
          <a:xfrm>
            <a:off x="676044" y="1700808"/>
            <a:ext cx="9904095" cy="1292662"/>
          </a:xfrm>
        </p:spPr>
        <p:txBody>
          <a:bodyPr/>
          <a:lstStyle/>
          <a:p>
            <a:pPr marL="457200" indent="-457200" algn="just">
              <a:buFont typeface="Wingdings" panose="05000000000000000000" pitchFamily="2" charset="2"/>
              <a:buChar char="Ø"/>
            </a:pPr>
            <a:r>
              <a:rPr lang="en-US" dirty="0"/>
              <a:t>A layout is a plan for the placement of pattern pieces on the fabric to use the maximum space in the fabric and avoid wastage. </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5</a:t>
            </a:fld>
            <a:endParaRPr lang="en-IN" spc="-5" dirty="0">
              <a:solidFill>
                <a:prstClr val="white"/>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96424" y="3429000"/>
            <a:ext cx="3240360" cy="3240360"/>
          </a:xfrm>
          <a:prstGeom prst="rect">
            <a:avLst/>
          </a:prstGeom>
        </p:spPr>
      </p:pic>
    </p:spTree>
    <p:extLst>
      <p:ext uri="{BB962C8B-B14F-4D97-AF65-F5344CB8AC3E}">
        <p14:creationId xmlns:p14="http://schemas.microsoft.com/office/powerpoint/2010/main" val="25665112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9696" y="260648"/>
            <a:ext cx="5089651" cy="553998"/>
          </a:xfrm>
        </p:spPr>
        <p:txBody>
          <a:bodyPr/>
          <a:lstStyle/>
          <a:p>
            <a:pPr marL="742950" indent="-742950" algn="ctr">
              <a:buFont typeface="+mj-lt"/>
              <a:buAutoNum type="arabicPeriod"/>
            </a:pPr>
            <a:r>
              <a:rPr lang="en-GB" sz="3600" dirty="0"/>
              <a:t>Fabric markings</a:t>
            </a:r>
            <a:endParaRPr lang="en-IN" sz="3600" dirty="0"/>
          </a:p>
        </p:txBody>
      </p:sp>
      <p:sp>
        <p:nvSpPr>
          <p:cNvPr id="3" name="Text Placeholder 2"/>
          <p:cNvSpPr>
            <a:spLocks noGrp="1"/>
          </p:cNvSpPr>
          <p:nvPr>
            <p:ph type="body" idx="1"/>
          </p:nvPr>
        </p:nvSpPr>
        <p:spPr>
          <a:xfrm>
            <a:off x="695400" y="1440649"/>
            <a:ext cx="10009112" cy="3016210"/>
          </a:xfrm>
        </p:spPr>
        <p:txBody>
          <a:bodyPr/>
          <a:lstStyle/>
          <a:p>
            <a:pPr marL="571500" indent="-571500" algn="just">
              <a:buFont typeface="+mj-lt"/>
              <a:buAutoNum type="romanLcPeriod"/>
            </a:pPr>
            <a:r>
              <a:rPr lang="en-US" b="1" dirty="0">
                <a:solidFill>
                  <a:srgbClr val="FFFF00"/>
                </a:solidFill>
              </a:rPr>
              <a:t>Grain line</a:t>
            </a:r>
            <a:r>
              <a:rPr lang="en-US" dirty="0">
                <a:solidFill>
                  <a:srgbClr val="FFFF00"/>
                </a:solidFill>
              </a:rPr>
              <a:t>: </a:t>
            </a:r>
            <a:r>
              <a:rPr lang="en-US" dirty="0"/>
              <a:t>It is the direction of yarns in the fabric. </a:t>
            </a:r>
          </a:p>
          <a:p>
            <a:pPr marL="514350" indent="-514350" algn="just">
              <a:buFont typeface="+mj-lt"/>
              <a:buAutoNum type="romanLcPeriod"/>
            </a:pPr>
            <a:endParaRPr lang="en-US" dirty="0"/>
          </a:p>
          <a:p>
            <a:pPr marL="514350" indent="-514350" algn="just">
              <a:buFont typeface="Wingdings" panose="05000000000000000000" pitchFamily="2" charset="2"/>
              <a:buChar char="Ø"/>
            </a:pPr>
            <a:r>
              <a:rPr lang="en-US" dirty="0"/>
              <a:t>The grainline parallel to the warp yarns is called lengthwise grain. Whereas the grainline parallel to the weft yarns is called crosswise grain. </a:t>
            </a:r>
          </a:p>
          <a:p>
            <a:pPr marL="514350" indent="-514350" algn="just">
              <a:buFont typeface="Wingdings" panose="05000000000000000000" pitchFamily="2" charset="2"/>
              <a:buChar char="Ø"/>
            </a:pPr>
            <a:endParaRPr lang="en-US" dirty="0"/>
          </a:p>
          <a:p>
            <a:pPr marL="514350" indent="-514350" algn="just">
              <a:buFont typeface="Wingdings" panose="05000000000000000000" pitchFamily="2" charset="2"/>
              <a:buChar char="Ø"/>
            </a:pPr>
            <a:r>
              <a:rPr lang="en-US" dirty="0"/>
              <a:t>The grainline defines the orientation of yarns in a fabric.</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6</a:t>
            </a:fld>
            <a:endParaRPr lang="en-IN" spc="-5" dirty="0">
              <a:solidFill>
                <a:prstClr val="white"/>
              </a:solidFill>
            </a:endParaRPr>
          </a:p>
        </p:txBody>
      </p:sp>
      <p:pic>
        <p:nvPicPr>
          <p:cNvPr id="6" name="Picture 5" descr="grain line.jpg"/>
          <p:cNvPicPr/>
          <p:nvPr/>
        </p:nvPicPr>
        <p:blipFill>
          <a:blip r:embed="rId2" cstate="print"/>
          <a:stretch>
            <a:fillRect/>
          </a:stretch>
        </p:blipFill>
        <p:spPr>
          <a:xfrm>
            <a:off x="3791744" y="5142980"/>
            <a:ext cx="3816424" cy="1056372"/>
          </a:xfrm>
          <a:prstGeom prst="rect">
            <a:avLst/>
          </a:prstGeom>
        </p:spPr>
      </p:pic>
    </p:spTree>
    <p:extLst>
      <p:ext uri="{BB962C8B-B14F-4D97-AF65-F5344CB8AC3E}">
        <p14:creationId xmlns:p14="http://schemas.microsoft.com/office/powerpoint/2010/main" val="6023599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51384" y="472124"/>
            <a:ext cx="10009112" cy="1292662"/>
          </a:xfrm>
        </p:spPr>
        <p:txBody>
          <a:bodyPr/>
          <a:lstStyle/>
          <a:p>
            <a:pPr marL="571500" indent="-571500" algn="just">
              <a:buFont typeface="+mj-lt"/>
              <a:buAutoNum type="romanLcPeriod" startAt="2"/>
            </a:pPr>
            <a:r>
              <a:rPr lang="en-US" b="1" dirty="0">
                <a:solidFill>
                  <a:srgbClr val="FFFF00"/>
                </a:solidFill>
              </a:rPr>
              <a:t>Cutting Lines</a:t>
            </a:r>
            <a:r>
              <a:rPr lang="en-US" dirty="0">
                <a:solidFill>
                  <a:srgbClr val="FFFF00"/>
                </a:solidFill>
              </a:rPr>
              <a:t>:</a:t>
            </a:r>
            <a:r>
              <a:rPr lang="en-US" dirty="0"/>
              <a:t> It indicates where to cut the fabric to match the shapes on the pattern. They are solid lines and easy to identify.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7</a:t>
            </a:fld>
            <a:endParaRPr lang="en-IN" spc="-5" dirty="0">
              <a:solidFill>
                <a:prstClr val="white"/>
              </a:solidFill>
            </a:endParaRPr>
          </a:p>
        </p:txBody>
      </p:sp>
      <p:pic>
        <p:nvPicPr>
          <p:cNvPr id="7" name="Picture 6" descr="cutting line.jpg"/>
          <p:cNvPicPr/>
          <p:nvPr/>
        </p:nvPicPr>
        <p:blipFill>
          <a:blip r:embed="rId2" cstate="print"/>
          <a:stretch>
            <a:fillRect/>
          </a:stretch>
        </p:blipFill>
        <p:spPr>
          <a:xfrm>
            <a:off x="3575204" y="2272324"/>
            <a:ext cx="3961472" cy="1060375"/>
          </a:xfrm>
          <a:prstGeom prst="rect">
            <a:avLst/>
          </a:prstGeom>
        </p:spPr>
      </p:pic>
      <p:sp>
        <p:nvSpPr>
          <p:cNvPr id="8" name="Text Placeholder 2"/>
          <p:cNvSpPr txBox="1">
            <a:spLocks/>
          </p:cNvSpPr>
          <p:nvPr/>
        </p:nvSpPr>
        <p:spPr>
          <a:xfrm>
            <a:off x="551384" y="4077072"/>
            <a:ext cx="10009112" cy="2154436"/>
          </a:xfrm>
          <a:prstGeom prst="rect">
            <a:avLst/>
          </a:prstGeom>
        </p:spPr>
        <p:txBody>
          <a:bodyPr wrap="square" lIns="0" tIns="0" rIns="0" bIns="0">
            <a:spAutoFit/>
          </a:bodyPr>
          <a:lstStyle>
            <a:lvl1pPr marL="0">
              <a:defRPr sz="2800" b="0" i="0">
                <a:solidFill>
                  <a:schemeClr val="bg1"/>
                </a:solidFill>
                <a:latin typeface="Century Schoolbook" panose="02040604050505020304" pitchFamily="18" charset="0"/>
                <a:ea typeface="+mn-ea"/>
                <a:cs typeface="Century Schoolbook" panose="02040604050505020304" pitchFamily="18" charset="0"/>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571500" indent="-571500" algn="just">
              <a:buFont typeface="+mj-lt"/>
              <a:buAutoNum type="romanLcPeriod" startAt="3"/>
            </a:pPr>
            <a:r>
              <a:rPr lang="en-US" b="1" dirty="0">
                <a:solidFill>
                  <a:srgbClr val="FFFF00"/>
                </a:solidFill>
              </a:rPr>
              <a:t>Pattern Adjustment Lines</a:t>
            </a:r>
            <a:r>
              <a:rPr lang="en-US" dirty="0">
                <a:solidFill>
                  <a:srgbClr val="FFFF00"/>
                </a:solidFill>
              </a:rPr>
              <a:t>: </a:t>
            </a:r>
            <a:r>
              <a:rPr lang="en-US" dirty="0"/>
              <a:t>These lines allow you to make a garment longer or shorter based on your needs. These run across a piece and usually appear as two parallel lines. The space between the lines depends on the degree of lengthening or shortening required. </a:t>
            </a:r>
            <a:endParaRPr lang="en-IN" dirty="0"/>
          </a:p>
        </p:txBody>
      </p:sp>
    </p:spTree>
    <p:extLst>
      <p:ext uri="{BB962C8B-B14F-4D97-AF65-F5344CB8AC3E}">
        <p14:creationId xmlns:p14="http://schemas.microsoft.com/office/powerpoint/2010/main" val="745908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51384" y="409307"/>
            <a:ext cx="10009112" cy="1723549"/>
          </a:xfrm>
        </p:spPr>
        <p:txBody>
          <a:bodyPr/>
          <a:lstStyle/>
          <a:p>
            <a:pPr marL="571500" indent="-571500" algn="just">
              <a:buFont typeface="+mj-lt"/>
              <a:buAutoNum type="romanLcPeriod" startAt="4"/>
            </a:pPr>
            <a:r>
              <a:rPr lang="en-US" b="1" dirty="0">
                <a:solidFill>
                  <a:srgbClr val="FFFF00"/>
                </a:solidFill>
              </a:rPr>
              <a:t>Fold Lines: </a:t>
            </a:r>
            <a:r>
              <a:rPr lang="en-US" dirty="0"/>
              <a:t>When cutting a symmetrical piece, patterns often recommend folding the fabric in half. When unfolded, the fabric forms the desired shape, takes less cutting time, and guarantees perfect symmetry.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8</a:t>
            </a:fld>
            <a:endParaRPr lang="en-IN" spc="-5" dirty="0">
              <a:solidFill>
                <a:prstClr val="white"/>
              </a:solidFill>
            </a:endParaRPr>
          </a:p>
        </p:txBody>
      </p:sp>
      <p:sp>
        <p:nvSpPr>
          <p:cNvPr id="8" name="Text Placeholder 2"/>
          <p:cNvSpPr txBox="1">
            <a:spLocks/>
          </p:cNvSpPr>
          <p:nvPr/>
        </p:nvSpPr>
        <p:spPr>
          <a:xfrm>
            <a:off x="551384" y="3717032"/>
            <a:ext cx="10009112" cy="1292662"/>
          </a:xfrm>
          <a:prstGeom prst="rect">
            <a:avLst/>
          </a:prstGeom>
        </p:spPr>
        <p:txBody>
          <a:bodyPr wrap="square" lIns="0" tIns="0" rIns="0" bIns="0">
            <a:spAutoFit/>
          </a:bodyPr>
          <a:lstStyle>
            <a:lvl1pPr marL="0">
              <a:defRPr sz="2800" b="0" i="0">
                <a:solidFill>
                  <a:schemeClr val="bg1"/>
                </a:solidFill>
                <a:latin typeface="Century Schoolbook" panose="02040604050505020304" pitchFamily="18" charset="0"/>
                <a:ea typeface="+mn-ea"/>
                <a:cs typeface="Century Schoolbook" panose="02040604050505020304" pitchFamily="18" charset="0"/>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571500" indent="-571500" algn="just">
              <a:buFont typeface="+mj-lt"/>
              <a:buAutoNum type="romanLcPeriod" startAt="5"/>
            </a:pPr>
            <a:r>
              <a:rPr lang="en-US" b="1" dirty="0">
                <a:solidFill>
                  <a:srgbClr val="FFFF00"/>
                </a:solidFill>
              </a:rPr>
              <a:t>Stitch Lines</a:t>
            </a:r>
            <a:r>
              <a:rPr lang="en-US" dirty="0">
                <a:solidFill>
                  <a:srgbClr val="FFFF00"/>
                </a:solidFill>
              </a:rPr>
              <a:t>:  </a:t>
            </a:r>
            <a:r>
              <a:rPr lang="en-US" dirty="0"/>
              <a:t>These are the markings that convey the where to stitch the fabric pieces. Stitch lines are symbolized as dotted line in a pattern. </a:t>
            </a:r>
            <a:endParaRPr lang="en-IN" dirty="0"/>
          </a:p>
        </p:txBody>
      </p:sp>
      <p:pic>
        <p:nvPicPr>
          <p:cNvPr id="6" name="Picture 5" descr="fold line.jpg"/>
          <p:cNvPicPr/>
          <p:nvPr/>
        </p:nvPicPr>
        <p:blipFill>
          <a:blip r:embed="rId2" cstate="print"/>
          <a:stretch>
            <a:fillRect/>
          </a:stretch>
        </p:blipFill>
        <p:spPr>
          <a:xfrm>
            <a:off x="3719736" y="2386771"/>
            <a:ext cx="3888432" cy="894731"/>
          </a:xfrm>
          <a:prstGeom prst="rect">
            <a:avLst/>
          </a:prstGeom>
        </p:spPr>
      </p:pic>
      <p:pic>
        <p:nvPicPr>
          <p:cNvPr id="9" name="Picture 8" descr="stitching line.jpg"/>
          <p:cNvPicPr/>
          <p:nvPr/>
        </p:nvPicPr>
        <p:blipFill>
          <a:blip r:embed="rId3" cstate="print"/>
          <a:stretch>
            <a:fillRect/>
          </a:stretch>
        </p:blipFill>
        <p:spPr>
          <a:xfrm>
            <a:off x="3719736" y="5445224"/>
            <a:ext cx="3888432" cy="865257"/>
          </a:xfrm>
          <a:prstGeom prst="rect">
            <a:avLst/>
          </a:prstGeom>
        </p:spPr>
      </p:pic>
    </p:spTree>
    <p:extLst>
      <p:ext uri="{BB962C8B-B14F-4D97-AF65-F5344CB8AC3E}">
        <p14:creationId xmlns:p14="http://schemas.microsoft.com/office/powerpoint/2010/main" val="2020741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67407" y="1700808"/>
            <a:ext cx="9904095" cy="1292662"/>
          </a:xfrm>
        </p:spPr>
        <p:txBody>
          <a:bodyPr/>
          <a:lstStyle/>
          <a:p>
            <a:pPr marL="571500" indent="-571500" algn="just">
              <a:buFont typeface="+mj-lt"/>
              <a:buAutoNum type="romanLcPeriod" startAt="6"/>
            </a:pPr>
            <a:r>
              <a:rPr lang="en-US" b="1" dirty="0">
                <a:solidFill>
                  <a:srgbClr val="FFFF00"/>
                </a:solidFill>
              </a:rPr>
              <a:t>Notches: </a:t>
            </a:r>
            <a:r>
              <a:rPr lang="en-US" b="1" dirty="0"/>
              <a:t> </a:t>
            </a:r>
            <a:r>
              <a:rPr lang="en-US" dirty="0"/>
              <a:t>Diamond or trapezoidal shaped symbols along the seam line are used both in pattern layout and during construction.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9</a:t>
            </a:fld>
            <a:endParaRPr lang="en-IN" spc="-5" dirty="0">
              <a:solidFill>
                <a:prstClr val="white"/>
              </a:solidFill>
            </a:endParaRPr>
          </a:p>
        </p:txBody>
      </p:sp>
      <p:pic>
        <p:nvPicPr>
          <p:cNvPr id="5" name="Picture 4" descr="single notch.jpg"/>
          <p:cNvPicPr/>
          <p:nvPr/>
        </p:nvPicPr>
        <p:blipFill>
          <a:blip r:embed="rId2" cstate="print"/>
          <a:stretch>
            <a:fillRect/>
          </a:stretch>
        </p:blipFill>
        <p:spPr>
          <a:xfrm>
            <a:off x="2567608" y="3645024"/>
            <a:ext cx="2808312" cy="1686168"/>
          </a:xfrm>
          <a:prstGeom prst="rect">
            <a:avLst/>
          </a:prstGeom>
        </p:spPr>
      </p:pic>
      <p:pic>
        <p:nvPicPr>
          <p:cNvPr id="6" name="Picture 5" descr="double notch.jpg"/>
          <p:cNvPicPr/>
          <p:nvPr/>
        </p:nvPicPr>
        <p:blipFill>
          <a:blip r:embed="rId3" cstate="print"/>
          <a:stretch>
            <a:fillRect/>
          </a:stretch>
        </p:blipFill>
        <p:spPr>
          <a:xfrm>
            <a:off x="5719455" y="3645024"/>
            <a:ext cx="2808312" cy="1686168"/>
          </a:xfrm>
          <a:prstGeom prst="rect">
            <a:avLst/>
          </a:prstGeom>
        </p:spPr>
      </p:pic>
    </p:spTree>
    <p:extLst>
      <p:ext uri="{BB962C8B-B14F-4D97-AF65-F5344CB8AC3E}">
        <p14:creationId xmlns:p14="http://schemas.microsoft.com/office/powerpoint/2010/main" val="7214070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2520</TotalTime>
  <Words>1178</Words>
  <Application>Microsoft Office PowerPoint</Application>
  <PresentationFormat>Widescreen</PresentationFormat>
  <Paragraphs>114</Paragraphs>
  <Slides>23</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23</vt:i4>
      </vt:variant>
    </vt:vector>
  </HeadingPairs>
  <TitlesOfParts>
    <vt:vector size="30" baseType="lpstr">
      <vt:lpstr>Arial</vt:lpstr>
      <vt:lpstr>Bookman Old Style</vt:lpstr>
      <vt:lpstr>Calibri</vt:lpstr>
      <vt:lpstr>Century Schoolbook</vt:lpstr>
      <vt:lpstr>Wingdings</vt:lpstr>
      <vt:lpstr>Office Theme</vt:lpstr>
      <vt:lpstr>4_Office Theme</vt:lpstr>
      <vt:lpstr>JOB ROLE – SELF EMPLOYEED TAILOR</vt:lpstr>
      <vt:lpstr>PowerPoint Presentation</vt:lpstr>
      <vt:lpstr>Content</vt:lpstr>
      <vt:lpstr>Session Objectives</vt:lpstr>
      <vt:lpstr>PATTERN MARKINGS &amp; LAYOUT </vt:lpstr>
      <vt:lpstr>Fabric markings</vt:lpstr>
      <vt:lpstr>PowerPoint Presentation</vt:lpstr>
      <vt:lpstr>PowerPoint Presentation</vt:lpstr>
      <vt:lpstr>PowerPoint Presentation</vt:lpstr>
      <vt:lpstr>2. Fabric layout</vt:lpstr>
      <vt:lpstr>Points to be remembered in pattern layout</vt:lpstr>
      <vt:lpstr>PowerPoint Presentation</vt:lpstr>
      <vt:lpstr>Methods of pattern layout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 </vt:lpstr>
      <vt:lpstr>Project Coordinator : Prof. Pinki Khanna</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JOB ROLE – HAND EMBROIDERER</dc:title>
  <dc:creator>nupur srivastava</dc:creator>
  <cp:lastModifiedBy>User</cp:lastModifiedBy>
  <cp:revision>196</cp:revision>
  <dcterms:created xsi:type="dcterms:W3CDTF">2020-07-27T09:02:30Z</dcterms:created>
  <dcterms:modified xsi:type="dcterms:W3CDTF">2022-06-28T09:43:05Z</dcterms:modified>
</cp:coreProperties>
</file>