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28"/>
  </p:notesMasterIdLst>
  <p:sldIdLst>
    <p:sldId id="307" r:id="rId3"/>
    <p:sldId id="281" r:id="rId4"/>
    <p:sldId id="282" r:id="rId5"/>
    <p:sldId id="283" r:id="rId6"/>
    <p:sldId id="308" r:id="rId7"/>
    <p:sldId id="309" r:id="rId8"/>
    <p:sldId id="310" r:id="rId9"/>
    <p:sldId id="311" r:id="rId10"/>
    <p:sldId id="312" r:id="rId11"/>
    <p:sldId id="314" r:id="rId12"/>
    <p:sldId id="315" r:id="rId13"/>
    <p:sldId id="316" r:id="rId14"/>
    <p:sldId id="317" r:id="rId15"/>
    <p:sldId id="318" r:id="rId16"/>
    <p:sldId id="320" r:id="rId17"/>
    <p:sldId id="321" r:id="rId18"/>
    <p:sldId id="322" r:id="rId19"/>
    <p:sldId id="323" r:id="rId20"/>
    <p:sldId id="324" r:id="rId21"/>
    <p:sldId id="325" r:id="rId22"/>
    <p:sldId id="326" r:id="rId23"/>
    <p:sldId id="327" r:id="rId24"/>
    <p:sldId id="328" r:id="rId25"/>
    <p:sldId id="306" r:id="rId26"/>
    <p:sldId id="279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F5D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9"/>
  </p:normalViewPr>
  <p:slideViewPr>
    <p:cSldViewPr>
      <p:cViewPr varScale="1">
        <p:scale>
          <a:sx n="72" d="100"/>
          <a:sy n="72" d="100"/>
        </p:scale>
        <p:origin x="63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5F8E9-E453-4935-B1C0-EAD1A8990AD6}" type="datetimeFigureOut">
              <a:rPr lang="en-IN" smtClean="0"/>
              <a:t>28-06-2022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3A4B6-87AA-4C24-AC16-387F7D5705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8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C59-C7F2-4BE4-8979-BD31C85B47A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BD00D-5072-4E7E-A4E4-63929BC26C4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B09-AB79-4E0A-9C57-4E1B1A674934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3107" y="1136650"/>
            <a:ext cx="384581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1A39-0C53-4BE5-899A-023A069348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entury Schoolbook" panose="02040604050505020304" pitchFamily="18" charset="0"/>
                <a:cs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FC50-10BA-4927-9251-AB8B7CA45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A49D-0053-41D7-923B-E7975F866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D5F13-A881-4331-807F-D03879E65D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433573" y="1178052"/>
            <a:ext cx="762763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19342" y="2999233"/>
            <a:ext cx="2248663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433842" y="2999233"/>
            <a:ext cx="883159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EF1A-0697-4444-93AD-E53728217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B45F-05DF-4547-9F0D-F44B59A2D68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6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A583-DAD7-4156-9ADA-CCC45D3DFE9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C5E9-9F87-4198-AA4C-94AC0A2FDAB7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4256-9729-4B69-B2A1-6B9C158E6F13}" type="datetime1">
              <a:rPr lang="en-US" smtClean="0"/>
              <a:t>6/28/2022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97E9-2F08-4921-A9B7-310C879D6B69}" type="datetime1">
              <a:rPr lang="en-US" smtClean="0"/>
              <a:t>6/28/2022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F721-1206-4A81-8ED1-5DD56938D13F}" type="datetime1">
              <a:rPr lang="en-US" smtClean="0"/>
              <a:t>6/28/2022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99C7-E75D-4F61-BC8F-C9AEEA58668C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56B7-DF2A-4E5C-ABE9-30649033047D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02E04-0352-4D48-B5B2-03DB79D791BB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51177" y="170180"/>
            <a:ext cx="5089651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63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3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E4957-7C46-42C1-AB84-A6E3730B9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355846" y="5887049"/>
            <a:ext cx="56007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>
        <a:defRPr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0">
        <a:defRPr>
          <a:latin typeface="Century Schoolbook" panose="02040604050505020304" pitchFamily="18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scive.ac.in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scive.ac.in/" TargetMode="External"/><Relationship Id="rId2" Type="http://schemas.openxmlformats.org/officeDocument/2006/relationships/hyperlink" Target="mailto:jdpsscive@gmail.com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1530395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391312" y="0"/>
            <a:ext cx="829119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4936" y="831873"/>
            <a:ext cx="2033968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8284" y="831873"/>
            <a:ext cx="565214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601301" y="832473"/>
            <a:ext cx="8845384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3200" b="0" spc="-35" dirty="0"/>
              <a:t>JOB ROLE </a:t>
            </a:r>
            <a:r>
              <a:rPr sz="3200" b="0" dirty="0"/>
              <a:t>–</a:t>
            </a:r>
            <a:r>
              <a:rPr lang="en-IN" sz="3200" b="0" dirty="0"/>
              <a:t> </a:t>
            </a:r>
            <a:r>
              <a:rPr lang="en-IN" sz="3200" b="0" spc="-35" dirty="0"/>
              <a:t>SELF EMPLOYEED TAILOR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3973483" y="1822472"/>
            <a:ext cx="1164145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7299" y="1822472"/>
            <a:ext cx="494347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01040" y="1822472"/>
            <a:ext cx="2626043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6509" y="3211591"/>
            <a:ext cx="4964621" cy="393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>
              <a:spcBef>
                <a:spcPts val="5"/>
              </a:spcBef>
            </a:pP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Class</a:t>
            </a:r>
            <a:r>
              <a:rPr lang="en-IN" sz="2800" spc="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XI</a:t>
            </a:r>
            <a:endParaRPr lang="en-IN" sz="28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91545" y="1961043"/>
            <a:ext cx="8064896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9944" marR="5080" indent="-817244">
              <a:spcBef>
                <a:spcPts val="95"/>
              </a:spcBef>
            </a:pP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Sector 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–</a:t>
            </a:r>
            <a:r>
              <a:rPr sz="2800" spc="-60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Apparel, </a:t>
            </a:r>
            <a:r>
              <a:rPr sz="2800" spc="-7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Made-Ups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and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Home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Furnishing  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(Qualification 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Pack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Code: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AMH/Q</a:t>
            </a:r>
            <a:r>
              <a:rPr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lang="en-IN"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1947</a:t>
            </a:r>
            <a:r>
              <a:rPr sz="2800" spc="-4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)</a:t>
            </a:r>
            <a:endParaRPr sz="2800" dirty="0">
              <a:solidFill>
                <a:prstClr val="black"/>
              </a:solidFill>
              <a:latin typeface="Century Schoolbook" panose="02040604050505020304" pitchFamily="18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  <a:hlinkClick r:id="rId8"/>
              </a:rPr>
              <a:t>www.psscive.ac.in</a:t>
            </a:r>
            <a:endParaRPr lang="en-GB" sz="30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23" name="object 10"/>
          <p:cNvSpPr/>
          <p:nvPr/>
        </p:nvSpPr>
        <p:spPr>
          <a:xfrm>
            <a:off x="188934" y="3964065"/>
            <a:ext cx="1082040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11424592" y="6021288"/>
            <a:ext cx="63607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6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  <a:latin typeface="Century Schoolbook" panose="02040604050505020304" pitchFamily="18" charset="0"/>
              </a:rPr>
              <a:pPr marL="25400">
                <a:spcBef>
                  <a:spcPts val="955"/>
                </a:spcBef>
              </a:pPr>
              <a:t>1</a:t>
            </a:fld>
            <a:endParaRPr lang="en-IN" spc="-5" dirty="0">
              <a:solidFill>
                <a:prstClr val="white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0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289" y="332656"/>
            <a:ext cx="9649072" cy="492443"/>
          </a:xfrm>
        </p:spPr>
        <p:txBody>
          <a:bodyPr/>
          <a:lstStyle/>
          <a:p>
            <a:pPr marL="742950" indent="-742950" algn="ctr">
              <a:buFont typeface="+mj-lt"/>
              <a:buAutoNum type="arabicPeriod" startAt="5"/>
            </a:pPr>
            <a:r>
              <a:rPr lang="en-US" sz="3200" dirty="0"/>
              <a:t>Defect: </a:t>
            </a:r>
            <a:r>
              <a:rPr lang="en-GB" sz="3200" b="0" dirty="0">
                <a:solidFill>
                  <a:schemeClr val="bg1"/>
                </a:solidFill>
              </a:rPr>
              <a:t>The bobbin thread breaks</a:t>
            </a:r>
            <a:endParaRPr lang="en-IN" sz="32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10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17541"/>
              </p:ext>
            </p:extLst>
          </p:nvPr>
        </p:nvGraphicFramePr>
        <p:xfrm>
          <a:off x="718825" y="1226147"/>
          <a:ext cx="9974000" cy="493891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987000">
                  <a:extLst>
                    <a:ext uri="{9D8B030D-6E8A-4147-A177-3AD203B41FA5}">
                      <a16:colId xmlns:a16="http://schemas.microsoft.com/office/drawing/2014/main" val="3822402515"/>
                    </a:ext>
                  </a:extLst>
                </a:gridCol>
                <a:gridCol w="4987000">
                  <a:extLst>
                    <a:ext uri="{9D8B030D-6E8A-4147-A177-3AD203B41FA5}">
                      <a16:colId xmlns:a16="http://schemas.microsoft.com/office/drawing/2014/main" val="4041348263"/>
                    </a:ext>
                  </a:extLst>
                </a:gridCol>
              </a:tblGrid>
              <a:tr h="458355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POSSIBLE CAUSES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CORRECTIVE ACTION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01482946"/>
                  </a:ext>
                </a:extLst>
              </a:tr>
              <a:tr h="458355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bobbin has not been fully inserted/pushed in the bobbin case.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Securely install the bobbin in the bobbin case.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60868513"/>
                  </a:ext>
                </a:extLst>
              </a:tr>
              <a:tr h="649736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bobbin does not turn smoothly in the bobbin case.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Thread the bobbin case correctly.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10946055"/>
                  </a:ext>
                </a:extLst>
              </a:tr>
              <a:tr h="495494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Lint in the bobbin case or shuttle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The bobbin should not be overwound.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815519088"/>
                  </a:ext>
                </a:extLst>
              </a:tr>
              <a:tr h="458355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bobbin does not turn smoothly in the bobbin case.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Check that the bobbin has been wound evenly.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720293382"/>
                  </a:ext>
                </a:extLst>
              </a:tr>
              <a:tr h="458355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Clean the bobbin case and shuttle, and remove the lint.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6565854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023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324" y="764704"/>
            <a:ext cx="9649072" cy="984885"/>
          </a:xfrm>
        </p:spPr>
        <p:txBody>
          <a:bodyPr/>
          <a:lstStyle/>
          <a:p>
            <a:pPr marL="742950" indent="-742950" algn="just">
              <a:buFont typeface="+mj-lt"/>
              <a:buAutoNum type="arabicPeriod" startAt="6"/>
            </a:pPr>
            <a:r>
              <a:rPr lang="en-US" sz="3200" dirty="0"/>
              <a:t>Defect: </a:t>
            </a:r>
            <a:r>
              <a:rPr lang="en-GB" sz="3200" b="0" dirty="0">
                <a:solidFill>
                  <a:schemeClr val="bg1"/>
                </a:solidFill>
              </a:rPr>
              <a:t>Loud noise is heard and/or knocking noise; machine jammed</a:t>
            </a:r>
            <a:endParaRPr lang="en-IN" sz="32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11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817499"/>
              </p:ext>
            </p:extLst>
          </p:nvPr>
        </p:nvGraphicFramePr>
        <p:xfrm>
          <a:off x="575860" y="2780928"/>
          <a:ext cx="9974000" cy="292723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987000">
                  <a:extLst>
                    <a:ext uri="{9D8B030D-6E8A-4147-A177-3AD203B41FA5}">
                      <a16:colId xmlns:a16="http://schemas.microsoft.com/office/drawing/2014/main" val="3822402515"/>
                    </a:ext>
                  </a:extLst>
                </a:gridCol>
                <a:gridCol w="4987000">
                  <a:extLst>
                    <a:ext uri="{9D8B030D-6E8A-4147-A177-3AD203B41FA5}">
                      <a16:colId xmlns:a16="http://schemas.microsoft.com/office/drawing/2014/main" val="4041348263"/>
                    </a:ext>
                  </a:extLst>
                </a:gridCol>
              </a:tblGrid>
              <a:tr h="458355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POSSIBLE CAUSES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CORRECTIVE ACTION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01482946"/>
                  </a:ext>
                </a:extLst>
              </a:tr>
              <a:tr h="458355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Dust has accumulated in the feed dog.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Clean the machine and remove the lint.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60868513"/>
                  </a:ext>
                </a:extLst>
              </a:tr>
              <a:tr h="649736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Lint is in the hook and shuttle area.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Disassemble the shuttle case and clean it.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10946055"/>
                  </a:ext>
                </a:extLst>
              </a:tr>
              <a:tr h="495494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thread is caught in the shuttle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Oil the machine.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8155190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1228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324" y="1124744"/>
            <a:ext cx="9649072" cy="492443"/>
          </a:xfrm>
        </p:spPr>
        <p:txBody>
          <a:bodyPr/>
          <a:lstStyle/>
          <a:p>
            <a:pPr marL="742950" indent="-742950" algn="ctr">
              <a:buFont typeface="+mj-lt"/>
              <a:buAutoNum type="arabicPeriod" startAt="7"/>
            </a:pPr>
            <a:r>
              <a:rPr lang="en-US" sz="3200" dirty="0"/>
              <a:t>Defect: </a:t>
            </a:r>
            <a:r>
              <a:rPr lang="en-GB" sz="3200" b="0" dirty="0">
                <a:solidFill>
                  <a:schemeClr val="bg1"/>
                </a:solidFill>
              </a:rPr>
              <a:t>Threading cannot be done</a:t>
            </a:r>
            <a:endParaRPr lang="en-IN" sz="32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12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495319"/>
              </p:ext>
            </p:extLst>
          </p:nvPr>
        </p:nvGraphicFramePr>
        <p:xfrm>
          <a:off x="575860" y="2780928"/>
          <a:ext cx="9974000" cy="164707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987000">
                  <a:extLst>
                    <a:ext uri="{9D8B030D-6E8A-4147-A177-3AD203B41FA5}">
                      <a16:colId xmlns:a16="http://schemas.microsoft.com/office/drawing/2014/main" val="3822402515"/>
                    </a:ext>
                  </a:extLst>
                </a:gridCol>
                <a:gridCol w="4987000">
                  <a:extLst>
                    <a:ext uri="{9D8B030D-6E8A-4147-A177-3AD203B41FA5}">
                      <a16:colId xmlns:a16="http://schemas.microsoft.com/office/drawing/2014/main" val="4041348263"/>
                    </a:ext>
                  </a:extLst>
                </a:gridCol>
              </a:tblGrid>
              <a:tr h="458355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POSSIBLE CAUSES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CORRECTIVE ACTION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01482946"/>
                  </a:ext>
                </a:extLst>
              </a:tr>
              <a:tr h="458355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needle is not at the highest position.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Turn the hand wheel until the needle reaches its highest position.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608685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48005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289" y="836712"/>
            <a:ext cx="9649072" cy="984885"/>
          </a:xfrm>
        </p:spPr>
        <p:txBody>
          <a:bodyPr/>
          <a:lstStyle/>
          <a:p>
            <a:pPr marL="742950" indent="-742950" algn="l">
              <a:buFont typeface="+mj-lt"/>
              <a:buAutoNum type="arabicPeriod" startAt="8"/>
            </a:pPr>
            <a:r>
              <a:rPr lang="en-US" sz="3200" dirty="0"/>
              <a:t>Defect: </a:t>
            </a:r>
            <a:r>
              <a:rPr lang="en-GB" sz="3200" b="0" dirty="0">
                <a:solidFill>
                  <a:schemeClr val="bg1"/>
                </a:solidFill>
              </a:rPr>
              <a:t>The thread does not enter the eye of the needle.</a:t>
            </a:r>
            <a:endParaRPr lang="en-IN" sz="32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382450"/>
              </p:ext>
            </p:extLst>
          </p:nvPr>
        </p:nvGraphicFramePr>
        <p:xfrm>
          <a:off x="718825" y="2780928"/>
          <a:ext cx="9974000" cy="292723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987000">
                  <a:extLst>
                    <a:ext uri="{9D8B030D-6E8A-4147-A177-3AD203B41FA5}">
                      <a16:colId xmlns:a16="http://schemas.microsoft.com/office/drawing/2014/main" val="3822402515"/>
                    </a:ext>
                  </a:extLst>
                </a:gridCol>
                <a:gridCol w="4987000">
                  <a:extLst>
                    <a:ext uri="{9D8B030D-6E8A-4147-A177-3AD203B41FA5}">
                      <a16:colId xmlns:a16="http://schemas.microsoft.com/office/drawing/2014/main" val="4041348263"/>
                    </a:ext>
                  </a:extLst>
                </a:gridCol>
              </a:tblGrid>
              <a:tr h="458355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POSSIBLE CAUSES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CORRECTIVE ACTION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01482946"/>
                  </a:ext>
                </a:extLst>
              </a:tr>
              <a:tr h="458355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eye of the needle is clogged.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Clogging should be removed by using a fine wire.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60868513"/>
                  </a:ext>
                </a:extLst>
              </a:tr>
              <a:tr h="649736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thread is thick in comparison to the eye of the needle.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Change the needle.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10946055"/>
                  </a:ext>
                </a:extLst>
              </a:tr>
              <a:tr h="495494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Select the thread according to the needle.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8155190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4387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95" y="332656"/>
            <a:ext cx="9649072" cy="492443"/>
          </a:xfrm>
        </p:spPr>
        <p:txBody>
          <a:bodyPr/>
          <a:lstStyle/>
          <a:p>
            <a:pPr marL="742950" indent="-742950" algn="ctr">
              <a:buFont typeface="+mj-lt"/>
              <a:buAutoNum type="arabicPeriod" startAt="9"/>
            </a:pPr>
            <a:r>
              <a:rPr lang="en-US" sz="3200" dirty="0"/>
              <a:t>Defect: </a:t>
            </a:r>
            <a:r>
              <a:rPr lang="en-GB" sz="3200" b="0" dirty="0">
                <a:solidFill>
                  <a:schemeClr val="bg1"/>
                </a:solidFill>
              </a:rPr>
              <a:t>Needle breaks</a:t>
            </a:r>
            <a:endParaRPr lang="en-IN" sz="32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 algn="ctr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 algn="ctr">
                <a:spcBef>
                  <a:spcPts val="955"/>
                </a:spcBef>
              </a:pPr>
              <a:t>14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577043"/>
              </p:ext>
            </p:extLst>
          </p:nvPr>
        </p:nvGraphicFramePr>
        <p:xfrm>
          <a:off x="731631" y="1334104"/>
          <a:ext cx="9974000" cy="510694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987000">
                  <a:extLst>
                    <a:ext uri="{9D8B030D-6E8A-4147-A177-3AD203B41FA5}">
                      <a16:colId xmlns:a16="http://schemas.microsoft.com/office/drawing/2014/main" val="3822402515"/>
                    </a:ext>
                  </a:extLst>
                </a:gridCol>
                <a:gridCol w="4987000">
                  <a:extLst>
                    <a:ext uri="{9D8B030D-6E8A-4147-A177-3AD203B41FA5}">
                      <a16:colId xmlns:a16="http://schemas.microsoft.com/office/drawing/2014/main" val="4041348263"/>
                    </a:ext>
                  </a:extLst>
                </a:gridCol>
              </a:tblGrid>
              <a:tr h="458355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POSSIBLE CAUSES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CORRECTIVE ACTION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01482946"/>
                  </a:ext>
                </a:extLst>
              </a:tr>
              <a:tr h="458355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A thin needle was used for sewing a heavy weight material.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Use the correct size of the needle.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60868513"/>
                  </a:ext>
                </a:extLst>
              </a:tr>
              <a:tr h="649736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needle has not been fully inserted/pushed into the needle bar.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Properly insert/push the needle in the needle bar.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10946055"/>
                  </a:ext>
                </a:extLst>
              </a:tr>
              <a:tr h="495494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screw of the needle clamp is loose.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Use correct presser foot.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815519088"/>
                  </a:ext>
                </a:extLst>
              </a:tr>
              <a:tr h="495494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presser foot is not the correct one.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Reset the presser foot.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628727503"/>
                  </a:ext>
                </a:extLst>
              </a:tr>
              <a:tr h="495494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presser foot is loose.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Do not pull fabric; guide it gently.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93229297"/>
                  </a:ext>
                </a:extLst>
              </a:tr>
              <a:tr h="495494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Pulling of fabric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5908513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40174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4553" y="3429000"/>
            <a:ext cx="9904095" cy="2154436"/>
          </a:xfrm>
        </p:spPr>
        <p:txBody>
          <a:bodyPr/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dirty="0"/>
              <a:t>Faulty stitching can affect the overall look of the final garment and hence can degrade the quality.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GB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dirty="0"/>
              <a:t>Early identification and rectification of such defects is important to save time and money.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15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38612" y="620688"/>
            <a:ext cx="10155979" cy="1354217"/>
          </a:xfrm>
        </p:spPr>
        <p:txBody>
          <a:bodyPr/>
          <a:lstStyle/>
          <a:p>
            <a:pPr algn="ctr"/>
            <a:r>
              <a:rPr lang="en-GB" dirty="0"/>
              <a:t>SEWING DEFECTS AND ITS SOLUTIONS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832899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95" y="188640"/>
            <a:ext cx="9649072" cy="492443"/>
          </a:xfrm>
        </p:spPr>
        <p:txBody>
          <a:bodyPr/>
          <a:lstStyle/>
          <a:p>
            <a:pPr marL="514350" indent="-514350" algn="ctr">
              <a:buFont typeface="+mj-lt"/>
              <a:buAutoNum type="arabicPeriod"/>
            </a:pPr>
            <a:r>
              <a:rPr lang="en-US" sz="3200" dirty="0"/>
              <a:t>Defect: </a:t>
            </a:r>
            <a:r>
              <a:rPr lang="en-GB" sz="3200" b="0" dirty="0">
                <a:solidFill>
                  <a:schemeClr val="bg1"/>
                </a:solidFill>
              </a:rPr>
              <a:t>Skipped stitches</a:t>
            </a:r>
            <a:endParaRPr lang="en-IN" sz="32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 algn="ctr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 algn="ctr">
                <a:spcBef>
                  <a:spcPts val="955"/>
                </a:spcBef>
              </a:pPr>
              <a:t>16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628339"/>
              </p:ext>
            </p:extLst>
          </p:nvPr>
        </p:nvGraphicFramePr>
        <p:xfrm>
          <a:off x="731631" y="853212"/>
          <a:ext cx="9974000" cy="58521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987000">
                  <a:extLst>
                    <a:ext uri="{9D8B030D-6E8A-4147-A177-3AD203B41FA5}">
                      <a16:colId xmlns:a16="http://schemas.microsoft.com/office/drawing/2014/main" val="3822402515"/>
                    </a:ext>
                  </a:extLst>
                </a:gridCol>
                <a:gridCol w="4987000">
                  <a:extLst>
                    <a:ext uri="{9D8B030D-6E8A-4147-A177-3AD203B41FA5}">
                      <a16:colId xmlns:a16="http://schemas.microsoft.com/office/drawing/2014/main" val="4041348263"/>
                    </a:ext>
                  </a:extLst>
                </a:gridCol>
              </a:tblGrid>
              <a:tr h="381459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POSSIBLE CAUSES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CORRECTIVE ACTION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01482946"/>
                  </a:ext>
                </a:extLst>
              </a:tr>
              <a:tr h="684897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thread tension is too tight/high.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Correct the thread tension.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60868513"/>
                  </a:ext>
                </a:extLst>
              </a:tr>
              <a:tr h="684897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The needle is bent or blunt.</a:t>
                      </a:r>
                      <a:endParaRPr lang="en-GB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Replace with a new needle of good condition.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10946055"/>
                  </a:ext>
                </a:extLst>
              </a:tr>
              <a:tr h="684897">
                <a:tc>
                  <a:txBody>
                    <a:bodyPr/>
                    <a:lstStyle/>
                    <a:p>
                      <a:pPr lvl="0" algn="just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Wrong size of the needle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Replace with a needle of correct size.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815519088"/>
                  </a:ext>
                </a:extLst>
              </a:tr>
              <a:tr h="684897">
                <a:tc>
                  <a:txBody>
                    <a:bodyPr/>
                    <a:lstStyle/>
                    <a:p>
                      <a:pPr lvl="0" algn="just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The needle and thread do not match.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Use a suitable thread and needle.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628727503"/>
                  </a:ext>
                </a:extLst>
              </a:tr>
              <a:tr h="684897">
                <a:tc>
                  <a:txBody>
                    <a:bodyPr/>
                    <a:lstStyle/>
                    <a:p>
                      <a:pPr lvl="0" algn="just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The thread take-up lever has not been threaded.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Check the threading order.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93229297"/>
                  </a:ext>
                </a:extLst>
              </a:tr>
              <a:tr h="684897">
                <a:tc>
                  <a:txBody>
                    <a:bodyPr/>
                    <a:lstStyle/>
                    <a:p>
                      <a:pPr lvl="0" algn="just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Light pressure on the presser foot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Increase pressure on the presser foot.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590851318"/>
                  </a:ext>
                </a:extLst>
              </a:tr>
              <a:tr h="412368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Incorrect setting of the needle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Reset the needle properly.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552621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06460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59" y="1124744"/>
            <a:ext cx="9649072" cy="492443"/>
          </a:xfrm>
        </p:spPr>
        <p:txBody>
          <a:bodyPr/>
          <a:lstStyle/>
          <a:p>
            <a:pPr marL="514350" indent="-514350" algn="ctr">
              <a:buFont typeface="+mj-lt"/>
              <a:buAutoNum type="arabicPeriod" startAt="2"/>
            </a:pPr>
            <a:r>
              <a:rPr lang="en-US" sz="3200" dirty="0"/>
              <a:t>Defect: </a:t>
            </a:r>
            <a:r>
              <a:rPr lang="en-GB" sz="3200" b="0" dirty="0">
                <a:solidFill>
                  <a:schemeClr val="bg1"/>
                </a:solidFill>
              </a:rPr>
              <a:t>The stitches are not formed properly</a:t>
            </a:r>
            <a:endParaRPr lang="en-IN" sz="32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 algn="ctr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 algn="ctr">
                <a:spcBef>
                  <a:spcPts val="955"/>
                </a:spcBef>
              </a:pPr>
              <a:t>17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336167"/>
              </p:ext>
            </p:extLst>
          </p:nvPr>
        </p:nvGraphicFramePr>
        <p:xfrm>
          <a:off x="894095" y="2276872"/>
          <a:ext cx="9974000" cy="345638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987000">
                  <a:extLst>
                    <a:ext uri="{9D8B030D-6E8A-4147-A177-3AD203B41FA5}">
                      <a16:colId xmlns:a16="http://schemas.microsoft.com/office/drawing/2014/main" val="3822402515"/>
                    </a:ext>
                  </a:extLst>
                </a:gridCol>
                <a:gridCol w="4987000">
                  <a:extLst>
                    <a:ext uri="{9D8B030D-6E8A-4147-A177-3AD203B41FA5}">
                      <a16:colId xmlns:a16="http://schemas.microsoft.com/office/drawing/2014/main" val="4041348263"/>
                    </a:ext>
                  </a:extLst>
                </a:gridCol>
              </a:tblGrid>
              <a:tr h="566804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POSSIBLE CAUSES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CORRECTIVE ACTION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01482946"/>
                  </a:ext>
                </a:extLst>
              </a:tr>
              <a:tr h="1020247">
                <a:tc>
                  <a:txBody>
                    <a:bodyPr/>
                    <a:lstStyle/>
                    <a:p>
                      <a:pPr lvl="0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The thread has not been pulled into the thread guide.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Fully pull the thread into the thread guide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60868513"/>
                  </a:ext>
                </a:extLst>
              </a:tr>
              <a:tr h="849086">
                <a:tc>
                  <a:txBody>
                    <a:bodyPr/>
                    <a:lstStyle/>
                    <a:p>
                      <a:pPr lvl="0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Threading is not correct.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Correct the threading.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10946055"/>
                  </a:ext>
                </a:extLst>
              </a:tr>
              <a:tr h="1020247">
                <a:tc>
                  <a:txBody>
                    <a:bodyPr/>
                    <a:lstStyle/>
                    <a:p>
                      <a:pPr lvl="0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The bobbin case has been threaded wrongly.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Correctly thread the bobbin case.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8155190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84600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570" y="260648"/>
            <a:ext cx="9649072" cy="492443"/>
          </a:xfrm>
        </p:spPr>
        <p:txBody>
          <a:bodyPr/>
          <a:lstStyle/>
          <a:p>
            <a:pPr marL="514350" indent="-514350" algn="ctr">
              <a:buFont typeface="+mj-lt"/>
              <a:buAutoNum type="arabicPeriod" startAt="3"/>
            </a:pPr>
            <a:r>
              <a:rPr lang="en-US" sz="3200" dirty="0"/>
              <a:t>Defect: </a:t>
            </a:r>
            <a:r>
              <a:rPr lang="en-GB" sz="3200" b="0" dirty="0">
                <a:solidFill>
                  <a:schemeClr val="bg1"/>
                </a:solidFill>
              </a:rPr>
              <a:t>Irregular stitches</a:t>
            </a:r>
            <a:endParaRPr lang="en-IN" sz="32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 algn="ctr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 algn="ctr">
                <a:spcBef>
                  <a:spcPts val="955"/>
                </a:spcBef>
              </a:pPr>
              <a:t>18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631066"/>
              </p:ext>
            </p:extLst>
          </p:nvPr>
        </p:nvGraphicFramePr>
        <p:xfrm>
          <a:off x="762570" y="1052736"/>
          <a:ext cx="9974000" cy="554074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987000">
                  <a:extLst>
                    <a:ext uri="{9D8B030D-6E8A-4147-A177-3AD203B41FA5}">
                      <a16:colId xmlns:a16="http://schemas.microsoft.com/office/drawing/2014/main" val="3822402515"/>
                    </a:ext>
                  </a:extLst>
                </a:gridCol>
                <a:gridCol w="4987000">
                  <a:extLst>
                    <a:ext uri="{9D8B030D-6E8A-4147-A177-3AD203B41FA5}">
                      <a16:colId xmlns:a16="http://schemas.microsoft.com/office/drawing/2014/main" val="4041348263"/>
                    </a:ext>
                  </a:extLst>
                </a:gridCol>
              </a:tblGrid>
              <a:tr h="379046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POSSIBLE CAUSES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CORRECTIVE ACTION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01482946"/>
                  </a:ext>
                </a:extLst>
              </a:tr>
              <a:tr h="682282">
                <a:tc>
                  <a:txBody>
                    <a:bodyPr/>
                    <a:lstStyle/>
                    <a:p>
                      <a:pPr lvl="0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Incorrect size of the needle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Choose the correct size of the needle for the thread and fabrics.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60868513"/>
                  </a:ext>
                </a:extLst>
              </a:tr>
              <a:tr h="567820">
                <a:tc>
                  <a:txBody>
                    <a:bodyPr/>
                    <a:lstStyle/>
                    <a:p>
                      <a:pPr lvl="0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Improper threading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lvl="1" indent="0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Rethread the machine properly.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10946055"/>
                  </a:ext>
                </a:extLst>
              </a:tr>
              <a:tr h="682282">
                <a:tc>
                  <a:txBody>
                    <a:bodyPr/>
                    <a:lstStyle/>
                    <a:p>
                      <a:pPr lvl="0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Loose upper thread tension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lvl="1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Tighten the upper thread tension.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815519088"/>
                  </a:ext>
                </a:extLst>
              </a:tr>
              <a:tr h="682282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Pulling of the fabric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Do not pull the fabric; guide it gently.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78828947"/>
                  </a:ext>
                </a:extLst>
              </a:tr>
              <a:tr h="682282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Light pressure on the presser foot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Increase pressure on the presser foot.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0995782"/>
                  </a:ext>
                </a:extLst>
              </a:tr>
              <a:tr h="682282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Loose presser foot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Reset the presser foot.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944635029"/>
                  </a:ext>
                </a:extLst>
              </a:tr>
              <a:tr h="682282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Uneven or overwound bobbin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Rewind the bobbin properly.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3144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7470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570" y="260648"/>
            <a:ext cx="9649072" cy="492443"/>
          </a:xfrm>
        </p:spPr>
        <p:txBody>
          <a:bodyPr/>
          <a:lstStyle/>
          <a:p>
            <a:pPr marL="514350" indent="-514350" algn="ctr">
              <a:buFont typeface="+mj-lt"/>
              <a:buAutoNum type="arabicPeriod" startAt="4"/>
            </a:pPr>
            <a:r>
              <a:rPr lang="en-US" sz="3200" dirty="0"/>
              <a:t>Defect: </a:t>
            </a:r>
            <a:r>
              <a:rPr lang="en-GB" sz="3200" b="0" dirty="0">
                <a:solidFill>
                  <a:schemeClr val="bg1"/>
                </a:solidFill>
              </a:rPr>
              <a:t>Fabric pucker</a:t>
            </a:r>
            <a:endParaRPr lang="en-IN" sz="32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 algn="ctr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 algn="ctr">
                <a:spcBef>
                  <a:spcPts val="955"/>
                </a:spcBef>
              </a:pPr>
              <a:t>19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238300"/>
              </p:ext>
            </p:extLst>
          </p:nvPr>
        </p:nvGraphicFramePr>
        <p:xfrm>
          <a:off x="762570" y="1052736"/>
          <a:ext cx="9974000" cy="562004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987000">
                  <a:extLst>
                    <a:ext uri="{9D8B030D-6E8A-4147-A177-3AD203B41FA5}">
                      <a16:colId xmlns:a16="http://schemas.microsoft.com/office/drawing/2014/main" val="3822402515"/>
                    </a:ext>
                  </a:extLst>
                </a:gridCol>
                <a:gridCol w="4987000">
                  <a:extLst>
                    <a:ext uri="{9D8B030D-6E8A-4147-A177-3AD203B41FA5}">
                      <a16:colId xmlns:a16="http://schemas.microsoft.com/office/drawing/2014/main" val="4041348263"/>
                    </a:ext>
                  </a:extLst>
                </a:gridCol>
              </a:tblGrid>
              <a:tr h="379046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POSSIBLE CAUSES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CORRECTIVE ACTION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01482946"/>
                  </a:ext>
                </a:extLst>
              </a:tr>
              <a:tr h="682282">
                <a:tc>
                  <a:txBody>
                    <a:bodyPr/>
                    <a:lstStyle/>
                    <a:p>
                      <a:pPr lvl="0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The stitch length is too long for the material.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lvl="1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Decrease the stitch length.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60868513"/>
                  </a:ext>
                </a:extLst>
              </a:tr>
              <a:tr h="567820">
                <a:tc>
                  <a:txBody>
                    <a:bodyPr/>
                    <a:lstStyle/>
                    <a:p>
                      <a:pPr lvl="0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The needle point is blunt.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lvl="1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Replace with a needle of good condition.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10946055"/>
                  </a:ext>
                </a:extLst>
              </a:tr>
              <a:tr h="682282">
                <a:tc>
                  <a:txBody>
                    <a:bodyPr/>
                    <a:lstStyle/>
                    <a:p>
                      <a:pPr lvl="0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Incorrect thread tension.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lvl="1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Reset the thread tension.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815519088"/>
                  </a:ext>
                </a:extLst>
              </a:tr>
              <a:tr h="682282">
                <a:tc>
                  <a:txBody>
                    <a:bodyPr/>
                    <a:lstStyle/>
                    <a:p>
                      <a:pPr lvl="0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Light pressure on the presser foot.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lvl="1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Increase pressure on the presser foot.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78828947"/>
                  </a:ext>
                </a:extLst>
              </a:tr>
              <a:tr h="682282">
                <a:tc>
                  <a:txBody>
                    <a:bodyPr/>
                    <a:lstStyle/>
                    <a:p>
                      <a:pPr lvl="0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The fabric is too sheer or soft.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lvl="1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Use an underlay of tissue paper/backing.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0995782"/>
                  </a:ext>
                </a:extLst>
              </a:tr>
              <a:tr h="682282">
                <a:tc>
                  <a:txBody>
                    <a:bodyPr/>
                    <a:lstStyle/>
                    <a:p>
                      <a:pPr lvl="0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Using two different sizes or kinds of upper and lower threads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lvl="1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The upper thread and bobbin thread should be of the same size and kind.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9446350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3557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5400" y="2204864"/>
            <a:ext cx="9865096" cy="247567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UNIT 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6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CARE AND MAINTENANCE OF SEWING  MACHINE</a:t>
            </a:r>
          </a:p>
          <a:p>
            <a:pPr algn="just"/>
            <a:endParaRPr lang="en-GB" sz="3200" b="1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algn="just"/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Session</a:t>
            </a:r>
            <a:r>
              <a:rPr lang="en-IN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2</a:t>
            </a:r>
            <a:r>
              <a:rPr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IN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Machine And Sewing Defects And Its Solutions</a:t>
            </a:r>
            <a:endParaRPr lang="en-GB" sz="3200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570" y="692696"/>
            <a:ext cx="9649072" cy="492443"/>
          </a:xfrm>
        </p:spPr>
        <p:txBody>
          <a:bodyPr/>
          <a:lstStyle/>
          <a:p>
            <a:pPr marL="514350" indent="-514350" algn="ctr">
              <a:buFont typeface="+mj-lt"/>
              <a:buAutoNum type="arabicPeriod" startAt="5"/>
            </a:pPr>
            <a:r>
              <a:rPr lang="en-US" sz="3200" dirty="0"/>
              <a:t>Defect: </a:t>
            </a:r>
            <a:r>
              <a:rPr lang="en-GB" sz="3200" b="0" dirty="0">
                <a:solidFill>
                  <a:schemeClr val="bg1"/>
                </a:solidFill>
              </a:rPr>
              <a:t>Bunching of thread</a:t>
            </a:r>
            <a:endParaRPr lang="en-IN" sz="32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 algn="ctr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 algn="ctr">
                <a:spcBef>
                  <a:spcPts val="955"/>
                </a:spcBef>
              </a:pPr>
              <a:t>20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79177"/>
              </p:ext>
            </p:extLst>
          </p:nvPr>
        </p:nvGraphicFramePr>
        <p:xfrm>
          <a:off x="600106" y="2492896"/>
          <a:ext cx="9974000" cy="269938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987000">
                  <a:extLst>
                    <a:ext uri="{9D8B030D-6E8A-4147-A177-3AD203B41FA5}">
                      <a16:colId xmlns:a16="http://schemas.microsoft.com/office/drawing/2014/main" val="3822402515"/>
                    </a:ext>
                  </a:extLst>
                </a:gridCol>
                <a:gridCol w="4987000">
                  <a:extLst>
                    <a:ext uri="{9D8B030D-6E8A-4147-A177-3AD203B41FA5}">
                      <a16:colId xmlns:a16="http://schemas.microsoft.com/office/drawing/2014/main" val="4041348263"/>
                    </a:ext>
                  </a:extLst>
                </a:gridCol>
              </a:tblGrid>
              <a:tr h="379046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POSSIBLE CAUSES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CORRECTIVE ACTION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01482946"/>
                  </a:ext>
                </a:extLst>
              </a:tr>
              <a:tr h="682282">
                <a:tc>
                  <a:txBody>
                    <a:bodyPr/>
                    <a:lstStyle/>
                    <a:p>
                      <a:pPr marL="0" marR="75565" lvl="0" indent="0" algn="just">
                        <a:lnSpc>
                          <a:spcPct val="111000"/>
                        </a:lnSpc>
                        <a:spcBef>
                          <a:spcPts val="470"/>
                        </a:spcBef>
                        <a:spcAft>
                          <a:spcPts val="0"/>
                        </a:spcAft>
                        <a:buClr>
                          <a:srgbClr val="231F20"/>
                        </a:buClr>
                        <a:buSzPts val="1200"/>
                        <a:buFont typeface="Bookman Old Style" panose="02050604050505020204" pitchFamily="18" charset="0"/>
                        <a:buNone/>
                        <a:tabLst>
                          <a:tab pos="1050290" algn="l"/>
                        </a:tabLst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Bookman Old Style" panose="02050604050505020204" pitchFamily="18" charset="0"/>
                          <a:cs typeface="Bookman Old Style" panose="02050604050505020204" pitchFamily="18" charset="0"/>
                        </a:rPr>
                        <a:t>The upper and lower threads are not drawn back under the presser</a:t>
                      </a:r>
                      <a:r>
                        <a:rPr lang="en-US" sz="2400" spc="-15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Bookman Old Style" panose="02050604050505020204" pitchFamily="18" charset="0"/>
                          <a:cs typeface="Bookman Old Style" panose="020506040505050202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Bookman Old Style" panose="02050604050505020204" pitchFamily="18" charset="0"/>
                          <a:cs typeface="Bookman Old Style" panose="02050604050505020204" pitchFamily="18" charset="0"/>
                        </a:rPr>
                        <a:t>foot.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Bookman Old Style" panose="02050604050505020204" pitchFamily="18" charset="0"/>
                        <a:cs typeface="Bookman Old Style" panose="0205060405050502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lvl="1"/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Draw both threads back under the presser foot.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60868513"/>
                  </a:ext>
                </a:extLst>
              </a:tr>
              <a:tr h="56782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  <a:buClr>
                          <a:srgbClr val="231F20"/>
                        </a:buClr>
                        <a:buSzPts val="1200"/>
                        <a:buFont typeface="Bookman Old Style" panose="02050604050505020204" pitchFamily="18" charset="0"/>
                        <a:buNone/>
                        <a:tabLst>
                          <a:tab pos="1050290" algn="l"/>
                        </a:tabLst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Bookman Old Style" panose="02050604050505020204" pitchFamily="18" charset="0"/>
                          <a:cs typeface="Bookman Old Style" panose="02050604050505020204" pitchFamily="18" charset="0"/>
                        </a:rPr>
                        <a:t>The placement of the feed dog is</a:t>
                      </a:r>
                      <a:r>
                        <a:rPr lang="en-US" sz="2400" spc="-4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Bookman Old Style" panose="02050604050505020204" pitchFamily="18" charset="0"/>
                          <a:cs typeface="Bookman Old Style" panose="020506040505050202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Bookman Old Style" panose="02050604050505020204" pitchFamily="18" charset="0"/>
                          <a:cs typeface="Bookman Old Style" panose="02050604050505020204" pitchFamily="18" charset="0"/>
                        </a:rPr>
                        <a:t>down.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Bookman Old Style" panose="02050604050505020204" pitchFamily="18" charset="0"/>
                        <a:cs typeface="Bookman Old Style" panose="0205060405050502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lvl="1"/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Fit the feed dog properly.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109460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83262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570" y="692696"/>
            <a:ext cx="9649072" cy="492443"/>
          </a:xfrm>
        </p:spPr>
        <p:txBody>
          <a:bodyPr/>
          <a:lstStyle/>
          <a:p>
            <a:pPr marL="514350" indent="-514350" algn="ctr">
              <a:buFont typeface="+mj-lt"/>
              <a:buAutoNum type="arabicPeriod" startAt="6"/>
            </a:pPr>
            <a:r>
              <a:rPr lang="en-US" sz="3200" dirty="0"/>
              <a:t>Defect: </a:t>
            </a:r>
            <a:r>
              <a:rPr lang="en-GB" sz="3200" b="0" dirty="0">
                <a:solidFill>
                  <a:schemeClr val="bg1"/>
                </a:solidFill>
              </a:rPr>
              <a:t>Seam Slippage </a:t>
            </a:r>
            <a:endParaRPr lang="en-IN" sz="32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 algn="ctr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 algn="ctr">
                <a:spcBef>
                  <a:spcPts val="955"/>
                </a:spcBef>
              </a:pPr>
              <a:t>21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542717"/>
              </p:ext>
            </p:extLst>
          </p:nvPr>
        </p:nvGraphicFramePr>
        <p:xfrm>
          <a:off x="600106" y="2492896"/>
          <a:ext cx="9974000" cy="315747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987000">
                  <a:extLst>
                    <a:ext uri="{9D8B030D-6E8A-4147-A177-3AD203B41FA5}">
                      <a16:colId xmlns:a16="http://schemas.microsoft.com/office/drawing/2014/main" val="3822402515"/>
                    </a:ext>
                  </a:extLst>
                </a:gridCol>
                <a:gridCol w="4987000">
                  <a:extLst>
                    <a:ext uri="{9D8B030D-6E8A-4147-A177-3AD203B41FA5}">
                      <a16:colId xmlns:a16="http://schemas.microsoft.com/office/drawing/2014/main" val="4041348263"/>
                    </a:ext>
                  </a:extLst>
                </a:gridCol>
              </a:tblGrid>
              <a:tr h="379046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POSSIBLE CAUSES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CORRECTIVE ACTION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01482946"/>
                  </a:ext>
                </a:extLst>
              </a:tr>
              <a:tr h="682282">
                <a:tc>
                  <a:txBody>
                    <a:bodyPr/>
                    <a:lstStyle/>
                    <a:p>
                      <a:pPr marL="0" marR="75565" lvl="0" indent="0" algn="just">
                        <a:lnSpc>
                          <a:spcPct val="111000"/>
                        </a:lnSpc>
                        <a:spcBef>
                          <a:spcPts val="470"/>
                        </a:spcBef>
                        <a:spcAft>
                          <a:spcPts val="0"/>
                        </a:spcAft>
                        <a:buClr>
                          <a:srgbClr val="231F20"/>
                        </a:buClr>
                        <a:buSzPts val="1200"/>
                        <a:buFont typeface="Bookman Old Style" panose="02050604050505020204" pitchFamily="18" charset="0"/>
                        <a:buNone/>
                        <a:tabLst>
                          <a:tab pos="1050290" algn="l"/>
                        </a:tabLst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Bookman Old Style" panose="02050604050505020204" pitchFamily="18" charset="0"/>
                          <a:cs typeface="Bookman Old Style" panose="02050604050505020204" pitchFamily="18" charset="0"/>
                        </a:rPr>
                        <a:t>This defect occurs when yarns of the fabric are pulled out of the seam.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Bookman Old Style" panose="02050604050505020204" pitchFamily="18" charset="0"/>
                        <a:cs typeface="Bookman Old Style" panose="0205060405050502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lvl="1"/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Stitch density should be optimized.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60868513"/>
                  </a:ext>
                </a:extLst>
              </a:tr>
              <a:tr h="56782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  <a:buClr>
                          <a:srgbClr val="231F20"/>
                        </a:buClr>
                        <a:buSzPts val="1200"/>
                        <a:buFont typeface="Bookman Old Style" panose="02050604050505020204" pitchFamily="18" charset="0"/>
                        <a:buNone/>
                        <a:tabLst>
                          <a:tab pos="1050290" algn="l"/>
                        </a:tabLst>
                      </a:pP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Bookman Old Style" panose="02050604050505020204" pitchFamily="18" charset="0"/>
                        <a:cs typeface="Bookman Old Style" panose="0205060405050502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lvl="1"/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Use French seam in place of plain seam.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10946055"/>
                  </a:ext>
                </a:extLst>
              </a:tr>
              <a:tr h="56782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  <a:buClr>
                          <a:srgbClr val="231F20"/>
                        </a:buClr>
                        <a:buSzPts val="1200"/>
                        <a:buFont typeface="Bookman Old Style" panose="02050604050505020204" pitchFamily="18" charset="0"/>
                        <a:buNone/>
                        <a:tabLst>
                          <a:tab pos="1050290" algn="l"/>
                        </a:tabLst>
                      </a:pP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Bookman Old Style" panose="02050604050505020204" pitchFamily="18" charset="0"/>
                        <a:cs typeface="Bookman Old Style" panose="0205060405050502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lvl="1"/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Increase the width of seam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83702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92143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570" y="692696"/>
            <a:ext cx="9649072" cy="492443"/>
          </a:xfrm>
        </p:spPr>
        <p:txBody>
          <a:bodyPr/>
          <a:lstStyle/>
          <a:p>
            <a:pPr marL="514350" indent="-514350" algn="ctr">
              <a:buFont typeface="+mj-lt"/>
              <a:buAutoNum type="arabicPeriod" startAt="7"/>
            </a:pPr>
            <a:r>
              <a:rPr lang="en-US" sz="3200" dirty="0"/>
              <a:t>Defect: </a:t>
            </a:r>
            <a:r>
              <a:rPr lang="en-GB" sz="3200" b="0" dirty="0">
                <a:solidFill>
                  <a:schemeClr val="bg1"/>
                </a:solidFill>
              </a:rPr>
              <a:t>Unbalance stitch </a:t>
            </a:r>
            <a:endParaRPr lang="en-IN" sz="32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 algn="ctr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 algn="ctr">
                <a:spcBef>
                  <a:spcPts val="955"/>
                </a:spcBef>
              </a:pPr>
              <a:t>22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569394"/>
              </p:ext>
            </p:extLst>
          </p:nvPr>
        </p:nvGraphicFramePr>
        <p:xfrm>
          <a:off x="600106" y="2492896"/>
          <a:ext cx="9974000" cy="300485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987000">
                  <a:extLst>
                    <a:ext uri="{9D8B030D-6E8A-4147-A177-3AD203B41FA5}">
                      <a16:colId xmlns:a16="http://schemas.microsoft.com/office/drawing/2014/main" val="3822402515"/>
                    </a:ext>
                  </a:extLst>
                </a:gridCol>
                <a:gridCol w="4987000">
                  <a:extLst>
                    <a:ext uri="{9D8B030D-6E8A-4147-A177-3AD203B41FA5}">
                      <a16:colId xmlns:a16="http://schemas.microsoft.com/office/drawing/2014/main" val="4041348263"/>
                    </a:ext>
                  </a:extLst>
                </a:gridCol>
              </a:tblGrid>
              <a:tr h="379046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POSSIBLE CAUSES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CORRECTIVE ACTION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01482946"/>
                  </a:ext>
                </a:extLst>
              </a:tr>
              <a:tr h="682282">
                <a:tc>
                  <a:txBody>
                    <a:bodyPr/>
                    <a:lstStyle/>
                    <a:p>
                      <a:pPr marL="0" marR="75565" lvl="0" indent="0" algn="just">
                        <a:lnSpc>
                          <a:spcPct val="111000"/>
                        </a:lnSpc>
                        <a:spcBef>
                          <a:spcPts val="470"/>
                        </a:spcBef>
                        <a:spcAft>
                          <a:spcPts val="0"/>
                        </a:spcAft>
                        <a:buClr>
                          <a:srgbClr val="231F20"/>
                        </a:buClr>
                        <a:buSzPts val="1200"/>
                        <a:buFont typeface="Bookman Old Style" panose="02050604050505020204" pitchFamily="18" charset="0"/>
                        <a:buNone/>
                        <a:tabLst>
                          <a:tab pos="1050290" algn="l"/>
                        </a:tabLst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Bookman Old Style" panose="02050604050505020204" pitchFamily="18" charset="0"/>
                          <a:cs typeface="Bookman Old Style" panose="02050604050505020204" pitchFamily="18" charset="0"/>
                        </a:rPr>
                        <a:t>The thread tension is incorrect. 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Bookman Old Style" panose="02050604050505020204" pitchFamily="18" charset="0"/>
                        <a:cs typeface="Bookman Old Style" panose="0205060405050502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lvl="1"/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Set accurate thread tension.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60868513"/>
                  </a:ext>
                </a:extLst>
              </a:tr>
              <a:tr h="56782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  <a:buClr>
                          <a:srgbClr val="231F20"/>
                        </a:buClr>
                        <a:buSzPts val="1200"/>
                        <a:buFont typeface="Bookman Old Style" panose="02050604050505020204" pitchFamily="18" charset="0"/>
                        <a:buNone/>
                        <a:tabLst>
                          <a:tab pos="1050290" algn="l"/>
                        </a:tabLst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Bookman Old Style" panose="02050604050505020204" pitchFamily="18" charset="0"/>
                          <a:cs typeface="Bookman Old Style" panose="02050604050505020204" pitchFamily="18" charset="0"/>
                        </a:rPr>
                        <a:t>Threading is not correct or incorrect thread path.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Bookman Old Style" panose="02050604050505020204" pitchFamily="18" charset="0"/>
                        <a:cs typeface="Bookman Old Style" panose="0205060405050502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lvl="1"/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Correct the threading of both bobbin and needle thread.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10946055"/>
                  </a:ext>
                </a:extLst>
              </a:tr>
              <a:tr h="56782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  <a:buClr>
                          <a:srgbClr val="231F20"/>
                        </a:buClr>
                        <a:buSzPts val="1200"/>
                        <a:buFont typeface="Bookman Old Style" panose="02050604050505020204" pitchFamily="18" charset="0"/>
                        <a:buNone/>
                        <a:tabLst>
                          <a:tab pos="1050290" algn="l"/>
                        </a:tabLst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Bookman Old Style" panose="02050604050505020204" pitchFamily="18" charset="0"/>
                          <a:cs typeface="Bookman Old Style" panose="02050604050505020204" pitchFamily="18" charset="0"/>
                        </a:rPr>
                        <a:t>Snagging of needle with bobbin case.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Bookman Old Style" panose="02050604050505020204" pitchFamily="18" charset="0"/>
                        <a:cs typeface="Bookman Old Style" panose="0205060405050502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lvl="1"/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Bobbin case must be smooth.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83702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64810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570" y="692696"/>
            <a:ext cx="9649072" cy="492443"/>
          </a:xfrm>
        </p:spPr>
        <p:txBody>
          <a:bodyPr/>
          <a:lstStyle/>
          <a:p>
            <a:pPr marL="514350" indent="-514350" algn="ctr">
              <a:buFont typeface="+mj-lt"/>
              <a:buAutoNum type="arabicPeriod" startAt="8"/>
            </a:pPr>
            <a:r>
              <a:rPr lang="en-US" sz="3200" dirty="0"/>
              <a:t>Defect: </a:t>
            </a:r>
            <a:r>
              <a:rPr lang="en-GB" sz="3200" b="0" dirty="0">
                <a:solidFill>
                  <a:schemeClr val="bg1"/>
                </a:solidFill>
              </a:rPr>
              <a:t>Seam grin</a:t>
            </a:r>
            <a:endParaRPr lang="en-IN" sz="32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 algn="ctr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 algn="ctr">
                <a:spcBef>
                  <a:spcPts val="955"/>
                </a:spcBef>
              </a:pPr>
              <a:t>23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908230"/>
              </p:ext>
            </p:extLst>
          </p:nvPr>
        </p:nvGraphicFramePr>
        <p:xfrm>
          <a:off x="600106" y="2492896"/>
          <a:ext cx="9974000" cy="249631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987000">
                  <a:extLst>
                    <a:ext uri="{9D8B030D-6E8A-4147-A177-3AD203B41FA5}">
                      <a16:colId xmlns:a16="http://schemas.microsoft.com/office/drawing/2014/main" val="3822402515"/>
                    </a:ext>
                  </a:extLst>
                </a:gridCol>
                <a:gridCol w="4987000">
                  <a:extLst>
                    <a:ext uri="{9D8B030D-6E8A-4147-A177-3AD203B41FA5}">
                      <a16:colId xmlns:a16="http://schemas.microsoft.com/office/drawing/2014/main" val="4041348263"/>
                    </a:ext>
                  </a:extLst>
                </a:gridCol>
              </a:tblGrid>
              <a:tr h="379046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POSSIBLE CAUSES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CORRECTIVE ACTION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01482946"/>
                  </a:ext>
                </a:extLst>
              </a:tr>
              <a:tr h="682282">
                <a:tc>
                  <a:txBody>
                    <a:bodyPr/>
                    <a:lstStyle/>
                    <a:p>
                      <a:pPr marL="0" marR="75565" lvl="0" indent="0" algn="just">
                        <a:lnSpc>
                          <a:spcPct val="111000"/>
                        </a:lnSpc>
                        <a:spcBef>
                          <a:spcPts val="470"/>
                        </a:spcBef>
                        <a:spcAft>
                          <a:spcPts val="0"/>
                        </a:spcAft>
                        <a:buClr>
                          <a:srgbClr val="231F20"/>
                        </a:buClr>
                        <a:buSzPts val="1200"/>
                        <a:buFont typeface="Bookman Old Style" panose="02050604050505020204" pitchFamily="18" charset="0"/>
                        <a:buNone/>
                        <a:tabLst>
                          <a:tab pos="1050290" algn="l"/>
                        </a:tabLst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Bookman Old Style" panose="02050604050505020204" pitchFamily="18" charset="0"/>
                          <a:cs typeface="Bookman Old Style" panose="02050604050505020204" pitchFamily="18" charset="0"/>
                        </a:rPr>
                        <a:t>When the two panels of fabric are open, a  gap is revealed.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Bookman Old Style" panose="02050604050505020204" pitchFamily="18" charset="0"/>
                        <a:cs typeface="Bookman Old Style" panose="0205060405050502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lvl="1"/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Increase stitch tension.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60868513"/>
                  </a:ext>
                </a:extLst>
              </a:tr>
              <a:tr h="56782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  <a:buClr>
                          <a:srgbClr val="231F20"/>
                        </a:buClr>
                        <a:buSzPts val="1200"/>
                        <a:buFont typeface="Bookman Old Style" panose="02050604050505020204" pitchFamily="18" charset="0"/>
                        <a:buNone/>
                        <a:tabLst>
                          <a:tab pos="1050290" algn="l"/>
                        </a:tabLst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Bookman Old Style" panose="02050604050505020204" pitchFamily="18" charset="0"/>
                          <a:cs typeface="Bookman Old Style" panose="02050604050505020204" pitchFamily="18" charset="0"/>
                        </a:rPr>
                        <a:t>Lower stitch tension.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Bookman Old Style" panose="02050604050505020204" pitchFamily="18" charset="0"/>
                        <a:cs typeface="Bookman Old Style" panose="0205060405050502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lvl="1"/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Increase stitches per inch (SPI).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10946055"/>
                  </a:ext>
                </a:extLst>
              </a:tr>
              <a:tr h="567820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  <a:buClr>
                          <a:srgbClr val="231F20"/>
                        </a:buClr>
                        <a:buSzPts val="1200"/>
                        <a:buFont typeface="Bookman Old Style" panose="02050604050505020204" pitchFamily="18" charset="0"/>
                        <a:buNone/>
                        <a:tabLst>
                          <a:tab pos="1050290" algn="l"/>
                        </a:tabLst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Bookman Old Style" panose="02050604050505020204" pitchFamily="18" charset="0"/>
                          <a:cs typeface="Bookman Old Style" panose="02050604050505020204" pitchFamily="18" charset="0"/>
                        </a:rPr>
                        <a:t>Incorrect stitches per inch (SPI).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Bookman Old Style" panose="02050604050505020204" pitchFamily="18" charset="0"/>
                        <a:cs typeface="Bookman Old Style" panose="0205060405050502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lvl="1"/>
                      <a:endParaRPr lang="en-GB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83702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15214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984" y="1556792"/>
            <a:ext cx="3817238" cy="696594"/>
          </a:xfrm>
        </p:spPr>
        <p:txBody>
          <a:bodyPr/>
          <a:lstStyle/>
          <a:p>
            <a:pPr algn="ctr"/>
            <a:r>
              <a:rPr lang="en-IN" dirty="0"/>
              <a:t>Summary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424" y="2708920"/>
            <a:ext cx="9649072" cy="861774"/>
          </a:xfrm>
        </p:spPr>
        <p:txBody>
          <a:bodyPr/>
          <a:lstStyle/>
          <a:p>
            <a:pPr lvl="0" algn="just"/>
            <a:r>
              <a:rPr lang="en-IN" dirty="0"/>
              <a:t>In this session you have learnt about</a:t>
            </a:r>
            <a:r>
              <a:rPr lang="en-GB" dirty="0"/>
              <a:t> fabric selection and types of fabric used for garment construction.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238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899159" y="6857998"/>
                </a:move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lnTo>
                  <a:pt x="899159" y="6857998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2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Khanna</a:t>
            </a:r>
            <a:endParaRPr sz="2800" dirty="0">
              <a:cs typeface="Century School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Academic Support – 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Shivangi </a:t>
            </a:r>
            <a:r>
              <a:rPr lang="en-IN" sz="2400" spc="-5" dirty="0" err="1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Vig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&amp; Nupur Srivastava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Century Schoolbook" panose="020406040505050203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Assistance                                                            Graphic Artist</a:t>
            </a:r>
            <a:endParaRPr lang="en-IN" sz="2400" dirty="0">
              <a:latin typeface="Century Schoolbook" panose="020406040505050203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Vani Pandya</a:t>
            </a:r>
            <a:r>
              <a:rPr lang="en-IN" sz="2400" dirty="0">
                <a:latin typeface="Century Schoolbook" panose="020406040505050203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Prachi Verma</a:t>
            </a:r>
            <a:endParaRPr lang="en-IN" sz="2400" spc="-5" dirty="0">
              <a:solidFill>
                <a:srgbClr val="FFFF00"/>
              </a:solidFill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34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67808" y="1196752"/>
            <a:ext cx="2664296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pc="-60" dirty="0"/>
              <a:t>C</a:t>
            </a:r>
            <a:r>
              <a:rPr spc="-55" dirty="0"/>
              <a:t>on</a:t>
            </a:r>
            <a:r>
              <a:rPr spc="-50" dirty="0"/>
              <a:t>te</a:t>
            </a:r>
            <a:r>
              <a:rPr spc="-55" dirty="0"/>
              <a:t>n</a:t>
            </a:r>
            <a:r>
              <a:rPr dirty="0"/>
              <a:t>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547680"/>
              </p:ext>
            </p:extLst>
          </p:nvPr>
        </p:nvGraphicFramePr>
        <p:xfrm>
          <a:off x="1127448" y="2132856"/>
          <a:ext cx="9073007" cy="25907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06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Title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7630">
                        <a:lnSpc>
                          <a:spcPts val="2335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Slide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35"/>
                        </a:lnSpc>
                      </a:pPr>
                      <a:r>
                        <a:rPr lang="en-IN" sz="2000" b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Session</a:t>
                      </a:r>
                      <a:r>
                        <a:rPr lang="en-IN" sz="2000" b="0" spc="-5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objectives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Sewing machine defects and its solutions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1845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Sewing defects and its solutions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GB" sz="200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15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95163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Summary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63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/>
                        </a:rPr>
                        <a:t>24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958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7408" y="2780928"/>
            <a:ext cx="9793088" cy="173573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95"/>
              </a:spcBef>
            </a:pP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     The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students 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will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be </a:t>
            </a:r>
            <a:r>
              <a:rPr lang="en-GB"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able</a:t>
            </a:r>
            <a:r>
              <a:rPr lang="en-GB" sz="2800" spc="53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</a:t>
            </a: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to:</a:t>
            </a: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Bookman Old Style" panose="02050604050505020204"/>
            </a:endParaRPr>
          </a:p>
          <a:p>
            <a:pPr algn="just">
              <a:spcBef>
                <a:spcPts val="35"/>
              </a:spcBef>
            </a:pP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Times New Roman" panose="020206030504050203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Gain knowledge fabric selection and types of fabric used for garment construction.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15680" y="1196752"/>
            <a:ext cx="540059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4000" spc="-55" dirty="0">
                <a:cs typeface="Bookman Old Style" panose="02050604050505020204"/>
              </a:rPr>
              <a:t>Session</a:t>
            </a:r>
            <a:r>
              <a:rPr sz="4000" spc="25" dirty="0">
                <a:cs typeface="Bookman Old Style" panose="02050604050505020204"/>
              </a:rPr>
              <a:t> </a:t>
            </a:r>
            <a:r>
              <a:rPr sz="4000" spc="-55" dirty="0">
                <a:cs typeface="Bookman Old Style" panose="02050604050505020204"/>
              </a:rPr>
              <a:t>Objectives</a:t>
            </a:r>
            <a:endParaRPr sz="4000" dirty="0">
              <a:cs typeface="Bookman Old Style" panose="02050604050505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4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560" y="1124744"/>
            <a:ext cx="9904095" cy="1354217"/>
          </a:xfrm>
        </p:spPr>
        <p:txBody>
          <a:bodyPr/>
          <a:lstStyle/>
          <a:p>
            <a:pPr algn="ctr"/>
            <a:r>
              <a:rPr lang="en-GB" dirty="0"/>
              <a:t>SEWING MACHINE DEFECTS AND ITS SOLUTIONS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9560" y="3140968"/>
            <a:ext cx="9904095" cy="2585323"/>
          </a:xfrm>
        </p:spPr>
        <p:txBody>
          <a:bodyPr/>
          <a:lstStyle/>
          <a:p>
            <a:pPr algn="just"/>
            <a:r>
              <a:rPr lang="en-US" dirty="0"/>
              <a:t>Defects can be defined as the faults or imperfections that one may encounter while working.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Sewing defects refer to the faults or imperfections during sewing that affects the overall look and quality of a garment.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809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556" y="404664"/>
            <a:ext cx="9904095" cy="492443"/>
          </a:xfrm>
        </p:spPr>
        <p:txBody>
          <a:bodyPr/>
          <a:lstStyle/>
          <a:p>
            <a:pPr marL="742950" indent="-742950" algn="just">
              <a:buFont typeface="+mj-lt"/>
              <a:buAutoNum type="arabicPeriod"/>
            </a:pPr>
            <a:r>
              <a:rPr lang="en-US" sz="3200" dirty="0"/>
              <a:t>Defect: </a:t>
            </a:r>
            <a:r>
              <a:rPr lang="en-US" sz="3200" b="0" dirty="0">
                <a:solidFill>
                  <a:schemeClr val="bg1"/>
                </a:solidFill>
              </a:rPr>
              <a:t>The machine does not feed the material</a:t>
            </a:r>
            <a:endParaRPr lang="en-IN" sz="32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6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487018"/>
              </p:ext>
            </p:extLst>
          </p:nvPr>
        </p:nvGraphicFramePr>
        <p:xfrm>
          <a:off x="892067" y="1325478"/>
          <a:ext cx="9649072" cy="512392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824536">
                  <a:extLst>
                    <a:ext uri="{9D8B030D-6E8A-4147-A177-3AD203B41FA5}">
                      <a16:colId xmlns:a16="http://schemas.microsoft.com/office/drawing/2014/main" val="3822402515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4041348263"/>
                    </a:ext>
                  </a:extLst>
                </a:gridCol>
              </a:tblGrid>
              <a:tr h="550283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POSSIBLE CAUSES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CORRECTIVE ACTION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01482946"/>
                  </a:ext>
                </a:extLst>
              </a:tr>
              <a:tr h="550283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stitch length has been set to zero.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Set the proper stitch length.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60868513"/>
                  </a:ext>
                </a:extLst>
              </a:tr>
              <a:tr h="550283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presser foot pressure is too low.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Set pressure of presser foot.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93379315"/>
                  </a:ext>
                </a:extLst>
              </a:tr>
              <a:tr h="550283">
                <a:tc>
                  <a:txBody>
                    <a:bodyPr/>
                    <a:lstStyle/>
                    <a:p>
                      <a:pPr algn="just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Feed dog is lowered.</a:t>
                      </a:r>
                      <a:endParaRPr lang="en-IN" sz="2400" dirty="0">
                        <a:solidFill>
                          <a:schemeClr val="bg1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Raise feed dog.</a:t>
                      </a:r>
                      <a:endParaRPr lang="en-IN" sz="2400" dirty="0">
                        <a:solidFill>
                          <a:schemeClr val="bg1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062869338"/>
                  </a:ext>
                </a:extLst>
              </a:tr>
              <a:tr h="550283">
                <a:tc>
                  <a:txBody>
                    <a:bodyPr/>
                    <a:lstStyle/>
                    <a:p>
                      <a:pPr algn="just"/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Threads are knotted under the fabric.</a:t>
                      </a:r>
                      <a:endParaRPr lang="en-IN" sz="2400" dirty="0">
                        <a:solidFill>
                          <a:schemeClr val="bg1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Remove fabric and knotted threads. Then again place the fabric properly.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2153775"/>
                  </a:ext>
                </a:extLst>
              </a:tr>
              <a:tr h="550283">
                <a:tc>
                  <a:txBody>
                    <a:bodyPr/>
                    <a:lstStyle/>
                    <a:p>
                      <a:pPr algn="just"/>
                      <a:endParaRPr lang="en-IN" sz="2400">
                        <a:solidFill>
                          <a:schemeClr val="bg1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Place both threads back under the presser foot before starting to sew.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1197094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233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528" y="620688"/>
            <a:ext cx="9649072" cy="492443"/>
          </a:xfrm>
        </p:spPr>
        <p:txBody>
          <a:bodyPr/>
          <a:lstStyle/>
          <a:p>
            <a:pPr marL="742950" indent="-742950" algn="just">
              <a:buFont typeface="+mj-lt"/>
              <a:buAutoNum type="arabicPeriod" startAt="2"/>
            </a:pPr>
            <a:r>
              <a:rPr lang="en-US" sz="3200" dirty="0"/>
              <a:t>Defect: </a:t>
            </a:r>
            <a:r>
              <a:rPr lang="en-US" sz="3200" b="0" dirty="0">
                <a:solidFill>
                  <a:schemeClr val="bg1"/>
                </a:solidFill>
              </a:rPr>
              <a:t>Machine running heavily</a:t>
            </a:r>
            <a:endParaRPr lang="en-IN" sz="32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7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339326"/>
              </p:ext>
            </p:extLst>
          </p:nvPr>
        </p:nvGraphicFramePr>
        <p:xfrm>
          <a:off x="874528" y="1951843"/>
          <a:ext cx="9649072" cy="393520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824536">
                  <a:extLst>
                    <a:ext uri="{9D8B030D-6E8A-4147-A177-3AD203B41FA5}">
                      <a16:colId xmlns:a16="http://schemas.microsoft.com/office/drawing/2014/main" val="3822402515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4041348263"/>
                    </a:ext>
                  </a:extLst>
                </a:gridCol>
              </a:tblGrid>
              <a:tr h="550283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POSSIBLE CAUSES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CORRECTIVE ACTION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01482946"/>
                  </a:ext>
                </a:extLst>
              </a:tr>
              <a:tr h="550283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Dust or lint clogging under the feed dog.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Clean the feed dog.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60868513"/>
                  </a:ext>
                </a:extLst>
              </a:tr>
              <a:tr h="550283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Insufficient oiling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Oil the machine properly.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93379315"/>
                  </a:ext>
                </a:extLst>
              </a:tr>
              <a:tr h="550283">
                <a:tc>
                  <a:txBody>
                    <a:bodyPr/>
                    <a:lstStyle/>
                    <a:p>
                      <a:pPr algn="just"/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Thread caught in the shuttle</a:t>
                      </a:r>
                      <a:endParaRPr lang="en-IN" sz="2400" dirty="0">
                        <a:solidFill>
                          <a:schemeClr val="bg1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Remove the thread from the shuttle.</a:t>
                      </a:r>
                      <a:endParaRPr lang="en-IN" sz="2400" dirty="0">
                        <a:solidFill>
                          <a:schemeClr val="bg1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062869338"/>
                  </a:ext>
                </a:extLst>
              </a:tr>
              <a:tr h="550283">
                <a:tc>
                  <a:txBody>
                    <a:bodyPr/>
                    <a:lstStyle/>
                    <a:p>
                      <a:pPr algn="just"/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Machine not used for some time with the result that the parts have jammed</a:t>
                      </a:r>
                      <a:endParaRPr lang="en-IN" sz="2400" dirty="0">
                        <a:solidFill>
                          <a:schemeClr val="bg1"/>
                        </a:solidFill>
                        <a:latin typeface="Century Schoolbook" panose="020406040505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Disassemble the removable parts, clean and oil them.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21537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7218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528" y="620688"/>
            <a:ext cx="9649072" cy="492443"/>
          </a:xfrm>
        </p:spPr>
        <p:txBody>
          <a:bodyPr/>
          <a:lstStyle/>
          <a:p>
            <a:pPr marL="742950" indent="-742950" algn="ctr">
              <a:buFont typeface="+mj-lt"/>
              <a:buAutoNum type="arabicPeriod" startAt="3"/>
            </a:pPr>
            <a:r>
              <a:rPr lang="en-US" sz="3200" dirty="0"/>
              <a:t>Defect: </a:t>
            </a:r>
            <a:r>
              <a:rPr lang="en-GB" sz="3200" b="0" dirty="0">
                <a:solidFill>
                  <a:schemeClr val="bg1"/>
                </a:solidFill>
              </a:rPr>
              <a:t>The sewing machine does not run.</a:t>
            </a:r>
            <a:endParaRPr lang="en-IN" sz="32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8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580679"/>
              </p:ext>
            </p:extLst>
          </p:nvPr>
        </p:nvGraphicFramePr>
        <p:xfrm>
          <a:off x="874528" y="1951843"/>
          <a:ext cx="9649072" cy="292772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824536">
                  <a:extLst>
                    <a:ext uri="{9D8B030D-6E8A-4147-A177-3AD203B41FA5}">
                      <a16:colId xmlns:a16="http://schemas.microsoft.com/office/drawing/2014/main" val="3822402515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4041348263"/>
                    </a:ext>
                  </a:extLst>
                </a:gridCol>
              </a:tblGrid>
              <a:tr h="550283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POSSIBLE CAUSES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CORRECTIVE ACTION</a:t>
                      </a:r>
                      <a:endParaRPr lang="en-IN" sz="24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01482946"/>
                  </a:ext>
                </a:extLst>
              </a:tr>
              <a:tr h="550283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presser foot is not properly placed and the needle hits the presser foot.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Place and tighten the presser foot properly.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60868513"/>
                  </a:ext>
                </a:extLst>
              </a:tr>
              <a:tr h="550283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needle has come out and is in the shuttle area of the machine.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Remove the needle and insert a new one again, or place it at the right position.</a:t>
                      </a:r>
                      <a:endParaRPr lang="en-IN" sz="24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933793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7240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753" y="188640"/>
            <a:ext cx="9649072" cy="492443"/>
          </a:xfrm>
        </p:spPr>
        <p:txBody>
          <a:bodyPr/>
          <a:lstStyle/>
          <a:p>
            <a:pPr marL="742950" indent="-742950" algn="l">
              <a:buFont typeface="+mj-lt"/>
              <a:buAutoNum type="arabicPeriod" startAt="4"/>
            </a:pPr>
            <a:r>
              <a:rPr lang="en-US" sz="3200" dirty="0"/>
              <a:t>Defect: </a:t>
            </a:r>
            <a:r>
              <a:rPr lang="en-GB" sz="3200" b="0" dirty="0">
                <a:solidFill>
                  <a:schemeClr val="bg1"/>
                </a:solidFill>
              </a:rPr>
              <a:t>The upper thread breaks.</a:t>
            </a:r>
            <a:endParaRPr lang="en-IN" sz="3200" b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9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189811"/>
              </p:ext>
            </p:extLst>
          </p:nvPr>
        </p:nvGraphicFramePr>
        <p:xfrm>
          <a:off x="718825" y="1013152"/>
          <a:ext cx="9974000" cy="544018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987000">
                  <a:extLst>
                    <a:ext uri="{9D8B030D-6E8A-4147-A177-3AD203B41FA5}">
                      <a16:colId xmlns:a16="http://schemas.microsoft.com/office/drawing/2014/main" val="3822402515"/>
                    </a:ext>
                  </a:extLst>
                </a:gridCol>
                <a:gridCol w="4987000">
                  <a:extLst>
                    <a:ext uri="{9D8B030D-6E8A-4147-A177-3AD203B41FA5}">
                      <a16:colId xmlns:a16="http://schemas.microsoft.com/office/drawing/2014/main" val="4041348263"/>
                    </a:ext>
                  </a:extLst>
                </a:gridCol>
              </a:tblGrid>
              <a:tr h="458355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1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POSSIBLE CAUSES</a:t>
                      </a:r>
                      <a:endParaRPr lang="en-IN" sz="21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100" dirty="0">
                          <a:solidFill>
                            <a:srgbClr val="FFFF00"/>
                          </a:solidFill>
                          <a:effectLst/>
                          <a:latin typeface="Century Schoolbook" panose="02040604050505020304" pitchFamily="18" charset="0"/>
                        </a:rPr>
                        <a:t>CORRECTIVE ACTION</a:t>
                      </a:r>
                      <a:endParaRPr lang="en-IN" sz="2100" b="1" dirty="0">
                        <a:solidFill>
                          <a:srgbClr val="FFFF00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01482946"/>
                  </a:ext>
                </a:extLst>
              </a:tr>
              <a:tr h="458355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threading is not correct.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Thread the machine correctly.</a:t>
                      </a:r>
                      <a:endParaRPr lang="en-IN" sz="21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60868513"/>
                  </a:ext>
                </a:extLst>
              </a:tr>
              <a:tr h="458355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thread has a knot in it.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Remove knots from the thread.</a:t>
                      </a:r>
                      <a:endParaRPr lang="en-IN" sz="21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93379315"/>
                  </a:ext>
                </a:extLst>
              </a:tr>
              <a:tr h="649736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upper thread tension is too tight/high.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Make correct the thread tension.</a:t>
                      </a:r>
                      <a:endParaRPr lang="en-IN" sz="21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10946055"/>
                  </a:ext>
                </a:extLst>
              </a:tr>
              <a:tr h="495494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needle is bent or blunt.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Replace with a new needle.</a:t>
                      </a:r>
                      <a:endParaRPr lang="en-IN" sz="21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815519088"/>
                  </a:ext>
                </a:extLst>
              </a:tr>
              <a:tr h="458355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Wrong size of needle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Replace with a needle of the correct size.</a:t>
                      </a:r>
                      <a:endParaRPr lang="en-IN" sz="21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720293382"/>
                  </a:ext>
                </a:extLst>
              </a:tr>
              <a:tr h="458355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needle has been inserted wrongly.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Insert the needle properly.</a:t>
                      </a:r>
                      <a:endParaRPr lang="en-IN" sz="21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656585498"/>
                  </a:ext>
                </a:extLst>
              </a:tr>
              <a:tr h="458355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The needle and thread do not match.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Use a suitable thread and needle.</a:t>
                      </a:r>
                      <a:endParaRPr lang="en-IN" sz="21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627750265"/>
                  </a:ext>
                </a:extLst>
              </a:tr>
              <a:tr h="458355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Started stitching too fast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Start the machine at a medium speed</a:t>
                      </a:r>
                      <a:endParaRPr lang="en-IN" sz="21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51130614"/>
                  </a:ext>
                </a:extLst>
              </a:tr>
              <a:tr h="649736">
                <a:tc>
                  <a:txBody>
                    <a:bodyPr/>
                    <a:lstStyle/>
                    <a:p>
                      <a:pPr marL="0" marR="0" lvl="1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</a:rPr>
                        <a:t>Thread take-up lever has not been threaded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100" dirty="0">
                          <a:solidFill>
                            <a:schemeClr val="bg1"/>
                          </a:solidFill>
                          <a:effectLst/>
                          <a:latin typeface="Century Schoolbook" panose="02040604050505020304" pitchFamily="18" charset="0"/>
                          <a:ea typeface="+mn-ea"/>
                          <a:cs typeface="+mn-cs"/>
                        </a:rPr>
                        <a:t>Check the threading order.</a:t>
                      </a:r>
                      <a:endParaRPr lang="en-IN" sz="2100" dirty="0">
                        <a:solidFill>
                          <a:schemeClr val="bg1"/>
                        </a:solidFill>
                        <a:effectLst/>
                        <a:latin typeface="Century Schoolbook" panose="020406040505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4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accent4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accent4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1873778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9946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4079</TotalTime>
  <Words>1558</Words>
  <Application>Microsoft Office PowerPoint</Application>
  <PresentationFormat>Widescreen</PresentationFormat>
  <Paragraphs>261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Bookman Old Style</vt:lpstr>
      <vt:lpstr>Calibri</vt:lpstr>
      <vt:lpstr>Century Schoolbook</vt:lpstr>
      <vt:lpstr>Wingdings</vt:lpstr>
      <vt:lpstr>Office Theme</vt:lpstr>
      <vt:lpstr>4_Office Theme</vt:lpstr>
      <vt:lpstr>JOB ROLE – SELF EMPLOYEED TAILOR</vt:lpstr>
      <vt:lpstr>PowerPoint Presentation</vt:lpstr>
      <vt:lpstr>Content</vt:lpstr>
      <vt:lpstr>Session Objectives</vt:lpstr>
      <vt:lpstr>SEWING MACHINE DEFECTS AND ITS SOLUTIONS</vt:lpstr>
      <vt:lpstr>Defect: The machine does not feed the material</vt:lpstr>
      <vt:lpstr>Defect: Machine running heavily</vt:lpstr>
      <vt:lpstr>Defect: The sewing machine does not run.</vt:lpstr>
      <vt:lpstr>Defect: The upper thread breaks.</vt:lpstr>
      <vt:lpstr>Defect: The bobbin thread breaks</vt:lpstr>
      <vt:lpstr>Defect: Loud noise is heard and/or knocking noise; machine jammed</vt:lpstr>
      <vt:lpstr>Defect: Threading cannot be done</vt:lpstr>
      <vt:lpstr>Defect: The thread does not enter the eye of the needle.</vt:lpstr>
      <vt:lpstr>Defect: Needle breaks</vt:lpstr>
      <vt:lpstr>SEWING DEFECTS AND ITS SOLUTIONS</vt:lpstr>
      <vt:lpstr>Defect: Skipped stitches</vt:lpstr>
      <vt:lpstr>Defect: The stitches are not formed properly</vt:lpstr>
      <vt:lpstr>Defect: Irregular stitches</vt:lpstr>
      <vt:lpstr>Defect: Fabric pucker</vt:lpstr>
      <vt:lpstr>Defect: Bunching of thread</vt:lpstr>
      <vt:lpstr>Defect: Seam Slippage </vt:lpstr>
      <vt:lpstr>Defect: Unbalance stitch </vt:lpstr>
      <vt:lpstr>Defect: Seam grin</vt:lpstr>
      <vt:lpstr>Summary </vt:lpstr>
      <vt:lpstr>Project Coordinator : Prof. Pinki Khanna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ROLE – HAND EMBROIDERER</dc:title>
  <dc:creator>nupur srivastava</dc:creator>
  <cp:lastModifiedBy>User</cp:lastModifiedBy>
  <cp:revision>216</cp:revision>
  <dcterms:created xsi:type="dcterms:W3CDTF">2020-07-27T09:02:30Z</dcterms:created>
  <dcterms:modified xsi:type="dcterms:W3CDTF">2022-06-28T09:48:14Z</dcterms:modified>
</cp:coreProperties>
</file>