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7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6" r:id="rId14"/>
    <p:sldId id="315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06" r:id="rId25"/>
    <p:sldId id="27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CF15F8E9-E453-4935-B1C0-EAD1A8990AD6}" type="datetimeFigureOut">
              <a:rPr lang="en-IN" smtClean="0"/>
              <a:pPr/>
              <a:t>28-06-2022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entury Schoolbook" panose="02040604050505020304" pitchFamily="18" charset="0"/>
              </a:defRPr>
            </a:lvl1pPr>
          </a:lstStyle>
          <a:p>
            <a:fld id="{61E3A4B6-87AA-4C24-AC16-387F7D570551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Schoolbook" panose="020406040505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pPr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64802E04-0352-4D48-B5B2-03DB79D791BB}" type="datetime1">
              <a:rPr lang="en-US" smtClean="0"/>
              <a:pPr/>
              <a:t>6/28/2022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CBD71EFC-8FD3-4526-A521-B16E2A2311C1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Schoolbook" panose="020406040505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endParaRPr lang="en-I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  <a:latin typeface="Century Schoolbook" panose="02040604050505020304" pitchFamily="18" charset="0"/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6/28/2022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76672"/>
            <a:ext cx="9904095" cy="5601533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8"/>
            </a:pPr>
            <a:r>
              <a:rPr lang="en-US" b="1" dirty="0">
                <a:solidFill>
                  <a:srgbClr val="FFFF00"/>
                </a:solidFill>
              </a:rPr>
              <a:t>Stitch regulator: </a:t>
            </a:r>
            <a:r>
              <a:rPr lang="en-US" dirty="0"/>
              <a:t>It controls the length of the stitch. </a:t>
            </a:r>
          </a:p>
          <a:p>
            <a:pPr marL="514350" lvl="0" indent="-514350" algn="just">
              <a:buFont typeface="+mj-lt"/>
              <a:buAutoNum type="arabicPeriod" startAt="8"/>
            </a:pPr>
            <a:endParaRPr lang="en-IN" dirty="0"/>
          </a:p>
          <a:p>
            <a:pPr marL="514350" lvl="0" indent="-514350" algn="just">
              <a:buFont typeface="+mj-lt"/>
              <a:buAutoNum type="arabicPeriod" startAt="8"/>
            </a:pPr>
            <a:r>
              <a:rPr lang="en-US" b="1" dirty="0">
                <a:solidFill>
                  <a:srgbClr val="FFFF00"/>
                </a:solidFill>
              </a:rPr>
              <a:t>Bobbin winder: </a:t>
            </a:r>
            <a:r>
              <a:rPr lang="en-US" dirty="0"/>
              <a:t>A device which helps in winding the bobbin (located inside the slide plate) properly. </a:t>
            </a:r>
          </a:p>
          <a:p>
            <a:pPr marL="514350" lvl="0" indent="-514350" algn="just">
              <a:buFont typeface="+mj-lt"/>
              <a:buAutoNum type="arabicPeriod" startAt="8"/>
            </a:pPr>
            <a:endParaRPr lang="en-IN" dirty="0"/>
          </a:p>
          <a:p>
            <a:pPr marL="514350" lvl="0" indent="-514350" algn="just">
              <a:buFont typeface="+mj-lt"/>
              <a:buAutoNum type="arabicPeriod" startAt="8"/>
            </a:pPr>
            <a:r>
              <a:rPr lang="en-US" b="1" dirty="0">
                <a:solidFill>
                  <a:srgbClr val="FFFF00"/>
                </a:solidFill>
              </a:rPr>
              <a:t> Fly wheel (or balance wheel): </a:t>
            </a:r>
            <a:r>
              <a:rPr lang="en-US" dirty="0"/>
              <a:t>A round wheel located at the right side of the sewing machine to controls the motion of the machine manually or electrically.</a:t>
            </a:r>
          </a:p>
          <a:p>
            <a:pPr marL="514350" lvl="0" indent="-514350" algn="just">
              <a:buFont typeface="+mj-lt"/>
              <a:buAutoNum type="arabicPeriod" startAt="8"/>
            </a:pPr>
            <a:endParaRPr lang="en-US" dirty="0"/>
          </a:p>
          <a:p>
            <a:pPr marL="514350" indent="-514350" algn="just">
              <a:buFont typeface="+mj-lt"/>
              <a:buAutoNum type="arabicPeriod" startAt="8"/>
            </a:pPr>
            <a:r>
              <a:rPr lang="en-US" b="1" dirty="0">
                <a:solidFill>
                  <a:srgbClr val="FFFF00"/>
                </a:solidFill>
              </a:rPr>
              <a:t> Slide plate: </a:t>
            </a:r>
            <a:r>
              <a:rPr lang="en-US" dirty="0"/>
              <a:t>A rectangular plate, which facilitates the removal of the bobbin case without lifting the machine top.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91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76672"/>
            <a:ext cx="9904095" cy="5601533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12"/>
            </a:pPr>
            <a:r>
              <a:rPr lang="en-US" b="1" dirty="0">
                <a:solidFill>
                  <a:srgbClr val="FFFF00"/>
                </a:solidFill>
              </a:rPr>
              <a:t> Needle plate or throat plate: </a:t>
            </a:r>
            <a:r>
              <a:rPr lang="en-US" dirty="0"/>
              <a:t>A plate below the needle and presser foot on the machine bed with a small hole to allow the needle to pass through it. </a:t>
            </a:r>
            <a:endParaRPr lang="en-IN" dirty="0"/>
          </a:p>
          <a:p>
            <a:pPr marL="514350" lvl="0" indent="-514350" algn="just">
              <a:buFont typeface="+mj-lt"/>
              <a:buAutoNum type="arabicPeriod" startAt="12"/>
            </a:pPr>
            <a:endParaRPr lang="en-IN" b="1" dirty="0"/>
          </a:p>
          <a:p>
            <a:pPr marL="514350" lvl="0" indent="-514350" algn="just">
              <a:buFont typeface="+mj-lt"/>
              <a:buAutoNum type="arabicPeriod" startAt="12"/>
            </a:pPr>
            <a:r>
              <a:rPr lang="en-IN" b="1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Feed dog: </a:t>
            </a:r>
            <a:r>
              <a:rPr lang="en-US" dirty="0"/>
              <a:t>A set of teeth fitted below the needle plate to move the material forward while sewing.</a:t>
            </a:r>
          </a:p>
          <a:p>
            <a:pPr marL="514350" lvl="0" indent="-514350" algn="just">
              <a:buFont typeface="+mj-lt"/>
              <a:buAutoNum type="arabicPeriod" startAt="12"/>
            </a:pPr>
            <a:endParaRPr lang="en-US" i="1" dirty="0"/>
          </a:p>
          <a:p>
            <a:pPr marL="514350" lvl="0" indent="-514350" algn="just">
              <a:buFont typeface="+mj-lt"/>
              <a:buAutoNum type="arabicPeriod" startAt="12"/>
            </a:pPr>
            <a:r>
              <a:rPr lang="en-US" b="1" dirty="0">
                <a:solidFill>
                  <a:srgbClr val="FFFF00"/>
                </a:solidFill>
              </a:rPr>
              <a:t> Face plate: </a:t>
            </a:r>
            <a:r>
              <a:rPr lang="en-US" dirty="0"/>
              <a:t>A cover, which when removed, gives access to the oiling points on the needle bar, presser bar and take-up lever.</a:t>
            </a:r>
            <a:endParaRPr lang="en-IN" dirty="0"/>
          </a:p>
          <a:p>
            <a:pPr marL="514350" lvl="0" indent="-514350" algn="just">
              <a:buFont typeface="+mj-lt"/>
              <a:buAutoNum type="arabicPeriod" startAt="12"/>
            </a:pPr>
            <a:endParaRPr lang="en-IN" i="1" dirty="0"/>
          </a:p>
          <a:p>
            <a:pPr marL="514350" lvl="0" indent="-514350" algn="just">
              <a:buFont typeface="+mj-lt"/>
              <a:buAutoNum type="arabicPeriod" startAt="12"/>
            </a:pPr>
            <a:r>
              <a:rPr lang="en-US" b="1" dirty="0">
                <a:solidFill>
                  <a:srgbClr val="FFFF00"/>
                </a:solidFill>
              </a:rPr>
              <a:t> Arm: </a:t>
            </a:r>
            <a:r>
              <a:rPr lang="en-US" dirty="0"/>
              <a:t>A horizontal part of the head that houses the drive shafts.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15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16632"/>
            <a:ext cx="9904095" cy="4739759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16"/>
            </a:pPr>
            <a:r>
              <a:rPr lang="en-US" b="1" dirty="0">
                <a:solidFill>
                  <a:srgbClr val="FFFF00"/>
                </a:solidFill>
              </a:rPr>
              <a:t>Check spring: </a:t>
            </a:r>
            <a:r>
              <a:rPr lang="en-US" dirty="0"/>
              <a:t>A small wire spring behind or at the top of the tension discs to provides tension on the thread of the needle and acts a shock absorber.</a:t>
            </a:r>
            <a:endParaRPr lang="en-IN" dirty="0"/>
          </a:p>
          <a:p>
            <a:pPr marL="514350" lvl="0" indent="-514350" algn="just">
              <a:buFont typeface="+mj-lt"/>
              <a:buAutoNum type="arabicPeriod" startAt="16"/>
            </a:pPr>
            <a:endParaRPr lang="en-IN" dirty="0"/>
          </a:p>
          <a:p>
            <a:pPr marL="514350" lvl="0" indent="-514350" algn="just">
              <a:buFont typeface="+mj-lt"/>
              <a:buAutoNum type="arabicPeriod" startAt="16"/>
            </a:pPr>
            <a:r>
              <a:rPr lang="en-US" b="1" dirty="0">
                <a:solidFill>
                  <a:srgbClr val="FFFF00"/>
                </a:solidFill>
              </a:rPr>
              <a:t>Slack thread regulator: </a:t>
            </a:r>
            <a:r>
              <a:rPr lang="en-US" dirty="0"/>
              <a:t>A metal hook near the tension discs.</a:t>
            </a:r>
            <a:endParaRPr lang="en-IN" dirty="0"/>
          </a:p>
          <a:p>
            <a:pPr marL="514350" lvl="0" indent="-514350" algn="just">
              <a:buFont typeface="+mj-lt"/>
              <a:buAutoNum type="arabicPeriod" startAt="16"/>
            </a:pPr>
            <a:endParaRPr lang="en-IN" dirty="0"/>
          </a:p>
          <a:p>
            <a:pPr marL="514350" lvl="0" indent="-514350" algn="just">
              <a:buFont typeface="+mj-lt"/>
              <a:buAutoNum type="arabicPeriod" startAt="16"/>
            </a:pPr>
            <a:r>
              <a:rPr lang="en-US" b="1" dirty="0">
                <a:solidFill>
                  <a:srgbClr val="FFFF00"/>
                </a:solidFill>
              </a:rPr>
              <a:t>Bobbin case: </a:t>
            </a:r>
            <a:r>
              <a:rPr lang="en-US" dirty="0"/>
              <a:t>A fixed shuttle case at the bottom chamber of the sewing machine that catches the top thread and form the stitch as the needle is lowered into the bobbin case.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29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47928" y="4509120"/>
            <a:ext cx="4464496" cy="218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26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404664"/>
            <a:ext cx="9904095" cy="5601533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19"/>
            </a:pPr>
            <a:r>
              <a:rPr lang="en-US" b="1" dirty="0">
                <a:solidFill>
                  <a:srgbClr val="FFFF00"/>
                </a:solidFill>
              </a:rPr>
              <a:t> Clutch or thumb screw: </a:t>
            </a:r>
            <a:r>
              <a:rPr lang="en-US" dirty="0"/>
              <a:t>It is in the center of the fly wheel and it engages and disengages the stitching mechanism.</a:t>
            </a:r>
          </a:p>
          <a:p>
            <a:pPr marL="514350" lvl="0" indent="-514350" algn="just">
              <a:buFont typeface="+mj-lt"/>
              <a:buAutoNum type="arabicPeriod" startAt="19"/>
            </a:pPr>
            <a:endParaRPr lang="en-IN" dirty="0"/>
          </a:p>
          <a:p>
            <a:pPr marL="514350" lvl="0" indent="-514350" algn="just">
              <a:buFont typeface="+mj-lt"/>
              <a:buAutoNum type="arabicPeriod" startAt="19"/>
            </a:pPr>
            <a:r>
              <a:rPr lang="en-US" b="1" dirty="0">
                <a:solidFill>
                  <a:srgbClr val="FFFF00"/>
                </a:solidFill>
              </a:rPr>
              <a:t> Rubber ring: </a:t>
            </a:r>
            <a:r>
              <a:rPr lang="en-US" dirty="0"/>
              <a:t>A ring on the bobbin winder which comes in contact with the nut of the balance wheel. </a:t>
            </a:r>
          </a:p>
          <a:p>
            <a:pPr marL="514350" lvl="0" indent="-514350" algn="just">
              <a:buFont typeface="+mj-lt"/>
              <a:buAutoNum type="arabicPeriod" startAt="19"/>
            </a:pPr>
            <a:endParaRPr lang="en-US" dirty="0"/>
          </a:p>
          <a:p>
            <a:pPr marL="514350" indent="-514350" algn="just">
              <a:buFont typeface="+mj-lt"/>
              <a:buAutoNum type="arabicPeriod" startAt="19"/>
            </a:pPr>
            <a:r>
              <a:rPr lang="en-US" b="1" dirty="0">
                <a:solidFill>
                  <a:srgbClr val="FFFF00"/>
                </a:solidFill>
              </a:rPr>
              <a:t> Bobbin winder tension angle: </a:t>
            </a:r>
            <a:r>
              <a:rPr lang="en-US" dirty="0"/>
              <a:t>A device situated near the bobbin winder which helps to wind the bobbin evenly.</a:t>
            </a:r>
          </a:p>
          <a:p>
            <a:pPr marL="514350" indent="-514350" algn="just">
              <a:buFont typeface="+mj-lt"/>
              <a:buAutoNum type="arabicPeriod" startAt="19"/>
            </a:pPr>
            <a:endParaRPr lang="en-US" dirty="0"/>
          </a:p>
          <a:p>
            <a:pPr marL="514350" indent="-514350" algn="just">
              <a:buFont typeface="+mj-lt"/>
              <a:buAutoNum type="arabicPeriod" startAt="19"/>
            </a:pPr>
            <a:r>
              <a:rPr lang="en-US" b="1" i="1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</a:rPr>
              <a:t>Needle clamp:</a:t>
            </a:r>
            <a:r>
              <a:rPr lang="en-US" dirty="0"/>
              <a:t> A screw that is tightened to hold the needle in position.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71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476672"/>
            <a:ext cx="9904095" cy="5601533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23"/>
            </a:pPr>
            <a:r>
              <a:rPr lang="en-US" b="1" dirty="0">
                <a:solidFill>
                  <a:srgbClr val="FFFF00"/>
                </a:solidFill>
              </a:rPr>
              <a:t> Handle driver: </a:t>
            </a:r>
            <a:r>
              <a:rPr lang="en-US" dirty="0"/>
              <a:t>It is attached to the handle attachment of the machine and helps to drive it with hand.</a:t>
            </a:r>
          </a:p>
          <a:p>
            <a:pPr marL="514350" lvl="0" indent="-514350" algn="just">
              <a:buFont typeface="+mj-lt"/>
              <a:buAutoNum type="arabicPeriod" startAt="23"/>
            </a:pPr>
            <a:endParaRPr lang="en-IN" dirty="0"/>
          </a:p>
          <a:p>
            <a:pPr marL="514350" lvl="0" indent="-514350" algn="just">
              <a:buFont typeface="+mj-lt"/>
              <a:buAutoNum type="arabicPeriod" startAt="23"/>
            </a:pPr>
            <a:r>
              <a:rPr lang="en-US" b="1" dirty="0">
                <a:solidFill>
                  <a:srgbClr val="FFFF00"/>
                </a:solidFill>
              </a:rPr>
              <a:t> Shuttle: </a:t>
            </a:r>
            <a:r>
              <a:rPr lang="en-US" dirty="0"/>
              <a:t>It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holds the bobbin case and moves to form the loop as the machine is operated. </a:t>
            </a:r>
          </a:p>
          <a:p>
            <a:pPr marL="514350" lvl="0" indent="-514350" algn="just">
              <a:buFont typeface="+mj-lt"/>
              <a:buAutoNum type="arabicPeriod" startAt="23"/>
            </a:pPr>
            <a:endParaRPr lang="en-US" dirty="0"/>
          </a:p>
          <a:p>
            <a:pPr marL="514350" lvl="0" indent="-514350" algn="just">
              <a:buFont typeface="+mj-lt"/>
              <a:buAutoNum type="arabicPeriod" startAt="23"/>
            </a:pPr>
            <a:r>
              <a:rPr lang="en-US" b="1" dirty="0">
                <a:solidFill>
                  <a:srgbClr val="FFFF00"/>
                </a:solidFill>
              </a:rPr>
              <a:t>Treadle drive:</a:t>
            </a:r>
            <a:r>
              <a:rPr lang="en-US" dirty="0"/>
              <a:t> A large wheel located under the</a:t>
            </a:r>
            <a:r>
              <a:rPr lang="en-IN" dirty="0"/>
              <a:t> </a:t>
            </a:r>
            <a:r>
              <a:rPr lang="en-US" dirty="0"/>
              <a:t>board in the treadle machine. </a:t>
            </a:r>
          </a:p>
          <a:p>
            <a:pPr marL="514350" lvl="0" indent="-514350" algn="just">
              <a:buFont typeface="+mj-lt"/>
              <a:buAutoNum type="arabicPeriod" startAt="23"/>
            </a:pPr>
            <a:endParaRPr lang="en-US" dirty="0"/>
          </a:p>
          <a:p>
            <a:pPr marL="514350" indent="-514350" algn="just">
              <a:buFont typeface="+mj-lt"/>
              <a:buAutoNum type="arabicPeriod" startAt="23"/>
            </a:pPr>
            <a:r>
              <a:rPr lang="en-US" b="1" dirty="0">
                <a:solidFill>
                  <a:srgbClr val="FFFF00"/>
                </a:solidFill>
              </a:rPr>
              <a:t>Treadle: </a:t>
            </a:r>
            <a:r>
              <a:rPr lang="en-US" dirty="0"/>
              <a:t>A foot that rests at the base of the treadle machine which is pressed with the feet to operate the treadle machine.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98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332656"/>
            <a:ext cx="9904095" cy="2154436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27"/>
            </a:pPr>
            <a:r>
              <a:rPr lang="en-US" b="1" dirty="0">
                <a:solidFill>
                  <a:srgbClr val="FFFF00"/>
                </a:solidFill>
              </a:rPr>
              <a:t>Pressure regulating screw: </a:t>
            </a:r>
            <a:r>
              <a:rPr lang="en-US" dirty="0"/>
              <a:t>It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is the screw above the presser bar, which can be tightened to increase the pressure on the fabric when stitching with fine/ lightweight fabric and loosened to accommodate thick fabric.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2780928"/>
            <a:ext cx="2376264" cy="187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467" y="4726391"/>
            <a:ext cx="2376264" cy="172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28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87688" y="2780928"/>
            <a:ext cx="2377170" cy="1870024"/>
          </a:xfrm>
          <a:prstGeom prst="rect">
            <a:avLst/>
          </a:prstGeom>
        </p:spPr>
      </p:pic>
      <p:pic>
        <p:nvPicPr>
          <p:cNvPr id="9" name="image24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842789" y="2780927"/>
            <a:ext cx="2125419" cy="3660119"/>
          </a:xfrm>
          <a:prstGeom prst="rect">
            <a:avLst/>
          </a:prstGeom>
        </p:spPr>
      </p:pic>
      <p:pic>
        <p:nvPicPr>
          <p:cNvPr id="10" name="image27.jpe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146139" y="2780927"/>
            <a:ext cx="2449178" cy="367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77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image26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3472" y="836712"/>
            <a:ext cx="8280920" cy="52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47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260647"/>
            <a:ext cx="10421804" cy="1354217"/>
          </a:xfrm>
        </p:spPr>
        <p:txBody>
          <a:bodyPr/>
          <a:lstStyle/>
          <a:p>
            <a:pPr algn="ctr"/>
            <a:r>
              <a:rPr lang="en-US" dirty="0"/>
              <a:t>ATTACHMENTS &amp; THEIR FUNCTIONS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07066" y="1855176"/>
            <a:ext cx="7524980" cy="430887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Blind hem foot: </a:t>
            </a:r>
            <a:r>
              <a:rPr lang="en-US" dirty="0"/>
              <a:t>An additional attachment used for edge finishing of various apparels like trousers and skirts, and home furnishing items like curtains, etc.</a:t>
            </a:r>
          </a:p>
          <a:p>
            <a:pPr marL="514350" indent="-514350" algn="just">
              <a:buFont typeface="+mj-lt"/>
              <a:buAutoNum type="arabicPeriod"/>
            </a:pPr>
            <a:endParaRPr lang="en-US" b="1" dirty="0"/>
          </a:p>
          <a:p>
            <a:pPr marL="514350" indent="-514350" algn="just">
              <a:buFont typeface="+mj-lt"/>
              <a:buAutoNum type="arabicPeriod"/>
            </a:pPr>
            <a:endParaRPr lang="en-US" b="1" dirty="0"/>
          </a:p>
          <a:p>
            <a:pPr marL="514350" indent="-514350" algn="just">
              <a:buFont typeface="+mj-lt"/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Braiding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An attachment which is used in place of a presser foot while attaching braids, cords, elastics etc.</a:t>
            </a:r>
            <a:endParaRPr lang="en-IN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0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9376" y="1628800"/>
            <a:ext cx="2232248" cy="2232248"/>
          </a:xfrm>
          <a:prstGeom prst="rect">
            <a:avLst/>
          </a:prstGeom>
        </p:spPr>
      </p:pic>
      <p:pic>
        <p:nvPicPr>
          <p:cNvPr id="7" name="image31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4255" y="4171557"/>
            <a:ext cx="2142490" cy="226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086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9656" y="716403"/>
            <a:ext cx="7524980" cy="5170646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3"/>
            </a:pPr>
            <a:r>
              <a:rPr lang="en-US" b="1" dirty="0">
                <a:solidFill>
                  <a:srgbClr val="FFFF00"/>
                </a:solidFill>
              </a:rPr>
              <a:t>Button fixing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The foot holds the button in place and then attaches the button to the fabric using zigzag stitch. 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en-US" b="1" dirty="0"/>
          </a:p>
          <a:p>
            <a:pPr marL="514350" indent="-514350" algn="just">
              <a:buFont typeface="+mj-lt"/>
              <a:buAutoNum type="arabicPeriod" startAt="3"/>
            </a:pPr>
            <a:r>
              <a:rPr lang="en-US" b="1" dirty="0">
                <a:solidFill>
                  <a:srgbClr val="FFFF00"/>
                </a:solidFill>
              </a:rPr>
              <a:t>Buttonhole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for preparing precise buttonholes or binding the raw edges. </a:t>
            </a:r>
          </a:p>
          <a:p>
            <a:pPr marL="514350" indent="-514350" algn="just">
              <a:buFont typeface="+mj-lt"/>
              <a:buAutoNum type="arabicPeriod" startAt="3"/>
            </a:pPr>
            <a:endParaRPr lang="en-US" b="1" dirty="0"/>
          </a:p>
          <a:p>
            <a:pPr marL="514350" indent="-514350" algn="just">
              <a:buFont typeface="+mj-lt"/>
              <a:buAutoNum type="arabicPeriod" startAt="3"/>
            </a:pPr>
            <a:r>
              <a:rPr lang="en-US" b="1" dirty="0">
                <a:solidFill>
                  <a:srgbClr val="FFFF00"/>
                </a:solidFill>
              </a:rPr>
              <a:t>Circular sewing attachment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allows the operator to stitch in a circular pattern using straight stitch, zigzag stitch and any decorative stitches. </a:t>
            </a:r>
            <a:endParaRPr lang="en-IN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8" name="image3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360" y="188640"/>
            <a:ext cx="2376264" cy="2171882"/>
          </a:xfrm>
          <a:prstGeom prst="rect">
            <a:avLst/>
          </a:prstGeom>
        </p:spPr>
      </p:pic>
      <p:pic>
        <p:nvPicPr>
          <p:cNvPr id="9" name="image3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360" y="2492896"/>
            <a:ext cx="2376264" cy="1864995"/>
          </a:xfrm>
          <a:prstGeom prst="rect">
            <a:avLst/>
          </a:prstGeom>
        </p:spPr>
      </p:pic>
      <p:pic>
        <p:nvPicPr>
          <p:cNvPr id="10" name="image34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0438" y="4490264"/>
            <a:ext cx="2361186" cy="189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495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672" y="408626"/>
            <a:ext cx="7524980" cy="6032421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6"/>
            </a:pPr>
            <a:r>
              <a:rPr lang="en-US" b="1" dirty="0">
                <a:solidFill>
                  <a:srgbClr val="FFFF00"/>
                </a:solidFill>
              </a:rPr>
              <a:t>Cording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To attach decorative cords and threads to the seam.</a:t>
            </a:r>
          </a:p>
          <a:p>
            <a:pPr marL="514350" indent="-514350" algn="just">
              <a:buFont typeface="+mj-lt"/>
              <a:buAutoNum type="arabicPeriod" startAt="6"/>
            </a:pPr>
            <a:endParaRPr lang="en-US" b="1" dirty="0"/>
          </a:p>
          <a:p>
            <a:pPr marL="514350" indent="-514350" algn="just">
              <a:buFont typeface="+mj-lt"/>
              <a:buAutoNum type="arabicPeriod" startAt="6"/>
            </a:pPr>
            <a:r>
              <a:rPr lang="en-US" b="1" dirty="0">
                <a:solidFill>
                  <a:srgbClr val="FFFF00"/>
                </a:solidFill>
              </a:rPr>
              <a:t>Decorative tape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This attachment is used to fix trimmings and</a:t>
            </a:r>
            <a:r>
              <a:rPr lang="en-IN" dirty="0"/>
              <a:t> </a:t>
            </a:r>
            <a:r>
              <a:rPr lang="en-US" dirty="0"/>
              <a:t>ribbons on the fabric.</a:t>
            </a:r>
          </a:p>
          <a:p>
            <a:pPr marL="514350" indent="-514350" algn="just">
              <a:buFont typeface="+mj-lt"/>
              <a:buAutoNum type="arabicPeriod" startAt="6"/>
            </a:pPr>
            <a:endParaRPr lang="en-US" b="1" dirty="0"/>
          </a:p>
          <a:p>
            <a:pPr marL="514350" indent="-514350" algn="just">
              <a:buFont typeface="+mj-lt"/>
              <a:buAutoNum type="arabicPeriod" startAt="6"/>
            </a:pPr>
            <a:r>
              <a:rPr lang="en-US" b="1" dirty="0">
                <a:solidFill>
                  <a:srgbClr val="FFFF00"/>
                </a:solidFill>
              </a:rPr>
              <a:t>Gathering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attached to create gathers/ruffles on a fabric with high speed and precision.</a:t>
            </a:r>
          </a:p>
          <a:p>
            <a:pPr marL="514350" indent="-514350" algn="just">
              <a:buFont typeface="+mj-lt"/>
              <a:buAutoNum type="arabicPeriod" startAt="6"/>
            </a:pPr>
            <a:endParaRPr lang="en-US" b="1" dirty="0"/>
          </a:p>
          <a:p>
            <a:pPr marL="514350" indent="-514350" algn="just">
              <a:buFont typeface="+mj-lt"/>
              <a:buAutoNum type="arabicPeriod" startAt="6"/>
            </a:pPr>
            <a:r>
              <a:rPr lang="en-US" b="1" dirty="0">
                <a:solidFill>
                  <a:srgbClr val="FFFF00"/>
                </a:solidFill>
              </a:rPr>
              <a:t>Zigzag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attached to create designs in fabric using</a:t>
            </a:r>
            <a:r>
              <a:rPr lang="en-IN" dirty="0"/>
              <a:t> </a:t>
            </a:r>
            <a:r>
              <a:rPr lang="en-US" dirty="0"/>
              <a:t>zigzag stitches of different widths </a:t>
            </a:r>
            <a:endParaRPr lang="en-IN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7368" y="260648"/>
            <a:ext cx="2520280" cy="1224136"/>
          </a:xfrm>
          <a:prstGeom prst="rect">
            <a:avLst/>
          </a:prstGeom>
        </p:spPr>
      </p:pic>
      <p:pic>
        <p:nvPicPr>
          <p:cNvPr id="6" name="image36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7368" y="1772816"/>
            <a:ext cx="2520280" cy="1224136"/>
          </a:xfrm>
          <a:prstGeom prst="rect">
            <a:avLst/>
          </a:prstGeom>
        </p:spPr>
      </p:pic>
      <p:pic>
        <p:nvPicPr>
          <p:cNvPr id="7" name="image37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7368" y="3284984"/>
            <a:ext cx="2520280" cy="1512168"/>
          </a:xfrm>
          <a:prstGeom prst="rect">
            <a:avLst/>
          </a:prstGeom>
        </p:spPr>
      </p:pic>
      <p:pic>
        <p:nvPicPr>
          <p:cNvPr id="8" name="image38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3014" y="5085183"/>
            <a:ext cx="2580005" cy="135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99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1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INTRODUCTION TO CLOTHING, TAILORING AND SEWING MACHINE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3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Parts And Attachments Of A Sewing Machine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672" y="836712"/>
            <a:ext cx="7524980" cy="4739759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10"/>
            </a:pPr>
            <a:r>
              <a:rPr lang="en-US" b="1" dirty="0">
                <a:solidFill>
                  <a:srgbClr val="FFFF00"/>
                </a:solidFill>
              </a:rPr>
              <a:t>Hemmer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to stich the sleek and small edges of fabrics which automatically curls using either a straight stitch or decorative stitch. </a:t>
            </a:r>
          </a:p>
          <a:p>
            <a:pPr marL="514350" indent="-514350" algn="just">
              <a:buFont typeface="+mj-lt"/>
              <a:buAutoNum type="arabicPeriod" startAt="10"/>
            </a:pPr>
            <a:endParaRPr lang="en-US" b="1" dirty="0"/>
          </a:p>
          <a:p>
            <a:pPr marL="514350" indent="-514350" algn="just">
              <a:buFont typeface="+mj-lt"/>
              <a:buAutoNum type="arabicPeriod" startAt="10"/>
            </a:pPr>
            <a:r>
              <a:rPr lang="en-US" b="1" dirty="0">
                <a:solidFill>
                  <a:srgbClr val="FFFF00"/>
                </a:solidFill>
              </a:rPr>
              <a:t>Overcasting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to make an accurate and consistent overcasting stitch where the thread is locked around the edge of the fabric and aligned with it to prevent the fabric from raveling.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3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352" y="836712"/>
            <a:ext cx="2581275" cy="1800200"/>
          </a:xfrm>
          <a:prstGeom prst="rect">
            <a:avLst/>
          </a:prstGeom>
        </p:spPr>
      </p:pic>
      <p:pic>
        <p:nvPicPr>
          <p:cNvPr id="6" name="image40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3351" y="3206591"/>
            <a:ext cx="2581275" cy="19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7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672" y="476672"/>
            <a:ext cx="7524980" cy="5601533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12"/>
            </a:pPr>
            <a:r>
              <a:rPr lang="en-US" b="1" dirty="0">
                <a:solidFill>
                  <a:srgbClr val="FFFF00"/>
                </a:solidFill>
              </a:rPr>
              <a:t> Ruffling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easily makes and attaches ruffles on different types of fabric and finish the fabric edges. </a:t>
            </a:r>
          </a:p>
          <a:p>
            <a:pPr marL="514350" indent="-514350" algn="just">
              <a:buFont typeface="+mj-lt"/>
              <a:buAutoNum type="arabicPeriod" startAt="12"/>
            </a:pPr>
            <a:endParaRPr lang="en-US" b="1" dirty="0"/>
          </a:p>
          <a:p>
            <a:pPr marL="514350" indent="-514350" algn="just">
              <a:buFont typeface="+mj-lt"/>
              <a:buAutoNum type="arabicPeriod" startAt="12"/>
            </a:pPr>
            <a:r>
              <a:rPr lang="en-US" b="1" dirty="0">
                <a:solidFill>
                  <a:srgbClr val="FFFF00"/>
                </a:solidFill>
              </a:rPr>
              <a:t> Zipper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the foot used for attaching mainly</a:t>
            </a:r>
            <a:r>
              <a:rPr lang="en-IN" dirty="0"/>
              <a:t> </a:t>
            </a:r>
            <a:r>
              <a:rPr lang="en-US" dirty="0"/>
              <a:t>zips and snap tape.  Zipper foot has a narrow toe foot which gives more precision and visibility.</a:t>
            </a:r>
            <a:endParaRPr lang="en-IN" dirty="0"/>
          </a:p>
          <a:p>
            <a:pPr marL="514350" indent="-514350" algn="just">
              <a:buFont typeface="+mj-lt"/>
              <a:buAutoNum type="arabicPeriod" startAt="12"/>
            </a:pPr>
            <a:endParaRPr lang="en-IN" b="1" dirty="0"/>
          </a:p>
          <a:p>
            <a:pPr marL="514350" indent="-514350" algn="just">
              <a:buFont typeface="+mj-lt"/>
              <a:buAutoNum type="arabicPeriod" startAt="12"/>
            </a:pPr>
            <a:r>
              <a:rPr lang="en-US" b="1" dirty="0">
                <a:solidFill>
                  <a:srgbClr val="FFFF00"/>
                </a:solidFill>
              </a:rPr>
              <a:t> Elastic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helps in attaching elastic to the fabric and provides even tension every time to avoid pulling and tugging on the needle.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image4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5360" y="260648"/>
            <a:ext cx="2571750" cy="1724660"/>
          </a:xfrm>
          <a:prstGeom prst="rect">
            <a:avLst/>
          </a:prstGeom>
        </p:spPr>
      </p:pic>
      <p:pic>
        <p:nvPicPr>
          <p:cNvPr id="6" name="image42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2345" y="2324796"/>
            <a:ext cx="2567623" cy="1670050"/>
          </a:xfrm>
          <a:prstGeom prst="rect">
            <a:avLst/>
          </a:prstGeom>
        </p:spPr>
      </p:pic>
      <p:pic>
        <p:nvPicPr>
          <p:cNvPr id="7" name="image43.pn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2345" y="4398351"/>
            <a:ext cx="2564765" cy="167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33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5680" y="1196752"/>
            <a:ext cx="7524980" cy="3877985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15"/>
            </a:pPr>
            <a:r>
              <a:rPr lang="en-US" b="1" dirty="0">
                <a:solidFill>
                  <a:srgbClr val="FFFF00"/>
                </a:solidFill>
              </a:rPr>
              <a:t>Darning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used for free hand embroidery and helps in proper stitch formation by keeping the fabric intact in the embroidery frame.</a:t>
            </a:r>
          </a:p>
          <a:p>
            <a:pPr marL="514350" indent="-514350" algn="just">
              <a:buFont typeface="+mj-lt"/>
              <a:buAutoNum type="arabicPeriod" startAt="15"/>
            </a:pPr>
            <a:endParaRPr lang="en-US" b="1" dirty="0"/>
          </a:p>
          <a:p>
            <a:pPr marL="514350" indent="-514350" algn="just">
              <a:buFont typeface="+mj-lt"/>
              <a:buAutoNum type="arabicPeriod" startAt="15"/>
            </a:pPr>
            <a:r>
              <a:rPr lang="en-US" b="1" dirty="0">
                <a:solidFill>
                  <a:srgbClr val="FFFF00"/>
                </a:solidFill>
              </a:rPr>
              <a:t>Overlock foot</a:t>
            </a:r>
            <a:r>
              <a:rPr lang="en-IN" b="1" dirty="0">
                <a:solidFill>
                  <a:srgbClr val="FFFF00"/>
                </a:solidFill>
              </a:rPr>
              <a:t>: </a:t>
            </a:r>
            <a:r>
              <a:rPr lang="en-US" dirty="0"/>
              <a:t>It is useful for producing a durable finish on seams which are prone to fray easily or are bulky.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476672"/>
            <a:ext cx="2736304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45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3352" y="3501008"/>
            <a:ext cx="2736304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37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1292662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parts of sewing machine and their function and attachments and their functions.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Century Schoolbook" panose="02040604050505020304" pitchFamily="18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 </a:t>
            </a:r>
            <a:r>
              <a:rPr lang="en-IN" sz="2400" dirty="0" err="1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4200" y="1340768"/>
            <a:ext cx="2664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45100"/>
              </p:ext>
            </p:extLst>
          </p:nvPr>
        </p:nvGraphicFramePr>
        <p:xfrm>
          <a:off x="1249845" y="2708920"/>
          <a:ext cx="9073007" cy="259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Parts of sewing machines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Attachment and</a:t>
                      </a:r>
                      <a:r>
                        <a:rPr lang="en-IN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their functions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17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245077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23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26821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parts of sewing machine and their function.</a:t>
            </a: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endParaRPr lang="en-GB" sz="2800" spc="-5" dirty="0">
              <a:solidFill>
                <a:srgbClr val="FFFFFF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Explain about attachments and their functions.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170180"/>
            <a:ext cx="10261283" cy="677108"/>
          </a:xfrm>
        </p:spPr>
        <p:txBody>
          <a:bodyPr/>
          <a:lstStyle/>
          <a:p>
            <a:pPr algn="ctr"/>
            <a:r>
              <a:rPr lang="en-IN" dirty="0"/>
              <a:t>PARTS AND THEIR FUNCTIONS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6" y="1052736"/>
            <a:ext cx="9904095" cy="1723549"/>
          </a:xfrm>
        </p:spPr>
        <p:txBody>
          <a:bodyPr/>
          <a:lstStyle/>
          <a:p>
            <a:r>
              <a:rPr lang="en-US" dirty="0"/>
              <a:t>A sewing machine has two major parts: upper part and lower part. 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upper part comprises of: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629" y="3212976"/>
            <a:ext cx="6840760" cy="34020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6626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484784"/>
            <a:ext cx="9904095" cy="3877985"/>
          </a:xfrm>
        </p:spPr>
        <p:txBody>
          <a:bodyPr/>
          <a:lstStyle/>
          <a:p>
            <a:pPr marL="571500" lvl="0" indent="-571500" algn="just">
              <a:buFont typeface="+mj-lt"/>
              <a:buAutoNum type="romanLcPeriod"/>
            </a:pPr>
            <a:r>
              <a:rPr lang="en-US" b="1" dirty="0">
                <a:solidFill>
                  <a:srgbClr val="FFFF00"/>
                </a:solidFill>
              </a:rPr>
              <a:t>Head: 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Head of the sewing machine comprises of complete sewing machine without the cabinet or stand.</a:t>
            </a:r>
          </a:p>
          <a:p>
            <a:pPr marL="571500" lvl="0" indent="-571500" algn="just">
              <a:buFont typeface="+mj-lt"/>
              <a:buAutoNum type="romanLcPeriod"/>
            </a:pPr>
            <a:endParaRPr lang="en-IN" dirty="0"/>
          </a:p>
          <a:p>
            <a:pPr marL="571500" lvl="0" indent="-571500" algn="just">
              <a:buFont typeface="+mj-lt"/>
              <a:buAutoNum type="romanLcPeriod"/>
            </a:pPr>
            <a:r>
              <a:rPr lang="en-US" b="1" dirty="0">
                <a:solidFill>
                  <a:srgbClr val="FFFF00"/>
                </a:solidFill>
              </a:rPr>
              <a:t>Arm: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It is the curved part of the sewing machine head. The arm contains mechanism for operating needle.</a:t>
            </a:r>
          </a:p>
          <a:p>
            <a:pPr marL="571500" lvl="0" indent="-571500" algn="just">
              <a:buFont typeface="+mj-lt"/>
              <a:buAutoNum type="romanLcPeriod"/>
            </a:pPr>
            <a:endParaRPr lang="en-IN" dirty="0"/>
          </a:p>
          <a:p>
            <a:pPr marL="571500" lvl="0" indent="-571500" algn="just">
              <a:buFont typeface="+mj-lt"/>
              <a:buAutoNum type="romanLcPeriod"/>
            </a:pPr>
            <a:r>
              <a:rPr lang="en-US" b="1" dirty="0">
                <a:solidFill>
                  <a:srgbClr val="FFFF00"/>
                </a:solidFill>
              </a:rPr>
              <a:t>Bed: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/>
              <a:t>It is the flat portion of the sewing machine under the feed dog where it is mounted. The shuttle and lower thread are placed under the sewing machine bed.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417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620688"/>
            <a:ext cx="9904095" cy="1292662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en-IN" dirty="0"/>
              <a:t>Lower part </a:t>
            </a:r>
            <a:r>
              <a:rPr lang="en-US" dirty="0"/>
              <a:t>of the sewing machine comprises of treadle, legs etc. Presence of these lower parts depend on the type of machine.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1913350"/>
            <a:ext cx="5489848" cy="548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69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170180"/>
            <a:ext cx="10369151" cy="1354217"/>
          </a:xfrm>
        </p:spPr>
        <p:txBody>
          <a:bodyPr/>
          <a:lstStyle/>
          <a:p>
            <a:pPr algn="ctr"/>
            <a:r>
              <a:rPr lang="en-US" dirty="0"/>
              <a:t>FUNCTIONS OF BASIC PARTS OF A SEWING MACHINE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858" y="2060848"/>
            <a:ext cx="9904095" cy="430887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Spool pin: </a:t>
            </a:r>
            <a:r>
              <a:rPr lang="en-US" dirty="0"/>
              <a:t>An upright metal rod placed on top of the arm of the machine to hold the reel of thread. 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Thread guide:  </a:t>
            </a:r>
            <a:r>
              <a:rPr lang="en-US" dirty="0"/>
              <a:t>A metal loop that takes the thread from the spool pin to the needle. 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  <a:p>
            <a:pPr marL="514350" indent="-514350" algn="just">
              <a:buFont typeface="+mj-lt"/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Tension disc: </a:t>
            </a:r>
            <a:r>
              <a:rPr lang="en-US" dirty="0"/>
              <a:t>A combination of two concave discs placed together with the convex sides facing each other to control the delivery of the upper thread from the spool to the needle.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26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404664"/>
            <a:ext cx="9904095" cy="6032421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4"/>
            </a:pPr>
            <a:r>
              <a:rPr lang="en-US" b="1" dirty="0">
                <a:solidFill>
                  <a:srgbClr val="FFFF00"/>
                </a:solidFill>
              </a:rPr>
              <a:t>Thread take-up lever: </a:t>
            </a:r>
            <a:r>
              <a:rPr lang="en-US" dirty="0"/>
              <a:t>Fitted to the body of the arm and located above the tension disc, a lever </a:t>
            </a:r>
            <a:r>
              <a:rPr lang="en-GB" dirty="0"/>
              <a:t>pulls the thread back after each stitch, </a:t>
            </a:r>
            <a:r>
              <a:rPr lang="en-IN" dirty="0"/>
              <a:t>with an </a:t>
            </a:r>
            <a:r>
              <a:rPr lang="en-US" dirty="0"/>
              <a:t>up and down motion so that it lays evenly over the fabric.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en-US" dirty="0"/>
          </a:p>
          <a:p>
            <a:pPr marL="514350" indent="-514350" algn="just">
              <a:buFont typeface="+mj-lt"/>
              <a:buAutoNum type="arabicPeriod" startAt="4"/>
            </a:pPr>
            <a:r>
              <a:rPr lang="en-US" b="1" dirty="0">
                <a:solidFill>
                  <a:srgbClr val="FFFF00"/>
                </a:solidFill>
              </a:rPr>
              <a:t>Needle bar:</a:t>
            </a:r>
            <a:r>
              <a:rPr lang="en-US" dirty="0"/>
              <a:t> A metal rod which holds the needle with the help of a clamp to give motion to the needle.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en-US" dirty="0"/>
          </a:p>
          <a:p>
            <a:pPr marL="514350" indent="-514350" algn="just">
              <a:buFont typeface="+mj-lt"/>
              <a:buAutoNum type="arabicPeriod" startAt="4"/>
            </a:pPr>
            <a:r>
              <a:rPr lang="en-US" b="1" dirty="0">
                <a:solidFill>
                  <a:srgbClr val="FFFF00"/>
                </a:solidFill>
              </a:rPr>
              <a:t>Presser foot: </a:t>
            </a:r>
            <a:r>
              <a:rPr lang="en-US" dirty="0"/>
              <a:t>It is a detachable device for holding the material in place on the feed dog while stitching. </a:t>
            </a:r>
            <a:endParaRPr lang="en-IN" dirty="0"/>
          </a:p>
          <a:p>
            <a:pPr marL="514350" indent="-514350" algn="just">
              <a:buFont typeface="+mj-lt"/>
              <a:buAutoNum type="arabicPeriod" startAt="4"/>
            </a:pPr>
            <a:endParaRPr lang="en-IN" dirty="0"/>
          </a:p>
          <a:p>
            <a:pPr marL="514350" indent="-514350" algn="just">
              <a:buFont typeface="+mj-lt"/>
              <a:buAutoNum type="arabicPeriod" startAt="4"/>
            </a:pPr>
            <a:r>
              <a:rPr lang="en-US" b="1" dirty="0">
                <a:solidFill>
                  <a:srgbClr val="FFFF00"/>
                </a:solidFill>
              </a:rPr>
              <a:t>Presser foot lifter: </a:t>
            </a:r>
            <a:r>
              <a:rPr lang="en-US" dirty="0"/>
              <a:t>It is the lever attached to the presser bar to control the up and down movement of the presser foot.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95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2451</TotalTime>
  <Words>1407</Words>
  <Application>Microsoft Office PowerPoint</Application>
  <PresentationFormat>Widescreen</PresentationFormat>
  <Paragraphs>151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Bookman Old Style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PARTS AND THEIR FUNCTIONS</vt:lpstr>
      <vt:lpstr>PowerPoint Presentation</vt:lpstr>
      <vt:lpstr>PowerPoint Presentation</vt:lpstr>
      <vt:lpstr>FUNCTIONS OF BASIC PARTS OF A SEWING MACHINE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ATTACHMENTS &amp; THEIR FUNCTIONS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192</cp:revision>
  <dcterms:created xsi:type="dcterms:W3CDTF">2020-07-27T09:02:30Z</dcterms:created>
  <dcterms:modified xsi:type="dcterms:W3CDTF">2022-06-28T09:51:29Z</dcterms:modified>
</cp:coreProperties>
</file>