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 id="2147483678" r:id="rId2"/>
  </p:sldMasterIdLst>
  <p:notesMasterIdLst>
    <p:notesMasterId r:id="rId23"/>
  </p:notesMasterIdLst>
  <p:sldIdLst>
    <p:sldId id="307" r:id="rId3"/>
    <p:sldId id="281" r:id="rId4"/>
    <p:sldId id="282" r:id="rId5"/>
    <p:sldId id="283" r:id="rId6"/>
    <p:sldId id="311" r:id="rId7"/>
    <p:sldId id="312" r:id="rId8"/>
    <p:sldId id="313" r:id="rId9"/>
    <p:sldId id="318" r:id="rId10"/>
    <p:sldId id="341" r:id="rId11"/>
    <p:sldId id="333" r:id="rId12"/>
    <p:sldId id="334" r:id="rId13"/>
    <p:sldId id="331" r:id="rId14"/>
    <p:sldId id="332" r:id="rId15"/>
    <p:sldId id="354" r:id="rId16"/>
    <p:sldId id="335" r:id="rId17"/>
    <p:sldId id="336" r:id="rId18"/>
    <p:sldId id="355" r:id="rId19"/>
    <p:sldId id="356" r:id="rId20"/>
    <p:sldId id="306" r:id="rId21"/>
    <p:sldId id="279"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4F5D"/>
    <a:srgbClr val="FF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89"/>
  </p:normalViewPr>
  <p:slideViewPr>
    <p:cSldViewPr>
      <p:cViewPr varScale="1">
        <p:scale>
          <a:sx n="68" d="100"/>
          <a:sy n="68" d="100"/>
        </p:scale>
        <p:origin x="792" y="72"/>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2E85535-D0A4-48FF-A270-A89A70FB47E6}" type="doc">
      <dgm:prSet loTypeId="urn:microsoft.com/office/officeart/2005/8/layout/rings+Icon" loCatId="relationship" qsTypeId="urn:microsoft.com/office/officeart/2005/8/quickstyle/3d4" qsCatId="3D" csTypeId="urn:microsoft.com/office/officeart/2005/8/colors/colorful4" csCatId="colorful" phldr="1"/>
      <dgm:spPr/>
    </dgm:pt>
    <dgm:pt modelId="{6AD5B640-A68A-43C2-AB13-AFCBB253AB31}">
      <dgm:prSet phldrT="[Text]" custT="1"/>
      <dgm:spPr/>
      <dgm:t>
        <a:bodyPr/>
        <a:lstStyle/>
        <a:p>
          <a:r>
            <a:rPr lang="en-GB" sz="2800">
              <a:solidFill>
                <a:schemeClr val="bg1"/>
              </a:solidFill>
              <a:latin typeface="Century Schoolbook" panose="02040604050505020304" pitchFamily="18" charset="0"/>
            </a:rPr>
            <a:t>Drafting</a:t>
          </a:r>
          <a:endParaRPr lang="en-US" sz="2800" dirty="0">
            <a:solidFill>
              <a:schemeClr val="bg1"/>
            </a:solidFill>
            <a:latin typeface="Century Schoolbook" panose="02040604050505020304" pitchFamily="18" charset="0"/>
          </a:endParaRPr>
        </a:p>
      </dgm:t>
    </dgm:pt>
    <dgm:pt modelId="{35D42DE6-6256-4FFA-81B6-AC633B6FC8EB}" type="parTrans" cxnId="{3F16D939-9D1E-4C14-BEB0-A7947DB6745D}">
      <dgm:prSet/>
      <dgm:spPr/>
      <dgm:t>
        <a:bodyPr/>
        <a:lstStyle/>
        <a:p>
          <a:endParaRPr lang="en-US"/>
        </a:p>
      </dgm:t>
    </dgm:pt>
    <dgm:pt modelId="{47FD7062-DB9E-42DF-A3E9-B2F613252361}" type="sibTrans" cxnId="{3F16D939-9D1E-4C14-BEB0-A7947DB6745D}">
      <dgm:prSet/>
      <dgm:spPr/>
      <dgm:t>
        <a:bodyPr/>
        <a:lstStyle/>
        <a:p>
          <a:endParaRPr lang="en-US"/>
        </a:p>
      </dgm:t>
    </dgm:pt>
    <dgm:pt modelId="{4FD97ED7-9A61-4E83-B944-BA4100B28614}">
      <dgm:prSet custT="1"/>
      <dgm:spPr/>
      <dgm:t>
        <a:bodyPr/>
        <a:lstStyle/>
        <a:p>
          <a:r>
            <a:rPr lang="en-GB" sz="2800">
              <a:solidFill>
                <a:schemeClr val="bg1"/>
              </a:solidFill>
              <a:latin typeface="Century Schoolbook" panose="02040604050505020304" pitchFamily="18" charset="0"/>
            </a:rPr>
            <a:t>Flat pattern making</a:t>
          </a:r>
          <a:endParaRPr lang="en-IN" sz="2800" dirty="0">
            <a:solidFill>
              <a:schemeClr val="bg1"/>
            </a:solidFill>
            <a:latin typeface="Century Schoolbook" panose="02040604050505020304" pitchFamily="18" charset="0"/>
          </a:endParaRPr>
        </a:p>
      </dgm:t>
    </dgm:pt>
    <dgm:pt modelId="{E6059FF7-FE28-476D-9770-1773F12246DA}" type="parTrans" cxnId="{1C8B2A11-CBE1-4637-A10F-A5B8BBB9D33B}">
      <dgm:prSet/>
      <dgm:spPr/>
      <dgm:t>
        <a:bodyPr/>
        <a:lstStyle/>
        <a:p>
          <a:endParaRPr lang="en-US"/>
        </a:p>
      </dgm:t>
    </dgm:pt>
    <dgm:pt modelId="{F804B48F-90DA-4F85-B7F0-1E12E98DEE1B}" type="sibTrans" cxnId="{1C8B2A11-CBE1-4637-A10F-A5B8BBB9D33B}">
      <dgm:prSet/>
      <dgm:spPr/>
      <dgm:t>
        <a:bodyPr/>
        <a:lstStyle/>
        <a:p>
          <a:endParaRPr lang="en-US"/>
        </a:p>
      </dgm:t>
    </dgm:pt>
    <dgm:pt modelId="{B0895D0C-C3E4-437D-9F0E-9295433721E0}">
      <dgm:prSet custT="1"/>
      <dgm:spPr/>
      <dgm:t>
        <a:bodyPr/>
        <a:lstStyle/>
        <a:p>
          <a:r>
            <a:rPr lang="en-GB" sz="2800" dirty="0">
              <a:solidFill>
                <a:schemeClr val="bg1"/>
              </a:solidFill>
              <a:latin typeface="Century Schoolbook" panose="02040604050505020304" pitchFamily="18" charset="0"/>
            </a:rPr>
            <a:t>Draping</a:t>
          </a:r>
          <a:endParaRPr lang="en-IN" sz="2800" dirty="0">
            <a:solidFill>
              <a:schemeClr val="bg1"/>
            </a:solidFill>
            <a:latin typeface="Century Schoolbook" panose="02040604050505020304" pitchFamily="18" charset="0"/>
          </a:endParaRPr>
        </a:p>
      </dgm:t>
    </dgm:pt>
    <dgm:pt modelId="{3B65A41C-F565-4143-967B-43E73CAAD4BC}" type="parTrans" cxnId="{4EA8D566-03AE-4E28-A0A0-9EF2B08BCE13}">
      <dgm:prSet/>
      <dgm:spPr/>
      <dgm:t>
        <a:bodyPr/>
        <a:lstStyle/>
        <a:p>
          <a:endParaRPr lang="en-US"/>
        </a:p>
      </dgm:t>
    </dgm:pt>
    <dgm:pt modelId="{5238AE58-3C9C-4AAC-8CE2-2AF4DC4ED974}" type="sibTrans" cxnId="{4EA8D566-03AE-4E28-A0A0-9EF2B08BCE13}">
      <dgm:prSet/>
      <dgm:spPr/>
      <dgm:t>
        <a:bodyPr/>
        <a:lstStyle/>
        <a:p>
          <a:endParaRPr lang="en-US"/>
        </a:p>
      </dgm:t>
    </dgm:pt>
    <dgm:pt modelId="{80E8E339-F8E8-440B-A6FD-26F6916DFA43}" type="pres">
      <dgm:prSet presAssocID="{72E85535-D0A4-48FF-A270-A89A70FB47E6}" presName="Name0" presStyleCnt="0">
        <dgm:presLayoutVars>
          <dgm:chMax val="7"/>
          <dgm:dir/>
          <dgm:resizeHandles val="exact"/>
        </dgm:presLayoutVars>
      </dgm:prSet>
      <dgm:spPr/>
    </dgm:pt>
    <dgm:pt modelId="{468D220C-CCE3-4FB8-87A2-9F1F1BA937EF}" type="pres">
      <dgm:prSet presAssocID="{72E85535-D0A4-48FF-A270-A89A70FB47E6}" presName="ellipse1" presStyleLbl="vennNode1" presStyleIdx="0" presStyleCnt="3">
        <dgm:presLayoutVars>
          <dgm:bulletEnabled val="1"/>
        </dgm:presLayoutVars>
      </dgm:prSet>
      <dgm:spPr/>
    </dgm:pt>
    <dgm:pt modelId="{58319C50-CB11-4D7A-9842-A1A0466E93FC}" type="pres">
      <dgm:prSet presAssocID="{72E85535-D0A4-48FF-A270-A89A70FB47E6}" presName="ellipse2" presStyleLbl="vennNode1" presStyleIdx="1" presStyleCnt="3">
        <dgm:presLayoutVars>
          <dgm:bulletEnabled val="1"/>
        </dgm:presLayoutVars>
      </dgm:prSet>
      <dgm:spPr/>
    </dgm:pt>
    <dgm:pt modelId="{42C9EA86-052B-4204-B1E6-B8CE65224F9F}" type="pres">
      <dgm:prSet presAssocID="{72E85535-D0A4-48FF-A270-A89A70FB47E6}" presName="ellipse3" presStyleLbl="vennNode1" presStyleIdx="2" presStyleCnt="3">
        <dgm:presLayoutVars>
          <dgm:bulletEnabled val="1"/>
        </dgm:presLayoutVars>
      </dgm:prSet>
      <dgm:spPr/>
    </dgm:pt>
  </dgm:ptLst>
  <dgm:cxnLst>
    <dgm:cxn modelId="{1C8B2A11-CBE1-4637-A10F-A5B8BBB9D33B}" srcId="{72E85535-D0A4-48FF-A270-A89A70FB47E6}" destId="{4FD97ED7-9A61-4E83-B944-BA4100B28614}" srcOrd="1" destOrd="0" parTransId="{E6059FF7-FE28-476D-9770-1773F12246DA}" sibTransId="{F804B48F-90DA-4F85-B7F0-1E12E98DEE1B}"/>
    <dgm:cxn modelId="{1C053433-F0E8-4611-9C4C-260C1B2951FC}" type="presOf" srcId="{6AD5B640-A68A-43C2-AB13-AFCBB253AB31}" destId="{468D220C-CCE3-4FB8-87A2-9F1F1BA937EF}" srcOrd="0" destOrd="0" presId="urn:microsoft.com/office/officeart/2005/8/layout/rings+Icon"/>
    <dgm:cxn modelId="{3F16D939-9D1E-4C14-BEB0-A7947DB6745D}" srcId="{72E85535-D0A4-48FF-A270-A89A70FB47E6}" destId="{6AD5B640-A68A-43C2-AB13-AFCBB253AB31}" srcOrd="0" destOrd="0" parTransId="{35D42DE6-6256-4FFA-81B6-AC633B6FC8EB}" sibTransId="{47FD7062-DB9E-42DF-A3E9-B2F613252361}"/>
    <dgm:cxn modelId="{72BD5A3C-2F97-47CA-90B7-1FA20D0B6424}" type="presOf" srcId="{B0895D0C-C3E4-437D-9F0E-9295433721E0}" destId="{42C9EA86-052B-4204-B1E6-B8CE65224F9F}" srcOrd="0" destOrd="0" presId="urn:microsoft.com/office/officeart/2005/8/layout/rings+Icon"/>
    <dgm:cxn modelId="{4EA8D566-03AE-4E28-A0A0-9EF2B08BCE13}" srcId="{72E85535-D0A4-48FF-A270-A89A70FB47E6}" destId="{B0895D0C-C3E4-437D-9F0E-9295433721E0}" srcOrd="2" destOrd="0" parTransId="{3B65A41C-F565-4143-967B-43E73CAAD4BC}" sibTransId="{5238AE58-3C9C-4AAC-8CE2-2AF4DC4ED974}"/>
    <dgm:cxn modelId="{5386D876-3EA0-4C11-9F11-D3F484D0567B}" type="presOf" srcId="{72E85535-D0A4-48FF-A270-A89A70FB47E6}" destId="{80E8E339-F8E8-440B-A6FD-26F6916DFA43}" srcOrd="0" destOrd="0" presId="urn:microsoft.com/office/officeart/2005/8/layout/rings+Icon"/>
    <dgm:cxn modelId="{96FA43F7-50DE-4DE7-850C-92CE785828ED}" type="presOf" srcId="{4FD97ED7-9A61-4E83-B944-BA4100B28614}" destId="{58319C50-CB11-4D7A-9842-A1A0466E93FC}" srcOrd="0" destOrd="0" presId="urn:microsoft.com/office/officeart/2005/8/layout/rings+Icon"/>
    <dgm:cxn modelId="{F6E944A3-8712-40B4-916A-7E274A495B1B}" type="presParOf" srcId="{80E8E339-F8E8-440B-A6FD-26F6916DFA43}" destId="{468D220C-CCE3-4FB8-87A2-9F1F1BA937EF}" srcOrd="0" destOrd="0" presId="urn:microsoft.com/office/officeart/2005/8/layout/rings+Icon"/>
    <dgm:cxn modelId="{5ACE48C6-56EB-40BF-95D5-114412BB58BF}" type="presParOf" srcId="{80E8E339-F8E8-440B-A6FD-26F6916DFA43}" destId="{58319C50-CB11-4D7A-9842-A1A0466E93FC}" srcOrd="1" destOrd="0" presId="urn:microsoft.com/office/officeart/2005/8/layout/rings+Icon"/>
    <dgm:cxn modelId="{8D7BFDCD-041B-478C-A9DF-7669133960F7}" type="presParOf" srcId="{80E8E339-F8E8-440B-A6FD-26F6916DFA43}" destId="{42C9EA86-052B-4204-B1E6-B8CE65224F9F}" srcOrd="2" destOrd="0" presId="urn:microsoft.com/office/officeart/2005/8/layout/rings+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8D220C-CCE3-4FB8-87A2-9F1F1BA937EF}">
      <dsp:nvSpPr>
        <dsp:cNvPr id="0" name=""/>
        <dsp:cNvSpPr/>
      </dsp:nvSpPr>
      <dsp:spPr>
        <a:xfrm>
          <a:off x="1005657" y="0"/>
          <a:ext cx="2948317" cy="2948275"/>
        </a:xfrm>
        <a:prstGeom prst="ellipse">
          <a:avLst/>
        </a:prstGeom>
        <a:solidFill>
          <a:schemeClr val="accent4">
            <a:alpha val="5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GB" sz="2800" kern="1200">
              <a:solidFill>
                <a:schemeClr val="bg1"/>
              </a:solidFill>
              <a:latin typeface="Century Schoolbook" panose="02040604050505020304" pitchFamily="18" charset="0"/>
            </a:rPr>
            <a:t>Drafting</a:t>
          </a:r>
          <a:endParaRPr lang="en-US" sz="2800" kern="1200" dirty="0">
            <a:solidFill>
              <a:schemeClr val="bg1"/>
            </a:solidFill>
            <a:latin typeface="Century Schoolbook" panose="02040604050505020304" pitchFamily="18" charset="0"/>
          </a:endParaRPr>
        </a:p>
      </dsp:txBody>
      <dsp:txXfrm>
        <a:off x="1437428" y="431765"/>
        <a:ext cx="2084775" cy="2084745"/>
      </dsp:txXfrm>
    </dsp:sp>
    <dsp:sp modelId="{58319C50-CB11-4D7A-9842-A1A0466E93FC}">
      <dsp:nvSpPr>
        <dsp:cNvPr id="0" name=""/>
        <dsp:cNvSpPr/>
      </dsp:nvSpPr>
      <dsp:spPr>
        <a:xfrm>
          <a:off x="2523182" y="1966335"/>
          <a:ext cx="2948317" cy="2948275"/>
        </a:xfrm>
        <a:prstGeom prst="ellipse">
          <a:avLst/>
        </a:prstGeom>
        <a:solidFill>
          <a:schemeClr val="accent4">
            <a:alpha val="50000"/>
            <a:hueOff val="-2232385"/>
            <a:satOff val="13449"/>
            <a:lumOff val="1078"/>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GB" sz="2800" kern="1200">
              <a:solidFill>
                <a:schemeClr val="bg1"/>
              </a:solidFill>
              <a:latin typeface="Century Schoolbook" panose="02040604050505020304" pitchFamily="18" charset="0"/>
            </a:rPr>
            <a:t>Flat pattern making</a:t>
          </a:r>
          <a:endParaRPr lang="en-IN" sz="2800" kern="1200" dirty="0">
            <a:solidFill>
              <a:schemeClr val="bg1"/>
            </a:solidFill>
            <a:latin typeface="Century Schoolbook" panose="02040604050505020304" pitchFamily="18" charset="0"/>
          </a:endParaRPr>
        </a:p>
      </dsp:txBody>
      <dsp:txXfrm>
        <a:off x="2954953" y="2398100"/>
        <a:ext cx="2084775" cy="2084745"/>
      </dsp:txXfrm>
    </dsp:sp>
    <dsp:sp modelId="{42C9EA86-052B-4204-B1E6-B8CE65224F9F}">
      <dsp:nvSpPr>
        <dsp:cNvPr id="0" name=""/>
        <dsp:cNvSpPr/>
      </dsp:nvSpPr>
      <dsp:spPr>
        <a:xfrm>
          <a:off x="4038913" y="0"/>
          <a:ext cx="2948317" cy="2948275"/>
        </a:xfrm>
        <a:prstGeom prst="ellipse">
          <a:avLst/>
        </a:prstGeom>
        <a:solidFill>
          <a:schemeClr val="accent4">
            <a:alpha val="50000"/>
            <a:hueOff val="-4464770"/>
            <a:satOff val="26899"/>
            <a:lumOff val="2156"/>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tx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GB" sz="2800" kern="1200" dirty="0">
              <a:solidFill>
                <a:schemeClr val="bg1"/>
              </a:solidFill>
              <a:latin typeface="Century Schoolbook" panose="02040604050505020304" pitchFamily="18" charset="0"/>
            </a:rPr>
            <a:t>Draping</a:t>
          </a:r>
          <a:endParaRPr lang="en-IN" sz="2800" kern="1200" dirty="0">
            <a:solidFill>
              <a:schemeClr val="bg1"/>
            </a:solidFill>
            <a:latin typeface="Century Schoolbook" panose="02040604050505020304" pitchFamily="18" charset="0"/>
          </a:endParaRPr>
        </a:p>
      </dsp:txBody>
      <dsp:txXfrm>
        <a:off x="4470684" y="431765"/>
        <a:ext cx="2084775" cy="2084745"/>
      </dsp:txXfrm>
    </dsp:sp>
  </dsp:spTree>
</dsp:drawing>
</file>

<file path=ppt/diagrams/layout1.xml><?xml version="1.0" encoding="utf-8"?>
<dgm:layoutDef xmlns:dgm="http://schemas.openxmlformats.org/drawingml/2006/diagram" xmlns:a="http://schemas.openxmlformats.org/drawingml/2006/main" uniqueId="urn:microsoft.com/office/officeart/2005/8/layout/rings+Icon">
  <dgm:title val="Interconnected Rings"/>
  <dgm:desc val="Use to show overlapping or interconnected ideas or concepts. The first seven lines of Level 1 text correspond with a circle. Unused text does not appear, but remains available if you switch layouts.  "/>
  <dgm:catLst>
    <dgm:cat type="relationship" pri="32000"/>
    <dgm:cat type="officeonline" pri="6000"/>
  </dgm:catLst>
  <dgm:sampData useDef="1">
    <dgm:dataModel>
      <dgm:ptLst/>
      <dgm:bg/>
      <dgm:whole/>
    </dgm:dataModel>
  </dgm:sampData>
  <dgm:styleData>
    <dgm:dataModel>
      <dgm:ptLst>
        <dgm:pt modelId="0" type="doc"/>
        <dgm:pt modelId="10"/>
        <dgm:pt modelId="20"/>
      </dgm:ptLst>
      <dgm:cxnLst>
        <dgm:cxn modelId="30" srcId="0" destId="10" srcOrd="0" destOrd="0"/>
        <dgm:cxn modelId="40" srcId="0" destId="20" srcOrd="1" destOrd="0"/>
      </dgm:cxnLst>
      <dgm:bg/>
      <dgm:whole/>
    </dgm:dataModel>
  </dgm:styleData>
  <dgm:clrData>
    <dgm:dataModel>
      <dgm:ptLst>
        <dgm:pt modelId="0" type="doc"/>
        <dgm:pt modelId="10"/>
        <dgm:pt modelId="20"/>
        <dgm:pt modelId="30"/>
        <dgm:pt modelId="40"/>
      </dgm:ptLst>
      <dgm:cxnLst>
        <dgm:cxn modelId="50" srcId="0" destId="10" srcOrd="0" destOrd="0"/>
        <dgm:cxn modelId="60" srcId="0" destId="20" srcOrd="1" destOrd="0"/>
        <dgm:cxn modelId="70" srcId="0" destId="30" srcOrd="2" destOrd="0"/>
        <dgm:cxn modelId="80" srcId="0" destId="40" srcOrd="2" destOrd="0"/>
      </dgm:cxnLst>
      <dgm:bg/>
      <dgm:whole/>
    </dgm:dataModel>
  </dgm:clrData>
  <dgm:layoutNode name="Name0">
    <dgm:varLst>
      <dgm:chMax val="7"/>
      <dgm:dir/>
      <dgm:resizeHandles val="exact"/>
    </dgm:varLst>
    <dgm:choose name="Name1">
      <dgm:if name="Name2" axis="ch" ptType="node" func="cnt" op="lt" val="1">
        <dgm:alg type="composite"/>
        <dgm:shape xmlns:r="http://schemas.openxmlformats.org/officeDocument/2006/relationships" r:blip="">
          <dgm:adjLst/>
        </dgm:shape>
        <dgm:presOf/>
        <dgm:constrLst/>
        <dgm:ruleLst/>
      </dgm:if>
      <dgm:if name="Name3" axis="ch" ptType="node" func="cnt" op="equ" val="1">
        <dgm:alg type="composite">
          <dgm:param type="ar" val="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dgm:constr type="h" for="ch" forName="ellipse1" refType="h"/>
        </dgm:constrLst>
      </dgm:if>
      <dgm:if name="Name4" axis="ch" ptType="node" func="cnt" op="equ" val="2">
        <dgm:alg type="composite">
          <dgm:param type="ar" val="0.908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6602"/>
          <dgm:constr type="h" for="ch" forName="ellipse1" refType="h" fact="0.5999"/>
          <dgm:constr type="l" for="ch" forName="ellipse2" refType="w" fact="0.3398"/>
          <dgm:constr type="t" for="ch" forName="ellipse2" refType="h" fact="0.4001"/>
          <dgm:constr type="w" for="ch" forName="ellipse2" refType="w" fact="0.6602"/>
          <dgm:constr type="h" for="ch" forName="ellipse2" refType="h" fact="0.5999"/>
        </dgm:constrLst>
      </dgm:if>
      <dgm:if name="Name5" axis="ch" ptType="node" func="cnt" op="equ" val="3">
        <dgm:alg type="composite">
          <dgm:param type="ar" val="1.217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4929"/>
          <dgm:constr type="h" for="ch" forName="ellipse1" refType="h" fact="0.5999"/>
          <dgm:constr type="l" for="ch" forName="ellipse2" refType="w" fact="0.2537"/>
          <dgm:constr type="t" for="ch" forName="ellipse2" refType="h" fact="0.4001"/>
          <dgm:constr type="w" for="ch" forName="ellipse2" refType="w" fact="0.4929"/>
          <dgm:constr type="h" for="ch" forName="ellipse2" refType="h" fact="0.5999"/>
          <dgm:constr type="l" for="ch" forName="ellipse3" refType="w" fact="0.5071"/>
          <dgm:constr type="t" for="ch" forName="ellipse3" refType="h" fact="0"/>
          <dgm:constr type="w" for="ch" forName="ellipse3" refType="w" fact="0.4929"/>
          <dgm:constr type="h" for="ch" forName="ellipse3" refType="h" fact="0.5999"/>
        </dgm:constrLst>
      </dgm:if>
      <dgm:if name="Name6" axis="ch" ptType="node" func="cnt" op="equ" val="4">
        <dgm:alg type="composite">
          <dgm:param type="ar" val="1.5255"/>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932"/>
          <dgm:constr type="h" for="ch" forName="ellipse1" refType="h" fact="0.5999"/>
          <dgm:constr type="l" for="ch" forName="ellipse2" refType="w" fact="0.2023"/>
          <dgm:constr type="t" for="ch" forName="ellipse2" refType="h" fact="0.4001"/>
          <dgm:constr type="w" for="ch" forName="ellipse2" refType="w" fact="0.3932"/>
          <dgm:constr type="h" for="ch" forName="ellipse2" refType="h" fact="0.5999"/>
          <dgm:constr type="l" for="ch" forName="ellipse3" refType="w" fact="0.4045"/>
          <dgm:constr type="t" for="ch" forName="ellipse3" refType="h" fact="0"/>
          <dgm:constr type="w" for="ch" forName="ellipse3" refType="w" fact="0.3932"/>
          <dgm:constr type="h" for="ch" forName="ellipse3" refType="h" fact="0.5999"/>
          <dgm:constr type="l" for="ch" forName="ellipse4" refType="w" fact="0.6068"/>
          <dgm:constr type="t" for="ch" forName="ellipse4" refType="h" fact="0.4001"/>
          <dgm:constr type="w" for="ch" forName="ellipse4" refType="w" fact="0.3932"/>
          <dgm:constr type="h" for="ch" forName="ellipse4" refType="h" fact="0.5999"/>
        </dgm:constrLst>
      </dgm:if>
      <dgm:if name="Name7" axis="ch" ptType="node" func="cnt" op="equ" val="5">
        <dgm:alg type="composite">
          <dgm:param type="ar" val="1.834"/>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271"/>
          <dgm:constr type="h" for="ch" forName="ellipse1" refType="h" fact="0.5999"/>
          <dgm:constr type="l" for="ch" forName="ellipse2" refType="w" fact="0.1682"/>
          <dgm:constr type="t" for="ch" forName="ellipse2" refType="h" fact="0.4001"/>
          <dgm:constr type="w" for="ch" forName="ellipse2" refType="w" fact="0.3271"/>
          <dgm:constr type="h" for="ch" forName="ellipse2" refType="h" fact="0.5999"/>
          <dgm:constr type="l" for="ch" forName="ellipse3" refType="w" fact="0.3365"/>
          <dgm:constr type="t" for="ch" forName="ellipse3" refType="h" fact="0"/>
          <dgm:constr type="w" for="ch" forName="ellipse3" refType="w" fact="0.3271"/>
          <dgm:constr type="h" for="ch" forName="ellipse3" refType="h" fact="0.5999"/>
          <dgm:constr type="l" for="ch" forName="ellipse4" refType="w" fact="0.5047"/>
          <dgm:constr type="t" for="ch" forName="ellipse4" refType="h" fact="0.4001"/>
          <dgm:constr type="w" for="ch" forName="ellipse4" refType="w" fact="0.3271"/>
          <dgm:constr type="h" for="ch" forName="ellipse4" refType="h" fact="0.5999"/>
          <dgm:constr type="l" for="ch" forName="ellipse5" refType="w" fact="0.6729"/>
          <dgm:constr type="t" for="ch" forName="ellipse5" refType="h" fact="0"/>
          <dgm:constr type="w" for="ch" forName="ellipse5" refType="w" fact="0.3271"/>
          <dgm:constr type="h" for="ch" forName="ellipse5" refType="h" fact="0.5999"/>
        </dgm:constrLst>
      </dgm:if>
      <dgm:if name="Name8" axis="ch" ptType="node" func="cnt" op="equ" val="6">
        <dgm:alg type="composite">
          <dgm:param type="ar" val="2.1873"/>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78"/>
          <dgm:constr type="h" for="ch" forName="ellipse1" refType="h" fact="0.6081"/>
          <dgm:constr type="l" for="ch" forName="ellipse2" refType="w" fact="0.1444"/>
          <dgm:constr type="t" for="ch" forName="ellipse2" refType="h" fact="0.3919"/>
          <dgm:constr type="w" for="ch" forName="ellipse2" refType="w" fact="0.278"/>
          <dgm:constr type="h" for="ch" forName="ellipse2" refType="h" fact="0.6081"/>
          <dgm:constr type="l" for="ch" forName="ellipse3" refType="w" fact="0.2888"/>
          <dgm:constr type="t" for="ch" forName="ellipse3" refType="h" fact="0"/>
          <dgm:constr type="w" for="ch" forName="ellipse3" refType="w" fact="0.278"/>
          <dgm:constr type="h" for="ch" forName="ellipse3" refType="h" fact="0.6081"/>
          <dgm:constr type="l" for="ch" forName="ellipse4" refType="w" fact="0.4332"/>
          <dgm:constr type="t" for="ch" forName="ellipse4" refType="h" fact="0.3919"/>
          <dgm:constr type="w" for="ch" forName="ellipse4" refType="w" fact="0.278"/>
          <dgm:constr type="h" for="ch" forName="ellipse4" refType="h" fact="0.6081"/>
          <dgm:constr type="l" for="ch" forName="ellipse5" refType="w" fact="0.5776"/>
          <dgm:constr type="t" for="ch" forName="ellipse5" refType="h" fact="0"/>
          <dgm:constr type="w" for="ch" forName="ellipse5" refType="w" fact="0.278"/>
          <dgm:constr type="h" for="ch" forName="ellipse5" refType="h" fact="0.6081"/>
          <dgm:constr type="l" for="ch" forName="ellipse6" refType="w" fact="0.722"/>
          <dgm:constr type="t" for="ch" forName="ellipse6" refType="h" fact="0.3919"/>
          <dgm:constr type="w" for="ch" forName="ellipse6" refType="w" fact="0.278"/>
          <dgm:constr type="h" for="ch" forName="ellipse6" refType="h" fact="0.6081"/>
        </dgm:constrLst>
      </dgm:if>
      <dgm:else name="Name9">
        <dgm:alg type="composite">
          <dgm:param type="ar" val="2.346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455"/>
          <dgm:constr type="h" for="ch" forName="ellipse1" refType="h" fact="0.5761"/>
          <dgm:constr type="l" for="ch" forName="ellipse2" refType="w" fact="0.1257"/>
          <dgm:constr type="t" for="ch" forName="ellipse2" refType="h" fact="0.4239"/>
          <dgm:constr type="w" for="ch" forName="ellipse2" refType="w" fact="0.2455"/>
          <dgm:constr type="h" for="ch" forName="ellipse2" refType="h" fact="0.5761"/>
          <dgm:constr type="l" for="ch" forName="ellipse3" refType="w" fact="0.2515"/>
          <dgm:constr type="t" for="ch" forName="ellipse3" refType="h" fact="0"/>
          <dgm:constr type="w" for="ch" forName="ellipse3" refType="w" fact="0.2455"/>
          <dgm:constr type="h" for="ch" forName="ellipse3" refType="h" fact="0.5761"/>
          <dgm:constr type="l" for="ch" forName="ellipse4" refType="w" fact="0.3772"/>
          <dgm:constr type="t" for="ch" forName="ellipse4" refType="h" fact="0.4239"/>
          <dgm:constr type="w" for="ch" forName="ellipse4" refType="w" fact="0.2455"/>
          <dgm:constr type="h" for="ch" forName="ellipse4" refType="h" fact="0.5761"/>
          <dgm:constr type="l" for="ch" forName="ellipse5" refType="w" fact="0.503"/>
          <dgm:constr type="t" for="ch" forName="ellipse5" refType="h" fact="0"/>
          <dgm:constr type="w" for="ch" forName="ellipse5" refType="w" fact="0.2455"/>
          <dgm:constr type="h" for="ch" forName="ellipse5" refType="h" fact="0.5761"/>
          <dgm:constr type="l" for="ch" forName="ellipse6" refType="w" fact="0.6287"/>
          <dgm:constr type="t" for="ch" forName="ellipse6" refType="h" fact="0.4239"/>
          <dgm:constr type="w" for="ch" forName="ellipse6" refType="w" fact="0.2455"/>
          <dgm:constr type="h" for="ch" forName="ellipse6" refType="h" fact="0.5761"/>
          <dgm:constr type="l" for="ch" forName="ellipse7" refType="w" fact="0.7545"/>
          <dgm:constr type="t" for="ch" forName="ellipse7" refType="h" fact="0"/>
          <dgm:constr type="w" for="ch" forName="ellipse7" refType="w" fact="0.2455"/>
          <dgm:constr type="h" for="ch" forName="ellipse7" refType="h" fact="0.5761"/>
        </dgm:constrLst>
      </dgm:else>
    </dgm:choose>
    <dgm:choose name="Name10">
      <dgm:if name="Name11" axis="ch" ptType="node" func="cnt" op="gte" val="1">
        <dgm:layoutNode name="ellipse1" styleLbl="vennNode1">
          <dgm:varLst>
            <dgm:bulletEnabled val="1"/>
          </dgm:varLst>
          <dgm:alg type="tx"/>
          <dgm:shape xmlns:r="http://schemas.openxmlformats.org/officeDocument/2006/relationships" type="ellipse" r:blip="">
            <dgm:adjLst/>
          </dgm:shape>
          <dgm:choose name="Name12">
            <dgm:if name="Name13" func="var" arg="dir" op="equ" val="norm">
              <dgm:presOf axis="ch desOrSelf" ptType="node node" st="1 1" cnt="1 0"/>
            </dgm:if>
            <dgm:else name="Name14">
              <dgm:choose name="Name15">
                <dgm:if name="Name16" axis="ch" ptType="node" func="cnt" op="equ" val="1">
                  <dgm:presOf axis="ch desOrSelf" ptType="node node" st="1 1" cnt="1 0"/>
                </dgm:if>
                <dgm:if name="Name17" axis="ch" ptType="node" func="cnt" op="equ" val="2">
                  <dgm:presOf axis="ch desOrSelf" ptType="node node" st="2 1" cnt="1 0"/>
                </dgm:if>
                <dgm:if name="Name18" axis="ch" ptType="node" func="cnt" op="equ" val="3">
                  <dgm:presOf axis="ch desOrSelf" ptType="node node" st="3 1" cnt="1 0"/>
                </dgm:if>
                <dgm:if name="Name19" axis="ch" ptType="node" func="cnt" op="equ" val="4">
                  <dgm:presOf axis="ch desOrSelf" ptType="node node" st="4 1" cnt="1 0"/>
                </dgm:if>
                <dgm:if name="Name20" axis="ch" ptType="node" func="cnt" op="equ" val="5">
                  <dgm:presOf axis="ch desOrSelf" ptType="node node" st="5 1" cnt="1 0"/>
                </dgm:if>
                <dgm:if name="Name21" axis="ch" ptType="node" func="cnt" op="equ" val="6">
                  <dgm:presOf axis="ch desOrSelf" ptType="node node" st="6 1" cnt="1 0"/>
                </dgm:if>
                <dgm:if name="Name22" axis="ch" ptType="node" func="cnt" op="gte" val="7">
                  <dgm:presOf axis="ch desOrSelf" ptType="node node" st="7 1" cnt="1 0"/>
                </dgm:if>
                <dgm:else name="Name2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4"/>
    </dgm:choose>
    <dgm:choose name="Name25">
      <dgm:if name="Name26" axis="ch" ptType="node" func="cnt" op="gte" val="2">
        <dgm:layoutNode name="ellipse2" styleLbl="vennNode1">
          <dgm:varLst>
            <dgm:bulletEnabled val="1"/>
          </dgm:varLst>
          <dgm:alg type="tx"/>
          <dgm:choose name="Name27">
            <dgm:if name="Name28" func="var" arg="dir" op="equ" val="norm">
              <dgm:shape xmlns:r="http://schemas.openxmlformats.org/officeDocument/2006/relationships" type="ellipse" r:blip="">
                <dgm:adjLst/>
              </dgm:shape>
              <dgm:presOf axis="ch desOrSelf" ptType="node node" st="2 1" cnt="1 0"/>
            </dgm:if>
            <dgm:else name="Name29">
              <dgm:shape xmlns:r="http://schemas.openxmlformats.org/officeDocument/2006/relationships" type="ellipse" r:blip="" zOrderOff="-2">
                <dgm:adjLst/>
              </dgm:shape>
              <dgm:choose name="Name30">
                <dgm:if name="Name31" axis="ch" ptType="node" func="cnt" op="equ" val="2">
                  <dgm:presOf axis="ch desOrSelf" ptType="node node" st="1 1" cnt="1 0"/>
                </dgm:if>
                <dgm:if name="Name32" axis="ch" ptType="node" func="cnt" op="equ" val="3">
                  <dgm:presOf axis="ch desOrSelf" ptType="node node" st="2 1" cnt="1 0"/>
                </dgm:if>
                <dgm:if name="Name33" axis="ch" ptType="node" func="cnt" op="equ" val="4">
                  <dgm:presOf axis="ch desOrSelf" ptType="node node" st="3 1" cnt="1 0"/>
                </dgm:if>
                <dgm:if name="Name34" axis="ch" ptType="node" func="cnt" op="equ" val="5">
                  <dgm:presOf axis="ch desOrSelf" ptType="node node" st="4 1" cnt="1 0"/>
                </dgm:if>
                <dgm:if name="Name35" axis="ch" ptType="node" func="cnt" op="equ" val="6">
                  <dgm:presOf axis="ch desOrSelf" ptType="node node" st="5 1" cnt="1 0"/>
                </dgm:if>
                <dgm:if name="Name36" axis="ch" ptType="node" func="cnt" op="gte" val="7">
                  <dgm:presOf axis="ch desOrSelf" ptType="node node" st="6 1" cnt="1 0"/>
                </dgm:if>
                <dgm:else name="Name37"/>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8"/>
    </dgm:choose>
    <dgm:choose name="Name39">
      <dgm:if name="Name40" axis="ch" ptType="node" func="cnt" op="gte" val="3">
        <dgm:layoutNode name="ellipse3" styleLbl="vennNode1">
          <dgm:varLst>
            <dgm:bulletEnabled val="1"/>
          </dgm:varLst>
          <dgm:alg type="tx"/>
          <dgm:shape xmlns:r="http://schemas.openxmlformats.org/officeDocument/2006/relationships" type="ellipse" r:blip="">
            <dgm:adjLst/>
          </dgm:shape>
          <dgm:choose name="Name41">
            <dgm:if name="Name42" func="var" arg="dir" op="equ" val="norm">
              <dgm:shape xmlns:r="http://schemas.openxmlformats.org/officeDocument/2006/relationships" type="ellipse" r:blip="">
                <dgm:adjLst/>
              </dgm:shape>
              <dgm:presOf axis="ch desOrSelf" ptType="node node" st="3 1" cnt="1 0"/>
            </dgm:if>
            <dgm:else name="Name43">
              <dgm:shape xmlns:r="http://schemas.openxmlformats.org/officeDocument/2006/relationships" type="ellipse" r:blip="" zOrderOff="-4">
                <dgm:adjLst/>
              </dgm:shape>
              <dgm:choose name="Name44">
                <dgm:if name="Name45" axis="ch" ptType="node" func="cnt" op="equ" val="3">
                  <dgm:presOf axis="ch desOrSelf" ptType="node node" st="1 1" cnt="1 0"/>
                </dgm:if>
                <dgm:if name="Name46" axis="ch" ptType="node" func="cnt" op="equ" val="4">
                  <dgm:presOf axis="ch desOrSelf" ptType="node node" st="2 1" cnt="1 0"/>
                </dgm:if>
                <dgm:if name="Name47" axis="ch" ptType="node" func="cnt" op="equ" val="5">
                  <dgm:presOf axis="ch desOrSelf" ptType="node node" st="3 1" cnt="1 0"/>
                </dgm:if>
                <dgm:if name="Name48" axis="ch" ptType="node" func="cnt" op="equ" val="6">
                  <dgm:presOf axis="ch desOrSelf" ptType="node node" st="4 1" cnt="1 0"/>
                </dgm:if>
                <dgm:if name="Name49" axis="ch" ptType="node" func="cnt" op="gte" val="7">
                  <dgm:presOf axis="ch desOrSelf" ptType="node node" st="5 1" cnt="1 0"/>
                </dgm:if>
                <dgm:else name="Name50"/>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1"/>
    </dgm:choose>
    <dgm:choose name="Name52">
      <dgm:if name="Name53" axis="ch" ptType="node" func="cnt" op="gte" val="4">
        <dgm:layoutNode name="ellipse4" styleLbl="vennNode1">
          <dgm:varLst>
            <dgm:bulletEnabled val="1"/>
          </dgm:varLst>
          <dgm:alg type="tx"/>
          <dgm:choose name="Name54">
            <dgm:if name="Name55" func="var" arg="dir" op="equ" val="norm">
              <dgm:shape xmlns:r="http://schemas.openxmlformats.org/officeDocument/2006/relationships" type="ellipse" r:blip="">
                <dgm:adjLst/>
              </dgm:shape>
              <dgm:presOf axis="ch desOrSelf" ptType="node node" st="4 1" cnt="1 0"/>
            </dgm:if>
            <dgm:else name="Name56">
              <dgm:shape xmlns:r="http://schemas.openxmlformats.org/officeDocument/2006/relationships" type="ellipse" r:blip="" zOrderOff="-6">
                <dgm:adjLst/>
              </dgm:shape>
              <dgm:choose name="Name57">
                <dgm:if name="Name58" axis="ch" ptType="node" func="cnt" op="equ" val="4">
                  <dgm:presOf axis="ch desOrSelf" ptType="node node" st="1 1" cnt="1 0"/>
                </dgm:if>
                <dgm:if name="Name59" axis="ch" ptType="node" func="cnt" op="equ" val="5">
                  <dgm:presOf axis="ch desOrSelf" ptType="node node" st="2 1" cnt="1 0"/>
                </dgm:if>
                <dgm:if name="Name60" axis="ch" ptType="node" func="cnt" op="equ" val="6">
                  <dgm:presOf axis="ch desOrSelf" ptType="node node" st="3 1" cnt="1 0"/>
                </dgm:if>
                <dgm:if name="Name61" axis="ch" ptType="node" func="cnt" op="gte" val="7">
                  <dgm:presOf axis="ch desOrSelf" ptType="node node" st="4 1" cnt="1 0"/>
                </dgm:if>
                <dgm:else name="Name62"/>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3"/>
    </dgm:choose>
    <dgm:choose name="Name64">
      <dgm:if name="Name65" axis="ch" ptType="node" func="cnt" op="gte" val="5">
        <dgm:layoutNode name="ellipse5" styleLbl="vennNode1">
          <dgm:varLst>
            <dgm:bulletEnabled val="1"/>
          </dgm:varLst>
          <dgm:alg type="tx"/>
          <dgm:choose name="Name66">
            <dgm:if name="Name67" func="var" arg="dir" op="equ" val="norm">
              <dgm:shape xmlns:r="http://schemas.openxmlformats.org/officeDocument/2006/relationships" type="ellipse" r:blip="">
                <dgm:adjLst/>
              </dgm:shape>
              <dgm:presOf axis="ch desOrSelf" ptType="node node" st="5 1" cnt="1 0"/>
            </dgm:if>
            <dgm:else name="Name68">
              <dgm:shape xmlns:r="http://schemas.openxmlformats.org/officeDocument/2006/relationships" type="ellipse" r:blip="" zOrderOff="-8">
                <dgm:adjLst/>
              </dgm:shape>
              <dgm:choose name="Name69">
                <dgm:if name="Name70" axis="ch" ptType="node" func="cnt" op="equ" val="5">
                  <dgm:presOf axis="ch desOrSelf" ptType="node node" st="1 1" cnt="1 0"/>
                </dgm:if>
                <dgm:if name="Name71" axis="ch" ptType="node" func="cnt" op="equ" val="6">
                  <dgm:presOf axis="ch desOrSelf" ptType="node node" st="2 1" cnt="1 0"/>
                </dgm:if>
                <dgm:if name="Name72" axis="ch" ptType="node" func="cnt" op="gte" val="7">
                  <dgm:presOf axis="ch desOrSelf" ptType="node node" st="3 1" cnt="1 0"/>
                </dgm:if>
                <dgm:else name="Name7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4"/>
    </dgm:choose>
    <dgm:choose name="Name75">
      <dgm:if name="Name76" axis="ch" ptType="node" func="cnt" op="gte" val="6">
        <dgm:layoutNode name="ellipse6" styleLbl="vennNode1">
          <dgm:varLst>
            <dgm:bulletEnabled val="1"/>
          </dgm:varLst>
          <dgm:alg type="tx"/>
          <dgm:choose name="Name77">
            <dgm:if name="Name78" func="var" arg="dir" op="equ" val="norm">
              <dgm:shape xmlns:r="http://schemas.openxmlformats.org/officeDocument/2006/relationships" type="ellipse" r:blip="">
                <dgm:adjLst/>
              </dgm:shape>
              <dgm:presOf axis="ch desOrSelf" ptType="node node" st="6 1" cnt="1 0"/>
            </dgm:if>
            <dgm:else name="Name79">
              <dgm:shape xmlns:r="http://schemas.openxmlformats.org/officeDocument/2006/relationships" type="ellipse" r:blip="" zOrderOff="-10">
                <dgm:adjLst/>
              </dgm:shape>
              <dgm:choose name="Name80">
                <dgm:if name="Name81" axis="ch" ptType="node" func="cnt" op="equ" val="6">
                  <dgm:presOf axis="ch desOrSelf" ptType="node node" st="1 1" cnt="1 0"/>
                </dgm:if>
                <dgm:if name="Name82" axis="ch" ptType="node" func="cnt" op="gte" val="7">
                  <dgm:presOf axis="ch desOrSelf" ptType="node node" st="2 1" cnt="1 0"/>
                </dgm:if>
                <dgm:else name="Name8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choose name="Name85">
      <dgm:if name="Name86" axis="ch" ptType="node" func="cnt" op="gte" val="7">
        <dgm:layoutNode name="ellipse7" styleLbl="vennNode1">
          <dgm:varLst>
            <dgm:bulletEnabled val="1"/>
          </dgm:varLst>
          <dgm:alg type="tx"/>
          <dgm:choose name="Name87">
            <dgm:if name="Name88" func="var" arg="dir" op="equ" val="norm">
              <dgm:shape xmlns:r="http://schemas.openxmlformats.org/officeDocument/2006/relationships" type="ellipse" r:blip="">
                <dgm:adjLst/>
              </dgm:shape>
              <dgm:presOf axis="ch desOrSelf" ptType="node node" st="7 1" cnt="1 0"/>
            </dgm:if>
            <dgm:else name="Name89">
              <dgm:shape xmlns:r="http://schemas.openxmlformats.org/officeDocument/2006/relationships" type="ellipse" r:blip="" zOrderOff="-12">
                <dgm:adjLst/>
              </dgm:shape>
              <dgm:presOf axis="ch desOrSelf" ptType="node node" st="1 1" cnt="1 0"/>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Century Schoolbook" panose="02040604050505020304" pitchFamily="18" charset="0"/>
              </a:defRPr>
            </a:lvl1pPr>
          </a:lstStyle>
          <a:p>
            <a:endParaRPr lang="en-IN"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Century Schoolbook" panose="02040604050505020304" pitchFamily="18" charset="0"/>
              </a:defRPr>
            </a:lvl1pPr>
          </a:lstStyle>
          <a:p>
            <a:fld id="{CF15F8E9-E453-4935-B1C0-EAD1A8990AD6}" type="datetimeFigureOut">
              <a:rPr lang="en-IN" smtClean="0"/>
              <a:pPr/>
              <a:t>28-06-2022</a:t>
            </a:fld>
            <a:endParaRPr lang="en-IN"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IN"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Century Schoolbook" panose="02040604050505020304" pitchFamily="18" charset="0"/>
              </a:defRPr>
            </a:lvl1pPr>
          </a:lstStyle>
          <a:p>
            <a:endParaRPr lang="en-IN"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Century Schoolbook" panose="02040604050505020304" pitchFamily="18" charset="0"/>
              </a:defRPr>
            </a:lvl1pPr>
          </a:lstStyle>
          <a:p>
            <a:fld id="{61E3A4B6-87AA-4C24-AC16-387F7D570551}" type="slidenum">
              <a:rPr lang="en-IN" smtClean="0"/>
              <a:pPr/>
              <a:t>‹#›</a:t>
            </a:fld>
            <a:endParaRPr lang="en-IN" dirty="0"/>
          </a:p>
        </p:txBody>
      </p:sp>
    </p:spTree>
    <p:extLst>
      <p:ext uri="{BB962C8B-B14F-4D97-AF65-F5344CB8AC3E}">
        <p14:creationId xmlns:p14="http://schemas.microsoft.com/office/powerpoint/2010/main" val="18042893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Century Schoolbook" panose="02040604050505020304" pitchFamily="18" charset="0"/>
        <a:ea typeface="+mn-ea"/>
        <a:cs typeface="+mn-cs"/>
      </a:defRPr>
    </a:lvl1pPr>
    <a:lvl2pPr marL="457200" algn="l" defTabSz="914400" rtl="0" eaLnBrk="1" latinLnBrk="0" hangingPunct="1">
      <a:defRPr sz="1200" kern="1200">
        <a:solidFill>
          <a:schemeClr val="tx1"/>
        </a:solidFill>
        <a:latin typeface="Century Schoolbook" panose="02040604050505020304" pitchFamily="18" charset="0"/>
        <a:ea typeface="+mn-ea"/>
        <a:cs typeface="+mn-cs"/>
      </a:defRPr>
    </a:lvl2pPr>
    <a:lvl3pPr marL="914400" algn="l" defTabSz="914400" rtl="0" eaLnBrk="1" latinLnBrk="0" hangingPunct="1">
      <a:defRPr sz="1200" kern="1200">
        <a:solidFill>
          <a:schemeClr val="tx1"/>
        </a:solidFill>
        <a:latin typeface="Century Schoolbook" panose="02040604050505020304" pitchFamily="18" charset="0"/>
        <a:ea typeface="+mn-ea"/>
        <a:cs typeface="+mn-cs"/>
      </a:defRPr>
    </a:lvl3pPr>
    <a:lvl4pPr marL="1371600" algn="l" defTabSz="914400" rtl="0" eaLnBrk="1" latinLnBrk="0" hangingPunct="1">
      <a:defRPr sz="1200" kern="1200">
        <a:solidFill>
          <a:schemeClr val="tx1"/>
        </a:solidFill>
        <a:latin typeface="Century Schoolbook" panose="02040604050505020304" pitchFamily="18" charset="0"/>
        <a:ea typeface="+mn-ea"/>
        <a:cs typeface="+mn-cs"/>
      </a:defRPr>
    </a:lvl4pPr>
    <a:lvl5pPr marL="1828800" algn="l" defTabSz="914400" rtl="0" eaLnBrk="1" latinLnBrk="0" hangingPunct="1">
      <a:defRPr sz="1200" kern="1200">
        <a:solidFill>
          <a:schemeClr val="tx1"/>
        </a:solidFill>
        <a:latin typeface="Century Schoolbook" panose="020406040505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88"/>
            <a:ext cx="10363200" cy="1470025"/>
          </a:xfrm>
        </p:spPr>
        <p:txBody>
          <a:bodyPr/>
          <a:lstStyle/>
          <a:p>
            <a:r>
              <a:rPr lang="en-US"/>
              <a:t>Click to edit Master title style</a:t>
            </a:r>
            <a:endParaRPr lang="en-IN"/>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IN"/>
          </a:p>
        </p:txBody>
      </p:sp>
      <p:sp>
        <p:nvSpPr>
          <p:cNvPr id="4" name="Date Placeholder 3"/>
          <p:cNvSpPr>
            <a:spLocks noGrp="1"/>
          </p:cNvSpPr>
          <p:nvPr>
            <p:ph type="dt" sz="half" idx="10"/>
          </p:nvPr>
        </p:nvSpPr>
        <p:spPr/>
        <p:txBody>
          <a:bodyPr/>
          <a:lstStyle/>
          <a:p>
            <a:fld id="{94C45C59-C7F2-4BE4-8979-BD31C85B47AC}" type="datetime1">
              <a:rPr lang="en-US" smtClean="0"/>
              <a:t>6/28/2022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C41BD00D-5072-4E7E-A4E4-63929BC26C4C}" type="datetime1">
              <a:rPr lang="en-US" smtClean="0"/>
              <a:t>6/28/2022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701"/>
            <a:ext cx="2743200" cy="5851525"/>
          </a:xfr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609600" y="274701"/>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B0B7AB09-AB79-4E0A-9C57-4E1B1A674934}" type="datetime1">
              <a:rPr lang="en-US" smtClean="0"/>
              <a:t>6/28/2022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4173107" y="1136650"/>
            <a:ext cx="3845815" cy="696594"/>
          </a:xfrm>
          <a:prstGeom prst="rect">
            <a:avLst/>
          </a:prstGeom>
        </p:spPr>
        <p:txBody>
          <a:bodyPr wrap="square" lIns="0" tIns="0" rIns="0" bIns="0">
            <a:spAutoFit/>
          </a:bodyPr>
          <a:lstStyle>
            <a:lvl1pPr>
              <a:defRPr b="0" i="0">
                <a:solidFill>
                  <a:schemeClr val="tx1"/>
                </a:solidFill>
                <a:latin typeface="Century Schoolbook" panose="02040604050505020304" pitchFamily="18" charset="0"/>
              </a:defRPr>
            </a:lvl1pPr>
          </a:lstStyle>
          <a:p>
            <a:endParaRPr dirty="0"/>
          </a:p>
        </p:txBody>
      </p:sp>
      <p:sp>
        <p:nvSpPr>
          <p:cNvPr id="3" name="Holder 3"/>
          <p:cNvSpPr>
            <a:spLocks noGrp="1"/>
          </p:cNvSpPr>
          <p:nvPr>
            <p:ph type="subTitle" idx="4"/>
          </p:nvPr>
        </p:nvSpPr>
        <p:spPr>
          <a:xfrm>
            <a:off x="1828800" y="3840488"/>
            <a:ext cx="8534400" cy="430887"/>
          </a:xfrm>
          <a:prstGeom prst="rect">
            <a:avLst/>
          </a:prstGeom>
        </p:spPr>
        <p:txBody>
          <a:bodyPr wrap="square" lIns="0" tIns="0" rIns="0" bIns="0">
            <a:spAutoFit/>
          </a:bodyPr>
          <a:lstStyle>
            <a:lvl1pPr>
              <a:defRPr>
                <a:latin typeface="Century Schoolbook" panose="020406040505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C4761A39-0C53-4BE5-899A-023A06934820}" type="datetime1">
              <a:rPr lang="en-US" smtClean="0">
                <a:solidFill>
                  <a:prstClr val="black">
                    <a:tint val="75000"/>
                  </a:prstClr>
                </a:solidFill>
              </a:rPr>
              <a:t>6/28/2022</a:t>
            </a:fld>
            <a:endParaRPr lang="en-US">
              <a:solidFill>
                <a:prstClr val="black">
                  <a:tint val="75000"/>
                </a:prstClr>
              </a:solidFill>
            </a:endParaRPr>
          </a:p>
        </p:txBody>
      </p:sp>
      <p:sp>
        <p:nvSpPr>
          <p:cNvPr id="6" name="Holder 6"/>
          <p:cNvSpPr>
            <a:spLocks noGrp="1"/>
          </p:cNvSpPr>
          <p:nvPr>
            <p:ph type="sldNum" sz="quarter" idx="7"/>
          </p:nvPr>
        </p:nvSpPr>
        <p:spPr/>
        <p:txBody>
          <a:bodyPr lIns="0" tIns="0" rIns="0" bIns="0"/>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rgbClr val="FFFF00"/>
                </a:solidFill>
                <a:latin typeface="Century Schoolbook" panose="02040604050505020304" pitchFamily="18" charset="0"/>
                <a:cs typeface="Arial"/>
              </a:defRPr>
            </a:lvl1pPr>
          </a:lstStyle>
          <a:p>
            <a:endParaRPr dirty="0"/>
          </a:p>
        </p:txBody>
      </p:sp>
      <p:sp>
        <p:nvSpPr>
          <p:cNvPr id="3" name="Holder 3"/>
          <p:cNvSpPr>
            <a:spLocks noGrp="1"/>
          </p:cNvSpPr>
          <p:nvPr>
            <p:ph type="body" idx="1"/>
          </p:nvPr>
        </p:nvSpPr>
        <p:spPr/>
        <p:txBody>
          <a:bodyPr lIns="0" tIns="0" rIns="0" bIns="0"/>
          <a:lstStyle>
            <a:lvl1pPr>
              <a:defRPr sz="2800" b="0" i="0">
                <a:solidFill>
                  <a:schemeClr val="bg1"/>
                </a:solidFill>
                <a:latin typeface="Century Schoolbook" panose="02040604050505020304" pitchFamily="18" charset="0"/>
                <a:cs typeface="Century Schoolbook" panose="020406040505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2FE0FC50-10BA-4927-9251-AB8B7CA4579C}" type="datetime1">
              <a:rPr lang="en-US" smtClean="0">
                <a:solidFill>
                  <a:prstClr val="black">
                    <a:tint val="75000"/>
                  </a:prstClr>
                </a:solidFill>
              </a:rPr>
              <a:t>6/28/2022</a:t>
            </a:fld>
            <a:endParaRPr lang="en-US">
              <a:solidFill>
                <a:prstClr val="black">
                  <a:tint val="75000"/>
                </a:prstClr>
              </a:solidFill>
            </a:endParaRPr>
          </a:p>
        </p:txBody>
      </p:sp>
      <p:sp>
        <p:nvSpPr>
          <p:cNvPr id="6" name="Holder 6"/>
          <p:cNvSpPr>
            <a:spLocks noGrp="1"/>
          </p:cNvSpPr>
          <p:nvPr>
            <p:ph type="sldNum" sz="quarter" idx="7"/>
          </p:nvPr>
        </p:nvSpPr>
        <p:spPr/>
        <p:txBody>
          <a:bodyPr lIns="0" tIns="0" rIns="0" bIns="0"/>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rgbClr val="FFFF00"/>
                </a:solidFill>
                <a:latin typeface="Century Schoolbook" panose="02040604050505020304" pitchFamily="18" charset="0"/>
                <a:cs typeface="Arial"/>
              </a:defRPr>
            </a:lvl1pPr>
          </a:lstStyle>
          <a:p>
            <a:endParaRPr dirty="0"/>
          </a:p>
        </p:txBody>
      </p:sp>
      <p:sp>
        <p:nvSpPr>
          <p:cNvPr id="3" name="Holder 3"/>
          <p:cNvSpPr>
            <a:spLocks noGrp="1"/>
          </p:cNvSpPr>
          <p:nvPr>
            <p:ph sz="half" idx="2"/>
          </p:nvPr>
        </p:nvSpPr>
        <p:spPr>
          <a:xfrm>
            <a:off x="609600" y="1577340"/>
            <a:ext cx="5303520" cy="430887"/>
          </a:xfrm>
          <a:prstGeom prst="rect">
            <a:avLst/>
          </a:prstGeom>
        </p:spPr>
        <p:txBody>
          <a:bodyPr wrap="square" lIns="0" tIns="0" rIns="0" bIns="0">
            <a:spAutoFit/>
          </a:bodyPr>
          <a:lstStyle>
            <a:lvl1pPr>
              <a:defRPr>
                <a:latin typeface="Century Schoolbook" panose="02040604050505020304" pitchFamily="18" charset="0"/>
              </a:defRPr>
            </a:lvl1pPr>
          </a:lstStyle>
          <a:p>
            <a:endParaRPr dirty="0"/>
          </a:p>
        </p:txBody>
      </p:sp>
      <p:sp>
        <p:nvSpPr>
          <p:cNvPr id="4" name="Holder 4"/>
          <p:cNvSpPr>
            <a:spLocks noGrp="1"/>
          </p:cNvSpPr>
          <p:nvPr>
            <p:ph sz="half" idx="3"/>
          </p:nvPr>
        </p:nvSpPr>
        <p:spPr>
          <a:xfrm>
            <a:off x="6278880" y="1577340"/>
            <a:ext cx="5303520" cy="430887"/>
          </a:xfrm>
          <a:prstGeom prst="rect">
            <a:avLst/>
          </a:prstGeom>
        </p:spPr>
        <p:txBody>
          <a:bodyPr wrap="square" lIns="0" tIns="0" rIns="0" bIns="0">
            <a:spAutoFit/>
          </a:bodyPr>
          <a:lstStyle>
            <a:lvl1pPr>
              <a:defRPr>
                <a:latin typeface="Century Schoolbook" panose="02040604050505020304" pitchFamily="18" charset="0"/>
              </a:defRPr>
            </a:lvl1pPr>
          </a:lstStyle>
          <a:p>
            <a:endParaRPr dirty="0"/>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86D5A49D-0053-41D7-923B-E7975F866802}" type="datetime1">
              <a:rPr lang="en-US" smtClean="0">
                <a:solidFill>
                  <a:prstClr val="black">
                    <a:tint val="75000"/>
                  </a:prstClr>
                </a:solidFill>
              </a:rPr>
              <a:t>6/28/2022</a:t>
            </a:fld>
            <a:endParaRPr lang="en-US">
              <a:solidFill>
                <a:prstClr val="black">
                  <a:tint val="75000"/>
                </a:prstClr>
              </a:solidFill>
            </a:endParaRPr>
          </a:p>
        </p:txBody>
      </p:sp>
      <p:sp>
        <p:nvSpPr>
          <p:cNvPr id="7" name="Holder 7"/>
          <p:cNvSpPr>
            <a:spLocks noGrp="1"/>
          </p:cNvSpPr>
          <p:nvPr>
            <p:ph type="sldNum" sz="quarter" idx="7"/>
          </p:nvPr>
        </p:nvSpPr>
        <p:spPr/>
        <p:txBody>
          <a:bodyPr lIns="0" tIns="0" rIns="0" bIns="0"/>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rgbClr val="FFFF00"/>
                </a:solidFill>
                <a:latin typeface="Century Schoolbook" panose="02040604050505020304" pitchFamily="18" charset="0"/>
                <a:cs typeface="Arial"/>
              </a:defRPr>
            </a:lvl1pPr>
          </a:lstStyle>
          <a:p>
            <a:endParaRPr dirty="0"/>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8A8D5F13-A881-4331-807F-D03879E65D82}" type="datetime1">
              <a:rPr lang="en-US" smtClean="0">
                <a:solidFill>
                  <a:prstClr val="black">
                    <a:tint val="75000"/>
                  </a:prstClr>
                </a:solidFill>
              </a:rPr>
              <a:t>6/28/2022</a:t>
            </a:fld>
            <a:endParaRPr lang="en-US">
              <a:solidFill>
                <a:prstClr val="black">
                  <a:tint val="75000"/>
                </a:prstClr>
              </a:solidFill>
            </a:endParaRPr>
          </a:p>
        </p:txBody>
      </p:sp>
      <p:sp>
        <p:nvSpPr>
          <p:cNvPr id="5" name="Holder 5"/>
          <p:cNvSpPr>
            <a:spLocks noGrp="1"/>
          </p:cNvSpPr>
          <p:nvPr>
            <p:ph type="sldNum" sz="quarter" idx="7"/>
          </p:nvPr>
        </p:nvSpPr>
        <p:spPr/>
        <p:txBody>
          <a:bodyPr lIns="0" tIns="0" rIns="0" bIns="0"/>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1292840" cy="6858000"/>
          </a:xfrm>
          <a:custGeom>
            <a:avLst/>
            <a:gdLst/>
            <a:ahLst/>
            <a:cxnLst/>
            <a:rect l="l" t="t" r="r" b="b"/>
            <a:pathLst>
              <a:path w="11292840" h="6858000">
                <a:moveTo>
                  <a:pt x="0" y="6858000"/>
                </a:moveTo>
                <a:lnTo>
                  <a:pt x="11292840" y="6858000"/>
                </a:lnTo>
                <a:lnTo>
                  <a:pt x="11292840" y="0"/>
                </a:lnTo>
                <a:lnTo>
                  <a:pt x="0" y="0"/>
                </a:lnTo>
                <a:lnTo>
                  <a:pt x="0" y="6858000"/>
                </a:lnTo>
                <a:close/>
              </a:path>
            </a:pathLst>
          </a:custGeom>
          <a:solidFill>
            <a:srgbClr val="000000"/>
          </a:solidFill>
        </p:spPr>
        <p:txBody>
          <a:bodyPr wrap="square" lIns="0" tIns="0" rIns="0" bIns="0" rtlCol="0"/>
          <a:lstStyle/>
          <a:p>
            <a:endParaRPr sz="1800" dirty="0">
              <a:solidFill>
                <a:prstClr val="black"/>
              </a:solidFill>
              <a:latin typeface="Century Schoolbook" panose="02040604050505020304" pitchFamily="18" charset="0"/>
            </a:endParaRPr>
          </a:p>
        </p:txBody>
      </p:sp>
      <p:sp>
        <p:nvSpPr>
          <p:cNvPr id="17" name="bk object 17"/>
          <p:cNvSpPr/>
          <p:nvPr/>
        </p:nvSpPr>
        <p:spPr>
          <a:xfrm>
            <a:off x="11292840" y="0"/>
            <a:ext cx="899160" cy="6858000"/>
          </a:xfrm>
          <a:custGeom>
            <a:avLst/>
            <a:gdLst/>
            <a:ahLst/>
            <a:cxnLst/>
            <a:rect l="l" t="t" r="r" b="b"/>
            <a:pathLst>
              <a:path w="899159" h="6858000">
                <a:moveTo>
                  <a:pt x="0" y="6857998"/>
                </a:moveTo>
                <a:lnTo>
                  <a:pt x="899159" y="6857998"/>
                </a:lnTo>
                <a:lnTo>
                  <a:pt x="899159" y="0"/>
                </a:lnTo>
                <a:lnTo>
                  <a:pt x="0" y="0"/>
                </a:lnTo>
                <a:lnTo>
                  <a:pt x="0" y="6857998"/>
                </a:lnTo>
                <a:close/>
              </a:path>
            </a:pathLst>
          </a:custGeom>
          <a:solidFill>
            <a:srgbClr val="2E2E2E"/>
          </a:solidFill>
        </p:spPr>
        <p:txBody>
          <a:bodyPr wrap="square" lIns="0" tIns="0" rIns="0" bIns="0" rtlCol="0"/>
          <a:lstStyle/>
          <a:p>
            <a:endParaRPr sz="1800" dirty="0">
              <a:solidFill>
                <a:prstClr val="black"/>
              </a:solidFill>
              <a:latin typeface="Century Schoolbook" panose="02040604050505020304" pitchFamily="18" charset="0"/>
            </a:endParaRPr>
          </a:p>
        </p:txBody>
      </p:sp>
      <p:sp>
        <p:nvSpPr>
          <p:cNvPr id="18" name="bk object 18"/>
          <p:cNvSpPr/>
          <p:nvPr/>
        </p:nvSpPr>
        <p:spPr>
          <a:xfrm>
            <a:off x="3433573" y="1178052"/>
            <a:ext cx="762763" cy="899922"/>
          </a:xfrm>
          <a:prstGeom prst="rect">
            <a:avLst/>
          </a:prstGeom>
          <a:blipFill>
            <a:blip r:embed="rId2" cstate="print"/>
            <a:stretch>
              <a:fillRect/>
            </a:stretch>
          </a:blipFill>
        </p:spPr>
        <p:txBody>
          <a:bodyPr wrap="square" lIns="0" tIns="0" rIns="0" bIns="0" rtlCol="0"/>
          <a:lstStyle/>
          <a:p>
            <a:endParaRPr sz="1800" dirty="0">
              <a:solidFill>
                <a:prstClr val="black"/>
              </a:solidFill>
              <a:latin typeface="Century Schoolbook" panose="02040604050505020304" pitchFamily="18" charset="0"/>
            </a:endParaRPr>
          </a:p>
        </p:txBody>
      </p:sp>
      <p:sp>
        <p:nvSpPr>
          <p:cNvPr id="19" name="bk object 19"/>
          <p:cNvSpPr/>
          <p:nvPr/>
        </p:nvSpPr>
        <p:spPr>
          <a:xfrm>
            <a:off x="719342" y="2999233"/>
            <a:ext cx="2248663" cy="899921"/>
          </a:xfrm>
          <a:prstGeom prst="rect">
            <a:avLst/>
          </a:prstGeom>
          <a:blipFill>
            <a:blip r:embed="rId3" cstate="print"/>
            <a:stretch>
              <a:fillRect/>
            </a:stretch>
          </a:blipFill>
        </p:spPr>
        <p:txBody>
          <a:bodyPr wrap="square" lIns="0" tIns="0" rIns="0" bIns="0" rtlCol="0"/>
          <a:lstStyle/>
          <a:p>
            <a:endParaRPr sz="1800" dirty="0">
              <a:solidFill>
                <a:prstClr val="black"/>
              </a:solidFill>
              <a:latin typeface="Century Schoolbook" panose="02040604050505020304" pitchFamily="18" charset="0"/>
            </a:endParaRPr>
          </a:p>
        </p:txBody>
      </p:sp>
      <p:sp>
        <p:nvSpPr>
          <p:cNvPr id="20" name="bk object 20"/>
          <p:cNvSpPr/>
          <p:nvPr/>
        </p:nvSpPr>
        <p:spPr>
          <a:xfrm>
            <a:off x="2433842" y="2999233"/>
            <a:ext cx="883159" cy="899921"/>
          </a:xfrm>
          <a:prstGeom prst="rect">
            <a:avLst/>
          </a:prstGeom>
          <a:blipFill>
            <a:blip r:embed="rId4" cstate="print"/>
            <a:stretch>
              <a:fillRect/>
            </a:stretch>
          </a:blipFill>
        </p:spPr>
        <p:txBody>
          <a:bodyPr wrap="square" lIns="0" tIns="0" rIns="0" bIns="0" rtlCol="0"/>
          <a:lstStyle/>
          <a:p>
            <a:endParaRPr sz="1800" dirty="0">
              <a:solidFill>
                <a:prstClr val="black"/>
              </a:solidFill>
              <a:latin typeface="Century Schoolbook" panose="02040604050505020304" pitchFamily="18" charset="0"/>
            </a:endParaRPr>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E4CBEF1A-0697-4444-93AD-E53728217A74}" type="datetime1">
              <a:rPr lang="en-US" smtClean="0">
                <a:solidFill>
                  <a:prstClr val="black">
                    <a:tint val="75000"/>
                  </a:prstClr>
                </a:solidFill>
              </a:rPr>
              <a:t>6/28/2022</a:t>
            </a:fld>
            <a:endParaRPr lang="en-US">
              <a:solidFill>
                <a:prstClr val="black">
                  <a:tint val="75000"/>
                </a:prstClr>
              </a:solidFill>
            </a:endParaRPr>
          </a:p>
        </p:txBody>
      </p:sp>
      <p:sp>
        <p:nvSpPr>
          <p:cNvPr id="4" name="Holder 4"/>
          <p:cNvSpPr>
            <a:spLocks noGrp="1"/>
          </p:cNvSpPr>
          <p:nvPr>
            <p:ph type="sldNum" sz="quarter" idx="7"/>
          </p:nvPr>
        </p:nvSpPr>
        <p:spPr/>
        <p:txBody>
          <a:bodyPr lIns="0" tIns="0" rIns="0" bIns="0"/>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AF13B45F-05DF-4547-9F0D-F44B59A2D68E}" type="datetime1">
              <a:rPr lang="en-US" smtClean="0"/>
              <a:t>6/28/2022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63"/>
            <a:ext cx="10363200" cy="1362075"/>
          </a:xfrm>
        </p:spPr>
        <p:txBody>
          <a:bodyPr anchor="t"/>
          <a:lstStyle>
            <a:lvl1pPr algn="l">
              <a:defRPr sz="4000" b="1" cap="all"/>
            </a:lvl1pPr>
          </a:lstStyle>
          <a:p>
            <a:r>
              <a:rPr lang="en-US"/>
              <a:t>Click to edit Master title style</a:t>
            </a:r>
            <a:endParaRPr lang="en-IN"/>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90EA583-DAD7-4156-9ADA-CCC45D3DFE9E}" type="datetime1">
              <a:rPr lang="en-US" smtClean="0"/>
              <a:t>6/28/2022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sz="half" idx="1"/>
          </p:nvPr>
        </p:nvSpPr>
        <p:spPr>
          <a:xfrm>
            <a:off x="609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6197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p:cNvSpPr>
            <a:spLocks noGrp="1"/>
          </p:cNvSpPr>
          <p:nvPr>
            <p:ph type="dt" sz="half" idx="10"/>
          </p:nvPr>
        </p:nvSpPr>
        <p:spPr/>
        <p:txBody>
          <a:bodyPr/>
          <a:lstStyle/>
          <a:p>
            <a:fld id="{EDABC5E9-9F87-4198-AA4C-94AC0A2FDAB7}" type="datetime1">
              <a:rPr lang="en-US" smtClean="0"/>
              <a:t>6/28/2022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IN"/>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619340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40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p:cNvSpPr>
            <a:spLocks noGrp="1"/>
          </p:cNvSpPr>
          <p:nvPr>
            <p:ph type="dt" sz="half" idx="10"/>
          </p:nvPr>
        </p:nvSpPr>
        <p:spPr/>
        <p:txBody>
          <a:bodyPr/>
          <a:lstStyle/>
          <a:p>
            <a:fld id="{5CCD4256-9729-4B69-B2A1-6B9C158E6F13}" type="datetime1">
              <a:rPr lang="en-US" smtClean="0"/>
              <a:t>6/28/2022</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Date Placeholder 2"/>
          <p:cNvSpPr>
            <a:spLocks noGrp="1"/>
          </p:cNvSpPr>
          <p:nvPr>
            <p:ph type="dt" sz="half" idx="10"/>
          </p:nvPr>
        </p:nvSpPr>
        <p:spPr/>
        <p:txBody>
          <a:bodyPr/>
          <a:lstStyle/>
          <a:p>
            <a:fld id="{834097E9-2F08-4921-A9B7-310C879D6B69}" type="datetime1">
              <a:rPr lang="en-US" smtClean="0"/>
              <a:t>6/28/2022</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CBF721-1206-4A81-8ED1-5DD56938D13F}" type="datetime1">
              <a:rPr lang="en-US" smtClean="0"/>
              <a:t>6/28/2022</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2000" b="1"/>
            </a:lvl1pPr>
          </a:lstStyle>
          <a:p>
            <a:r>
              <a:rPr lang="en-US"/>
              <a:t>Click to edit Master title style</a:t>
            </a:r>
            <a:endParaRPr lang="en-IN"/>
          </a:p>
        </p:txBody>
      </p:sp>
      <p:sp>
        <p:nvSpPr>
          <p:cNvPr id="3" name="Content Placeholder 2"/>
          <p:cNvSpPr>
            <a:spLocks noGrp="1"/>
          </p:cNvSpPr>
          <p:nvPr>
            <p:ph idx="1"/>
          </p:nvPr>
        </p:nvSpPr>
        <p:spPr>
          <a:xfrm>
            <a:off x="4766733" y="27311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C8099C7-E75D-4F61-BC8F-C9AEEA58668C}" type="datetime1">
              <a:rPr lang="en-US" smtClean="0"/>
              <a:t>6/28/2022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IN"/>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BE456B7-DF2A-4E5C-ABE9-30649033047D}" type="datetime1">
              <a:rPr lang="en-US" smtClean="0"/>
              <a:t>6/28/2022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dirty="0"/>
              <a:t>Click to edit Master title style</a:t>
            </a:r>
            <a:endParaRPr lang="en-IN" dirty="0"/>
          </a:p>
        </p:txBody>
      </p:sp>
      <p:sp>
        <p:nvSpPr>
          <p:cNvPr id="3" name="Text Placeholder 2"/>
          <p:cNvSpPr>
            <a:spLocks noGrp="1"/>
          </p:cNvSpPr>
          <p:nvPr>
            <p:ph type="body" idx="1"/>
          </p:nvPr>
        </p:nvSpPr>
        <p:spPr>
          <a:xfrm>
            <a:off x="609600" y="1600206"/>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4" name="Date Placeholder 3"/>
          <p:cNvSpPr>
            <a:spLocks noGrp="1"/>
          </p:cNvSpPr>
          <p:nvPr>
            <p:ph type="dt" sz="half" idx="2"/>
          </p:nvPr>
        </p:nvSpPr>
        <p:spPr>
          <a:xfrm>
            <a:off x="609600" y="6356413"/>
            <a:ext cx="2844800" cy="365125"/>
          </a:xfrm>
          <a:prstGeom prst="rect">
            <a:avLst/>
          </a:prstGeom>
        </p:spPr>
        <p:txBody>
          <a:bodyPr vert="horz" lIns="91440" tIns="45720" rIns="91440" bIns="45720" rtlCol="0" anchor="ctr"/>
          <a:lstStyle>
            <a:lvl1pPr algn="l">
              <a:defRPr sz="1200">
                <a:solidFill>
                  <a:schemeClr val="tx1">
                    <a:tint val="75000"/>
                  </a:schemeClr>
                </a:solidFill>
                <a:latin typeface="Century Schoolbook" panose="02040604050505020304" pitchFamily="18" charset="0"/>
              </a:defRPr>
            </a:lvl1pPr>
          </a:lstStyle>
          <a:p>
            <a:fld id="{64802E04-0352-4D48-B5B2-03DB79D791BB}" type="datetime1">
              <a:rPr lang="en-US" smtClean="0"/>
              <a:pPr/>
              <a:t>6/28/2022</a:t>
            </a:fld>
            <a:endParaRPr lang="en-IN" dirty="0"/>
          </a:p>
        </p:txBody>
      </p:sp>
      <p:sp>
        <p:nvSpPr>
          <p:cNvPr id="5" name="Footer Placeholder 4"/>
          <p:cNvSpPr>
            <a:spLocks noGrp="1"/>
          </p:cNvSpPr>
          <p:nvPr>
            <p:ph type="ftr" sz="quarter" idx="3"/>
          </p:nvPr>
        </p:nvSpPr>
        <p:spPr>
          <a:xfrm>
            <a:off x="4165600" y="6356413"/>
            <a:ext cx="3860800" cy="365125"/>
          </a:xfrm>
          <a:prstGeom prst="rect">
            <a:avLst/>
          </a:prstGeom>
        </p:spPr>
        <p:txBody>
          <a:bodyPr vert="horz" lIns="91440" tIns="45720" rIns="91440" bIns="45720" rtlCol="0" anchor="ctr"/>
          <a:lstStyle>
            <a:lvl1pPr algn="ctr">
              <a:defRPr sz="1200">
                <a:solidFill>
                  <a:schemeClr val="tx1">
                    <a:tint val="75000"/>
                  </a:schemeClr>
                </a:solidFill>
                <a:latin typeface="Century Schoolbook" panose="02040604050505020304" pitchFamily="18" charset="0"/>
              </a:defRPr>
            </a:lvl1pPr>
          </a:lstStyle>
          <a:p>
            <a:endParaRPr lang="en-IN" dirty="0"/>
          </a:p>
        </p:txBody>
      </p:sp>
      <p:sp>
        <p:nvSpPr>
          <p:cNvPr id="6" name="Slide Number Placeholder 5"/>
          <p:cNvSpPr>
            <a:spLocks noGrp="1"/>
          </p:cNvSpPr>
          <p:nvPr>
            <p:ph type="sldNum" sz="quarter" idx="4"/>
          </p:nvPr>
        </p:nvSpPr>
        <p:spPr>
          <a:xfrm>
            <a:off x="8737600" y="6356413"/>
            <a:ext cx="2844800" cy="365125"/>
          </a:xfrm>
          <a:prstGeom prst="rect">
            <a:avLst/>
          </a:prstGeom>
        </p:spPr>
        <p:txBody>
          <a:bodyPr vert="horz" lIns="91440" tIns="45720" rIns="91440" bIns="45720" rtlCol="0" anchor="ctr"/>
          <a:lstStyle>
            <a:lvl1pPr algn="r">
              <a:defRPr sz="1200">
                <a:solidFill>
                  <a:schemeClr val="tx1">
                    <a:tint val="75000"/>
                  </a:schemeClr>
                </a:solidFill>
                <a:latin typeface="Century Schoolbook" panose="02040604050505020304" pitchFamily="18" charset="0"/>
              </a:defRPr>
            </a:lvl1pPr>
          </a:lstStyle>
          <a:p>
            <a:fld id="{CBD71EFC-8FD3-4526-A521-B16E2A2311C1}" type="slidenum">
              <a:rPr lang="en-IN" smtClean="0"/>
              <a:pPr/>
              <a:t>‹#›</a:t>
            </a:fld>
            <a:endParaRPr lang="en-IN"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Century Schoolbook" panose="02040604050505020304" pitchFamily="18"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Century Schoolbook" panose="02040604050505020304" pitchFamily="18"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Century Schoolbook" panose="02040604050505020304" pitchFamily="18"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Century Schoolbook" panose="02040604050505020304" pitchFamily="18"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entury Schoolbook" panose="02040604050505020304" pitchFamily="18"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entury Schoolbook" panose="02040604050505020304"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1292840" cy="6858000"/>
          </a:xfrm>
          <a:custGeom>
            <a:avLst/>
            <a:gdLst/>
            <a:ahLst/>
            <a:cxnLst/>
            <a:rect l="l" t="t" r="r" b="b"/>
            <a:pathLst>
              <a:path w="11292840" h="6858000">
                <a:moveTo>
                  <a:pt x="0" y="6858000"/>
                </a:moveTo>
                <a:lnTo>
                  <a:pt x="11292840" y="6858000"/>
                </a:lnTo>
                <a:lnTo>
                  <a:pt x="11292840" y="0"/>
                </a:lnTo>
                <a:lnTo>
                  <a:pt x="0" y="0"/>
                </a:lnTo>
                <a:lnTo>
                  <a:pt x="0" y="6858000"/>
                </a:lnTo>
                <a:close/>
              </a:path>
            </a:pathLst>
          </a:custGeom>
          <a:solidFill>
            <a:srgbClr val="000000"/>
          </a:solidFill>
        </p:spPr>
        <p:txBody>
          <a:bodyPr wrap="square" lIns="0" tIns="0" rIns="0" bIns="0" rtlCol="0"/>
          <a:lstStyle/>
          <a:p>
            <a:endParaRPr sz="1800" dirty="0">
              <a:solidFill>
                <a:prstClr val="black"/>
              </a:solidFill>
              <a:latin typeface="Century Schoolbook" panose="02040604050505020304" pitchFamily="18" charset="0"/>
            </a:endParaRPr>
          </a:p>
        </p:txBody>
      </p:sp>
      <p:sp>
        <p:nvSpPr>
          <p:cNvPr id="17" name="bk object 17"/>
          <p:cNvSpPr/>
          <p:nvPr/>
        </p:nvSpPr>
        <p:spPr>
          <a:xfrm>
            <a:off x="11292840" y="0"/>
            <a:ext cx="899160" cy="6858000"/>
          </a:xfrm>
          <a:custGeom>
            <a:avLst/>
            <a:gdLst/>
            <a:ahLst/>
            <a:cxnLst/>
            <a:rect l="l" t="t" r="r" b="b"/>
            <a:pathLst>
              <a:path w="899159" h="6858000">
                <a:moveTo>
                  <a:pt x="0" y="6857998"/>
                </a:moveTo>
                <a:lnTo>
                  <a:pt x="899159" y="6857998"/>
                </a:lnTo>
                <a:lnTo>
                  <a:pt x="899159" y="0"/>
                </a:lnTo>
                <a:lnTo>
                  <a:pt x="0" y="0"/>
                </a:lnTo>
                <a:lnTo>
                  <a:pt x="0" y="6857998"/>
                </a:lnTo>
                <a:close/>
              </a:path>
            </a:pathLst>
          </a:custGeom>
          <a:solidFill>
            <a:srgbClr val="2E2E2E"/>
          </a:solidFill>
        </p:spPr>
        <p:txBody>
          <a:bodyPr wrap="square" lIns="0" tIns="0" rIns="0" bIns="0" rtlCol="0"/>
          <a:lstStyle/>
          <a:p>
            <a:endParaRPr sz="1800" dirty="0">
              <a:solidFill>
                <a:prstClr val="black"/>
              </a:solidFill>
              <a:latin typeface="Century Schoolbook" panose="02040604050505020304" pitchFamily="18" charset="0"/>
            </a:endParaRPr>
          </a:p>
        </p:txBody>
      </p:sp>
      <p:sp>
        <p:nvSpPr>
          <p:cNvPr id="2" name="Holder 2"/>
          <p:cNvSpPr>
            <a:spLocks noGrp="1"/>
          </p:cNvSpPr>
          <p:nvPr>
            <p:ph type="title"/>
          </p:nvPr>
        </p:nvSpPr>
        <p:spPr>
          <a:xfrm>
            <a:off x="3551177" y="170180"/>
            <a:ext cx="5089651" cy="696594"/>
          </a:xfrm>
          <a:prstGeom prst="rect">
            <a:avLst/>
          </a:prstGeom>
        </p:spPr>
        <p:txBody>
          <a:bodyPr wrap="square" lIns="0" tIns="0" rIns="0" bIns="0">
            <a:spAutoFit/>
          </a:bodyPr>
          <a:lstStyle>
            <a:lvl1pPr>
              <a:defRPr sz="4400" b="1" i="0">
                <a:solidFill>
                  <a:srgbClr val="FFFF00"/>
                </a:solidFill>
                <a:latin typeface="Arial"/>
                <a:cs typeface="Arial"/>
              </a:defRPr>
            </a:lvl1pPr>
          </a:lstStyle>
          <a:p>
            <a:endParaRPr dirty="0"/>
          </a:p>
        </p:txBody>
      </p:sp>
      <p:sp>
        <p:nvSpPr>
          <p:cNvPr id="3" name="Holder 3"/>
          <p:cNvSpPr>
            <a:spLocks noGrp="1"/>
          </p:cNvSpPr>
          <p:nvPr>
            <p:ph type="body" idx="1"/>
          </p:nvPr>
        </p:nvSpPr>
        <p:spPr>
          <a:xfrm>
            <a:off x="764557" y="1923057"/>
            <a:ext cx="9904095" cy="430887"/>
          </a:xfrm>
          <a:prstGeom prst="rect">
            <a:avLst/>
          </a:prstGeom>
        </p:spPr>
        <p:txBody>
          <a:bodyPr wrap="square" lIns="0" tIns="0" rIns="0" bIns="0">
            <a:spAutoFit/>
          </a:bodyPr>
          <a:lstStyle>
            <a:lvl1pPr>
              <a:defRPr sz="2800" b="0" i="0">
                <a:solidFill>
                  <a:schemeClr val="bg1"/>
                </a:solidFill>
                <a:latin typeface="Bookman Old Style"/>
                <a:cs typeface="Bookman Old Style"/>
              </a:defRPr>
            </a:lvl1pPr>
          </a:lstStyle>
          <a:p>
            <a:endParaRPr dirty="0"/>
          </a:p>
        </p:txBody>
      </p:sp>
      <p:sp>
        <p:nvSpPr>
          <p:cNvPr id="4" name="Holder 4"/>
          <p:cNvSpPr>
            <a:spLocks noGrp="1"/>
          </p:cNvSpPr>
          <p:nvPr>
            <p:ph type="ftr" sz="quarter" idx="5"/>
          </p:nvPr>
        </p:nvSpPr>
        <p:spPr>
          <a:xfrm>
            <a:off x="4145280" y="6377963"/>
            <a:ext cx="3901440" cy="276999"/>
          </a:xfrm>
          <a:prstGeom prst="rect">
            <a:avLst/>
          </a:prstGeom>
        </p:spPr>
        <p:txBody>
          <a:bodyPr wrap="square" lIns="0" tIns="0" rIns="0" bIns="0">
            <a:spAutoFit/>
          </a:bodyPr>
          <a:lstStyle>
            <a:lvl1pPr algn="ctr">
              <a:defRPr>
                <a:solidFill>
                  <a:schemeClr val="tx1">
                    <a:tint val="75000"/>
                  </a:schemeClr>
                </a:solidFill>
                <a:latin typeface="Century Schoolbook" panose="02040604050505020304" pitchFamily="18" charset="0"/>
              </a:defRPr>
            </a:lvl1pPr>
          </a:lstStyle>
          <a:p>
            <a:endParaRPr lang="en-IN" dirty="0">
              <a:solidFill>
                <a:prstClr val="black">
                  <a:tint val="75000"/>
                </a:prstClr>
              </a:solidFill>
            </a:endParaRPr>
          </a:p>
        </p:txBody>
      </p:sp>
      <p:sp>
        <p:nvSpPr>
          <p:cNvPr id="5" name="Holder 5"/>
          <p:cNvSpPr>
            <a:spLocks noGrp="1"/>
          </p:cNvSpPr>
          <p:nvPr>
            <p:ph type="dt" sz="half" idx="6"/>
          </p:nvPr>
        </p:nvSpPr>
        <p:spPr>
          <a:xfrm>
            <a:off x="609600" y="6377963"/>
            <a:ext cx="2804160" cy="276999"/>
          </a:xfrm>
          <a:prstGeom prst="rect">
            <a:avLst/>
          </a:prstGeom>
        </p:spPr>
        <p:txBody>
          <a:bodyPr wrap="square" lIns="0" tIns="0" rIns="0" bIns="0">
            <a:spAutoFit/>
          </a:bodyPr>
          <a:lstStyle>
            <a:lvl1pPr algn="l">
              <a:defRPr>
                <a:solidFill>
                  <a:schemeClr val="tx1">
                    <a:tint val="75000"/>
                  </a:schemeClr>
                </a:solidFill>
                <a:latin typeface="Century Schoolbook" panose="02040604050505020304" pitchFamily="18" charset="0"/>
              </a:defRPr>
            </a:lvl1pPr>
          </a:lstStyle>
          <a:p>
            <a:fld id="{9B2E4957-7C46-42C1-AB84-A6E3730B9262}" type="datetime1">
              <a:rPr lang="en-US" smtClean="0">
                <a:solidFill>
                  <a:prstClr val="black">
                    <a:tint val="75000"/>
                  </a:prstClr>
                </a:solidFill>
              </a:rPr>
              <a:pPr/>
              <a:t>6/28/2022</a:t>
            </a:fld>
            <a:endParaRPr lang="en-US" dirty="0">
              <a:solidFill>
                <a:prstClr val="black">
                  <a:tint val="75000"/>
                </a:prstClr>
              </a:solidFill>
            </a:endParaRPr>
          </a:p>
        </p:txBody>
      </p:sp>
      <p:sp>
        <p:nvSpPr>
          <p:cNvPr id="6" name="Holder 6"/>
          <p:cNvSpPr>
            <a:spLocks noGrp="1"/>
          </p:cNvSpPr>
          <p:nvPr>
            <p:ph type="sldNum" sz="quarter" idx="7"/>
          </p:nvPr>
        </p:nvSpPr>
        <p:spPr>
          <a:xfrm>
            <a:off x="11355846" y="5887049"/>
            <a:ext cx="560071" cy="553998"/>
          </a:xfrm>
          <a:prstGeom prst="rect">
            <a:avLst/>
          </a:prstGeom>
        </p:spPr>
        <p:txBody>
          <a:bodyPr wrap="square" lIns="0" tIns="0" rIns="0" bIns="0">
            <a:spAutoFit/>
          </a:bodyPr>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Lst>
  <p:hf hdr="0" ftr="0" dt="0"/>
  <p:txStyles>
    <p:titleStyle>
      <a:lvl1pPr>
        <a:defRPr>
          <a:latin typeface="Century Schoolbook" panose="02040604050505020304" pitchFamily="18" charset="0"/>
          <a:ea typeface="+mj-ea"/>
          <a:cs typeface="+mj-cs"/>
        </a:defRPr>
      </a:lvl1pPr>
    </p:titleStyle>
    <p:bodyStyle>
      <a:lvl1pPr marL="0">
        <a:defRPr>
          <a:latin typeface="Century Schoolbook" panose="02040604050505020304" pitchFamily="18" charset="0"/>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ww.psscive.ac.in/" TargetMode="External"/><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1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0.png"/></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3" Type="http://schemas.openxmlformats.org/officeDocument/2006/relationships/hyperlink" Target="http://www.psscive.ac.in/" TargetMode="External"/><Relationship Id="rId2" Type="http://schemas.openxmlformats.org/officeDocument/2006/relationships/hyperlink" Target="mailto:jdpsscive@gmail.com" TargetMode="External"/><Relationship Id="rId1" Type="http://schemas.openxmlformats.org/officeDocument/2006/relationships/slideLayout" Target="../slideLayouts/slideLayout13.xml"/><Relationship Id="rId4" Type="http://schemas.openxmlformats.org/officeDocument/2006/relationships/image" Target="../media/image1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 y="0"/>
            <a:ext cx="11530395" cy="6858000"/>
          </a:xfrm>
          <a:custGeom>
            <a:avLst/>
            <a:gdLst/>
            <a:ahLst/>
            <a:cxnLst/>
            <a:rect l="l" t="t" r="r" b="b"/>
            <a:pathLst>
              <a:path w="10835640" h="6858000">
                <a:moveTo>
                  <a:pt x="0" y="6858000"/>
                </a:moveTo>
                <a:lnTo>
                  <a:pt x="10835640" y="6858000"/>
                </a:lnTo>
                <a:lnTo>
                  <a:pt x="10835640" y="0"/>
                </a:lnTo>
                <a:lnTo>
                  <a:pt x="0" y="0"/>
                </a:lnTo>
                <a:lnTo>
                  <a:pt x="0" y="6858000"/>
                </a:lnTo>
                <a:close/>
              </a:path>
            </a:pathLst>
          </a:custGeom>
          <a:solidFill>
            <a:srgbClr val="000000"/>
          </a:solidFill>
        </p:spPr>
        <p:txBody>
          <a:bodyPr wrap="square" lIns="0" tIns="0" rIns="0" bIns="0" rtlCol="0"/>
          <a:lstStyle/>
          <a:p>
            <a:endParaRPr dirty="0">
              <a:solidFill>
                <a:prstClr val="black"/>
              </a:solidFill>
              <a:latin typeface="Century Schoolbook" panose="02040604050505020304" pitchFamily="18" charset="0"/>
            </a:endParaRPr>
          </a:p>
        </p:txBody>
      </p:sp>
      <p:sp>
        <p:nvSpPr>
          <p:cNvPr id="3" name="object 3"/>
          <p:cNvSpPr/>
          <p:nvPr/>
        </p:nvSpPr>
        <p:spPr>
          <a:xfrm>
            <a:off x="11391312" y="0"/>
            <a:ext cx="829119" cy="6858000"/>
          </a:xfrm>
          <a:custGeom>
            <a:avLst/>
            <a:gdLst/>
            <a:ahLst/>
            <a:cxnLst/>
            <a:rect l="l" t="t" r="r" b="b"/>
            <a:pathLst>
              <a:path w="899159" h="6858000">
                <a:moveTo>
                  <a:pt x="0" y="6857998"/>
                </a:moveTo>
                <a:lnTo>
                  <a:pt x="899159" y="6857998"/>
                </a:lnTo>
                <a:lnTo>
                  <a:pt x="899159" y="0"/>
                </a:lnTo>
                <a:lnTo>
                  <a:pt x="0" y="0"/>
                </a:lnTo>
                <a:lnTo>
                  <a:pt x="0" y="6857998"/>
                </a:lnTo>
                <a:close/>
              </a:path>
            </a:pathLst>
          </a:custGeom>
          <a:solidFill>
            <a:srgbClr val="2E2E2E"/>
          </a:solidFill>
        </p:spPr>
        <p:txBody>
          <a:bodyPr wrap="square" lIns="0" tIns="0" rIns="0" bIns="0" rtlCol="0"/>
          <a:lstStyle/>
          <a:p>
            <a:endParaRPr dirty="0">
              <a:solidFill>
                <a:prstClr val="black"/>
              </a:solidFill>
              <a:latin typeface="Century Schoolbook" panose="02040604050505020304" pitchFamily="18" charset="0"/>
            </a:endParaRPr>
          </a:p>
        </p:txBody>
      </p:sp>
      <p:sp>
        <p:nvSpPr>
          <p:cNvPr id="5" name="object 5"/>
          <p:cNvSpPr/>
          <p:nvPr/>
        </p:nvSpPr>
        <p:spPr>
          <a:xfrm>
            <a:off x="2154936" y="831873"/>
            <a:ext cx="2033968" cy="899922"/>
          </a:xfrm>
          <a:prstGeom prst="rect">
            <a:avLst/>
          </a:prstGeom>
          <a:blipFill>
            <a:blip r:embed="rId2" cstate="print"/>
            <a:stretch>
              <a:fillRect/>
            </a:stretch>
          </a:blipFill>
        </p:spPr>
        <p:txBody>
          <a:bodyPr wrap="square" lIns="0" tIns="0" rIns="0" bIns="0" rtlCol="0"/>
          <a:lstStyle/>
          <a:p>
            <a:endParaRPr dirty="0">
              <a:solidFill>
                <a:prstClr val="black"/>
              </a:solidFill>
              <a:latin typeface="Century Schoolbook" panose="02040604050505020304" pitchFamily="18" charset="0"/>
            </a:endParaRPr>
          </a:p>
        </p:txBody>
      </p:sp>
      <p:sp>
        <p:nvSpPr>
          <p:cNvPr id="6" name="object 6"/>
          <p:cNvSpPr/>
          <p:nvPr/>
        </p:nvSpPr>
        <p:spPr>
          <a:xfrm>
            <a:off x="3788284" y="831873"/>
            <a:ext cx="565214" cy="899922"/>
          </a:xfrm>
          <a:prstGeom prst="rect">
            <a:avLst/>
          </a:prstGeom>
          <a:blipFill>
            <a:blip r:embed="rId3" cstate="print"/>
            <a:stretch>
              <a:fillRect/>
            </a:stretch>
          </a:blipFill>
        </p:spPr>
        <p:txBody>
          <a:bodyPr wrap="square" lIns="0" tIns="0" rIns="0" bIns="0" rtlCol="0"/>
          <a:lstStyle/>
          <a:p>
            <a:endParaRPr dirty="0">
              <a:solidFill>
                <a:prstClr val="black"/>
              </a:solidFill>
              <a:latin typeface="Century Schoolbook" panose="02040604050505020304" pitchFamily="18" charset="0"/>
            </a:endParaRPr>
          </a:p>
        </p:txBody>
      </p:sp>
      <p:sp>
        <p:nvSpPr>
          <p:cNvPr id="7" name="object 7"/>
          <p:cNvSpPr txBox="1">
            <a:spLocks noGrp="1"/>
          </p:cNvSpPr>
          <p:nvPr>
            <p:ph type="title"/>
          </p:nvPr>
        </p:nvSpPr>
        <p:spPr>
          <a:xfrm>
            <a:off x="1706127" y="629404"/>
            <a:ext cx="8845384" cy="505908"/>
          </a:xfrm>
          <a:prstGeom prst="rect">
            <a:avLst/>
          </a:prstGeom>
        </p:spPr>
        <p:txBody>
          <a:bodyPr vert="horz" wrap="square" lIns="0" tIns="13335" rIns="0" bIns="0" rtlCol="0">
            <a:spAutoFit/>
          </a:bodyPr>
          <a:lstStyle/>
          <a:p>
            <a:pPr marL="12700" algn="ctr">
              <a:spcBef>
                <a:spcPts val="105"/>
              </a:spcBef>
            </a:pPr>
            <a:r>
              <a:rPr sz="3200" spc="-35" dirty="0"/>
              <a:t>JOB ROLE </a:t>
            </a:r>
            <a:r>
              <a:rPr sz="3200" dirty="0"/>
              <a:t>–</a:t>
            </a:r>
            <a:r>
              <a:rPr lang="en-IN" sz="3200" dirty="0"/>
              <a:t> </a:t>
            </a:r>
            <a:r>
              <a:rPr lang="en-IN" sz="3200" spc="-35" dirty="0"/>
              <a:t>SELF EMPLOYEED TAILOR</a:t>
            </a:r>
            <a:endParaRPr sz="3200" dirty="0"/>
          </a:p>
        </p:txBody>
      </p:sp>
      <p:sp>
        <p:nvSpPr>
          <p:cNvPr id="8" name="object 8"/>
          <p:cNvSpPr/>
          <p:nvPr/>
        </p:nvSpPr>
        <p:spPr>
          <a:xfrm>
            <a:off x="3973483" y="1822472"/>
            <a:ext cx="1164145" cy="787146"/>
          </a:xfrm>
          <a:prstGeom prst="rect">
            <a:avLst/>
          </a:prstGeom>
          <a:blipFill>
            <a:blip r:embed="rId4" cstate="print"/>
            <a:stretch>
              <a:fillRect/>
            </a:stretch>
          </a:blipFill>
        </p:spPr>
        <p:txBody>
          <a:bodyPr wrap="square" lIns="0" tIns="0" rIns="0" bIns="0" rtlCol="0"/>
          <a:lstStyle/>
          <a:p>
            <a:endParaRPr dirty="0">
              <a:solidFill>
                <a:prstClr val="black"/>
              </a:solidFill>
              <a:latin typeface="Century Schoolbook" panose="02040604050505020304" pitchFamily="18" charset="0"/>
            </a:endParaRPr>
          </a:p>
        </p:txBody>
      </p:sp>
      <p:sp>
        <p:nvSpPr>
          <p:cNvPr id="9" name="object 9"/>
          <p:cNvSpPr/>
          <p:nvPr/>
        </p:nvSpPr>
        <p:spPr>
          <a:xfrm>
            <a:off x="4787299" y="1822472"/>
            <a:ext cx="494347" cy="787146"/>
          </a:xfrm>
          <a:prstGeom prst="rect">
            <a:avLst/>
          </a:prstGeom>
          <a:blipFill>
            <a:blip r:embed="rId5" cstate="print"/>
            <a:stretch>
              <a:fillRect/>
            </a:stretch>
          </a:blipFill>
        </p:spPr>
        <p:txBody>
          <a:bodyPr wrap="square" lIns="0" tIns="0" rIns="0" bIns="0" rtlCol="0"/>
          <a:lstStyle/>
          <a:p>
            <a:endParaRPr dirty="0">
              <a:solidFill>
                <a:prstClr val="black"/>
              </a:solidFill>
              <a:latin typeface="Century Schoolbook" panose="02040604050505020304" pitchFamily="18" charset="0"/>
            </a:endParaRPr>
          </a:p>
        </p:txBody>
      </p:sp>
      <p:sp>
        <p:nvSpPr>
          <p:cNvPr id="10" name="object 10"/>
          <p:cNvSpPr/>
          <p:nvPr/>
        </p:nvSpPr>
        <p:spPr>
          <a:xfrm>
            <a:off x="5001040" y="1822472"/>
            <a:ext cx="2626043" cy="787146"/>
          </a:xfrm>
          <a:prstGeom prst="rect">
            <a:avLst/>
          </a:prstGeom>
          <a:blipFill>
            <a:blip r:embed="rId6" cstate="print"/>
            <a:stretch>
              <a:fillRect/>
            </a:stretch>
          </a:blipFill>
        </p:spPr>
        <p:txBody>
          <a:bodyPr wrap="square" lIns="0" tIns="0" rIns="0" bIns="0" rtlCol="0"/>
          <a:lstStyle/>
          <a:p>
            <a:endParaRPr dirty="0">
              <a:solidFill>
                <a:prstClr val="black"/>
              </a:solidFill>
              <a:latin typeface="Century Schoolbook" panose="02040604050505020304" pitchFamily="18" charset="0"/>
            </a:endParaRPr>
          </a:p>
        </p:txBody>
      </p:sp>
      <p:sp>
        <p:nvSpPr>
          <p:cNvPr id="11" name="object 11"/>
          <p:cNvSpPr/>
          <p:nvPr/>
        </p:nvSpPr>
        <p:spPr>
          <a:xfrm>
            <a:off x="3646509" y="3211591"/>
            <a:ext cx="4964621" cy="393573"/>
          </a:xfrm>
          <a:prstGeom prst="rect">
            <a:avLst/>
          </a:prstGeom>
          <a:blipFill>
            <a:blip r:embed="rId7" cstate="print"/>
            <a:stretch>
              <a:fillRect/>
            </a:stretch>
          </a:blipFill>
        </p:spPr>
        <p:txBody>
          <a:bodyPr wrap="square" lIns="0" tIns="0" rIns="0" bIns="0" rtlCol="0"/>
          <a:lstStyle/>
          <a:p>
            <a:pPr algn="ctr">
              <a:spcBef>
                <a:spcPts val="5"/>
              </a:spcBef>
            </a:pPr>
            <a:r>
              <a:rPr lang="en-IN" sz="2800" spc="-10" dirty="0">
                <a:solidFill>
                  <a:srgbClr val="FFFFFF"/>
                </a:solidFill>
                <a:latin typeface="Century Schoolbook" panose="02040604050505020304" pitchFamily="18" charset="0"/>
                <a:cs typeface="Arial" panose="020B0604020202020204" pitchFamily="34" charset="0"/>
              </a:rPr>
              <a:t>Class</a:t>
            </a:r>
            <a:r>
              <a:rPr lang="en-IN" sz="2800" spc="20" dirty="0">
                <a:solidFill>
                  <a:srgbClr val="FFFFFF"/>
                </a:solidFill>
                <a:latin typeface="Century Schoolbook" panose="02040604050505020304" pitchFamily="18" charset="0"/>
                <a:cs typeface="Arial" panose="020B0604020202020204" pitchFamily="34" charset="0"/>
              </a:rPr>
              <a:t> </a:t>
            </a:r>
            <a:r>
              <a:rPr lang="en-IN" sz="2800" spc="-10" dirty="0">
                <a:solidFill>
                  <a:srgbClr val="FFFFFF"/>
                </a:solidFill>
                <a:latin typeface="Century Schoolbook" panose="02040604050505020304" pitchFamily="18" charset="0"/>
                <a:cs typeface="Arial" panose="020B0604020202020204" pitchFamily="34" charset="0"/>
              </a:rPr>
              <a:t>XI</a:t>
            </a:r>
            <a:endParaRPr lang="en-IN" sz="2800" dirty="0">
              <a:latin typeface="Century Schoolbook" panose="02040604050505020304" pitchFamily="18" charset="0"/>
              <a:cs typeface="Arial" panose="020B0604020202020204" pitchFamily="34" charset="0"/>
            </a:endParaRPr>
          </a:p>
        </p:txBody>
      </p:sp>
      <p:sp>
        <p:nvSpPr>
          <p:cNvPr id="12" name="object 12"/>
          <p:cNvSpPr txBox="1"/>
          <p:nvPr/>
        </p:nvSpPr>
        <p:spPr>
          <a:xfrm>
            <a:off x="1991545" y="1961043"/>
            <a:ext cx="8064896" cy="873957"/>
          </a:xfrm>
          <a:prstGeom prst="rect">
            <a:avLst/>
          </a:prstGeom>
        </p:spPr>
        <p:txBody>
          <a:bodyPr vert="horz" wrap="square" lIns="0" tIns="12065" rIns="0" bIns="0" rtlCol="0">
            <a:spAutoFit/>
          </a:bodyPr>
          <a:lstStyle/>
          <a:p>
            <a:pPr marL="829944" marR="5080" indent="-817244">
              <a:spcBef>
                <a:spcPts val="95"/>
              </a:spcBef>
            </a:pPr>
            <a:r>
              <a:rPr sz="2800" spc="-55" dirty="0">
                <a:solidFill>
                  <a:srgbClr val="FFFFFF"/>
                </a:solidFill>
                <a:latin typeface="Century Schoolbook" panose="02040604050505020304" pitchFamily="18" charset="0"/>
                <a:cs typeface="Arial"/>
              </a:rPr>
              <a:t>Sector </a:t>
            </a:r>
            <a:r>
              <a:rPr sz="2800" spc="-5" dirty="0">
                <a:solidFill>
                  <a:srgbClr val="FFFFFF"/>
                </a:solidFill>
                <a:latin typeface="Century Schoolbook" panose="02040604050505020304" pitchFamily="18" charset="0"/>
                <a:cs typeface="Arial"/>
              </a:rPr>
              <a:t>–</a:t>
            </a:r>
            <a:r>
              <a:rPr sz="2800" spc="-600" dirty="0">
                <a:solidFill>
                  <a:srgbClr val="FFFFFF"/>
                </a:solidFill>
                <a:latin typeface="Century Schoolbook" panose="02040604050505020304" pitchFamily="18" charset="0"/>
                <a:cs typeface="Arial"/>
              </a:rPr>
              <a:t> </a:t>
            </a:r>
            <a:r>
              <a:rPr sz="2800" spc="-80" dirty="0">
                <a:solidFill>
                  <a:srgbClr val="FFFFFF"/>
                </a:solidFill>
                <a:latin typeface="Century Schoolbook" panose="02040604050505020304" pitchFamily="18" charset="0"/>
                <a:cs typeface="Arial"/>
              </a:rPr>
              <a:t>Apparel, </a:t>
            </a:r>
            <a:r>
              <a:rPr sz="2800" spc="-75" dirty="0">
                <a:solidFill>
                  <a:srgbClr val="FFFFFF"/>
                </a:solidFill>
                <a:latin typeface="Century Schoolbook" panose="02040604050505020304" pitchFamily="18" charset="0"/>
                <a:cs typeface="Arial"/>
              </a:rPr>
              <a:t>Made-Ups </a:t>
            </a:r>
            <a:r>
              <a:rPr sz="2800" spc="-60" dirty="0">
                <a:solidFill>
                  <a:srgbClr val="FFFFFF"/>
                </a:solidFill>
                <a:latin typeface="Century Schoolbook" panose="02040604050505020304" pitchFamily="18" charset="0"/>
                <a:cs typeface="Arial"/>
              </a:rPr>
              <a:t>and </a:t>
            </a:r>
            <a:r>
              <a:rPr sz="2800" spc="-70" dirty="0">
                <a:solidFill>
                  <a:srgbClr val="FFFFFF"/>
                </a:solidFill>
                <a:latin typeface="Century Schoolbook" panose="02040604050505020304" pitchFamily="18" charset="0"/>
                <a:cs typeface="Arial"/>
              </a:rPr>
              <a:t>Home </a:t>
            </a:r>
            <a:r>
              <a:rPr sz="2800" spc="-80" dirty="0">
                <a:solidFill>
                  <a:srgbClr val="FFFFFF"/>
                </a:solidFill>
                <a:latin typeface="Century Schoolbook" panose="02040604050505020304" pitchFamily="18" charset="0"/>
                <a:cs typeface="Arial"/>
              </a:rPr>
              <a:t>Furnishing  </a:t>
            </a:r>
            <a:r>
              <a:rPr sz="2800" spc="-65" dirty="0">
                <a:solidFill>
                  <a:srgbClr val="FFFFFF"/>
                </a:solidFill>
                <a:latin typeface="Century Schoolbook" panose="02040604050505020304" pitchFamily="18" charset="0"/>
                <a:cs typeface="Arial"/>
              </a:rPr>
              <a:t>(Qualification </a:t>
            </a:r>
            <a:r>
              <a:rPr sz="2800" spc="-55" dirty="0">
                <a:solidFill>
                  <a:srgbClr val="FFFFFF"/>
                </a:solidFill>
                <a:latin typeface="Century Schoolbook" panose="02040604050505020304" pitchFamily="18" charset="0"/>
                <a:cs typeface="Arial"/>
              </a:rPr>
              <a:t>Pack </a:t>
            </a:r>
            <a:r>
              <a:rPr sz="2800" spc="-60" dirty="0">
                <a:solidFill>
                  <a:srgbClr val="FFFFFF"/>
                </a:solidFill>
                <a:latin typeface="Century Schoolbook" panose="02040604050505020304" pitchFamily="18" charset="0"/>
                <a:cs typeface="Arial"/>
              </a:rPr>
              <a:t>Code: </a:t>
            </a:r>
            <a:r>
              <a:rPr sz="2800" spc="-70" dirty="0">
                <a:solidFill>
                  <a:srgbClr val="FFFFFF"/>
                </a:solidFill>
                <a:latin typeface="Century Schoolbook" panose="02040604050505020304" pitchFamily="18" charset="0"/>
                <a:cs typeface="Arial"/>
              </a:rPr>
              <a:t>AMH/Q</a:t>
            </a:r>
            <a:r>
              <a:rPr sz="2800" spc="-254" dirty="0">
                <a:solidFill>
                  <a:srgbClr val="FFFFFF"/>
                </a:solidFill>
                <a:latin typeface="Century Schoolbook" panose="02040604050505020304" pitchFamily="18" charset="0"/>
                <a:cs typeface="Arial"/>
              </a:rPr>
              <a:t> </a:t>
            </a:r>
            <a:r>
              <a:rPr lang="en-IN" sz="2800" spc="-254" dirty="0">
                <a:solidFill>
                  <a:srgbClr val="FFFFFF"/>
                </a:solidFill>
                <a:latin typeface="Century Schoolbook" panose="02040604050505020304" pitchFamily="18" charset="0"/>
                <a:cs typeface="Arial"/>
              </a:rPr>
              <a:t>1947</a:t>
            </a:r>
            <a:r>
              <a:rPr sz="2800" spc="-45" dirty="0">
                <a:solidFill>
                  <a:srgbClr val="FFFFFF"/>
                </a:solidFill>
                <a:latin typeface="Century Schoolbook" panose="02040604050505020304" pitchFamily="18" charset="0"/>
                <a:cs typeface="Arial"/>
              </a:rPr>
              <a:t>)</a:t>
            </a:r>
            <a:endParaRPr sz="2800" dirty="0">
              <a:solidFill>
                <a:prstClr val="black"/>
              </a:solidFill>
              <a:latin typeface="Century Schoolbook" panose="02040604050505020304" pitchFamily="18" charset="0"/>
              <a:cs typeface="Arial"/>
            </a:endParaRPr>
          </a:p>
        </p:txBody>
      </p:sp>
      <p:sp>
        <p:nvSpPr>
          <p:cNvPr id="18" name="Rectangle 17"/>
          <p:cNvSpPr/>
          <p:nvPr/>
        </p:nvSpPr>
        <p:spPr>
          <a:xfrm>
            <a:off x="1477452" y="3981755"/>
            <a:ext cx="9311593" cy="2039533"/>
          </a:xfrm>
          <a:prstGeom prst="rect">
            <a:avLst/>
          </a:prstGeom>
        </p:spPr>
        <p:txBody>
          <a:bodyPr wrap="square">
            <a:spAutoFit/>
          </a:bodyPr>
          <a:lstStyle/>
          <a:p>
            <a:pPr marL="90170" marR="92710" indent="918844" algn="ctr">
              <a:lnSpc>
                <a:spcPct val="110100"/>
              </a:lnSpc>
            </a:pPr>
            <a:r>
              <a:rPr lang="en-GB" sz="2600" spc="10" dirty="0">
                <a:solidFill>
                  <a:srgbClr val="FFFFFF"/>
                </a:solidFill>
                <a:latin typeface="Century Schoolbook" panose="02040604050505020304" pitchFamily="18" charset="0"/>
                <a:cs typeface="Arial" panose="020B0604020202020204" pitchFamily="34" charset="0"/>
              </a:rPr>
              <a:t>PSS </a:t>
            </a:r>
            <a:r>
              <a:rPr lang="en-GB" sz="2600" spc="5" dirty="0">
                <a:solidFill>
                  <a:srgbClr val="FFFFFF"/>
                </a:solidFill>
                <a:latin typeface="Century Schoolbook" panose="02040604050505020304" pitchFamily="18" charset="0"/>
                <a:cs typeface="Arial" panose="020B0604020202020204" pitchFamily="34" charset="0"/>
              </a:rPr>
              <a:t>Central Institute of Vocational Education  </a:t>
            </a:r>
            <a:r>
              <a:rPr lang="en-GB" sz="2600" spc="10" dirty="0" err="1">
                <a:solidFill>
                  <a:srgbClr val="FFFFFF"/>
                </a:solidFill>
                <a:latin typeface="Century Schoolbook" panose="02040604050505020304" pitchFamily="18" charset="0"/>
                <a:cs typeface="Arial" panose="020B0604020202020204" pitchFamily="34" charset="0"/>
              </a:rPr>
              <a:t>Shyamla</a:t>
            </a:r>
            <a:r>
              <a:rPr lang="en-GB" sz="2600" spc="10" dirty="0">
                <a:solidFill>
                  <a:srgbClr val="FFFFFF"/>
                </a:solidFill>
                <a:latin typeface="Century Schoolbook" panose="02040604050505020304" pitchFamily="18" charset="0"/>
                <a:cs typeface="Arial" panose="020B0604020202020204" pitchFamily="34" charset="0"/>
              </a:rPr>
              <a:t> </a:t>
            </a:r>
            <a:r>
              <a:rPr lang="en-GB" sz="2600" spc="5" dirty="0">
                <a:solidFill>
                  <a:srgbClr val="FFFFFF"/>
                </a:solidFill>
                <a:latin typeface="Century Schoolbook" panose="02040604050505020304" pitchFamily="18" charset="0"/>
                <a:cs typeface="Arial" panose="020B0604020202020204" pitchFamily="34" charset="0"/>
              </a:rPr>
              <a:t>Hills, </a:t>
            </a:r>
            <a:r>
              <a:rPr lang="en-GB" sz="2600" spc="10" dirty="0">
                <a:solidFill>
                  <a:srgbClr val="FFFFFF"/>
                </a:solidFill>
                <a:latin typeface="Century Schoolbook" panose="02040604050505020304" pitchFamily="18" charset="0"/>
                <a:cs typeface="Arial" panose="020B0604020202020204" pitchFamily="34" charset="0"/>
              </a:rPr>
              <a:t>Bhopal </a:t>
            </a:r>
            <a:r>
              <a:rPr lang="en-GB" sz="2600" dirty="0">
                <a:solidFill>
                  <a:srgbClr val="FFFFFF"/>
                </a:solidFill>
                <a:latin typeface="Century Schoolbook" panose="02040604050505020304" pitchFamily="18" charset="0"/>
                <a:cs typeface="Arial" panose="020B0604020202020204" pitchFamily="34" charset="0"/>
              </a:rPr>
              <a:t>– </a:t>
            </a:r>
            <a:r>
              <a:rPr lang="en-GB" sz="2600" spc="5" dirty="0">
                <a:solidFill>
                  <a:srgbClr val="FFFFFF"/>
                </a:solidFill>
                <a:latin typeface="Century Schoolbook" panose="02040604050505020304" pitchFamily="18" charset="0"/>
                <a:cs typeface="Arial" panose="020B0604020202020204" pitchFamily="34" charset="0"/>
              </a:rPr>
              <a:t>462 013 </a:t>
            </a:r>
            <a:r>
              <a:rPr lang="en-GB" sz="2600" dirty="0">
                <a:solidFill>
                  <a:srgbClr val="FFFFFF"/>
                </a:solidFill>
                <a:latin typeface="Century Schoolbook" panose="02040604050505020304" pitchFamily="18" charset="0"/>
                <a:cs typeface="Arial" panose="020B0604020202020204" pitchFamily="34" charset="0"/>
              </a:rPr>
              <a:t>, </a:t>
            </a:r>
            <a:r>
              <a:rPr lang="en-GB" sz="2600" spc="10" dirty="0">
                <a:solidFill>
                  <a:srgbClr val="FFFFFF"/>
                </a:solidFill>
                <a:latin typeface="Century Schoolbook" panose="02040604050505020304" pitchFamily="18" charset="0"/>
                <a:cs typeface="Arial" panose="020B0604020202020204" pitchFamily="34" charset="0"/>
              </a:rPr>
              <a:t>Madhya </a:t>
            </a:r>
            <a:r>
              <a:rPr lang="en-GB" sz="2600" spc="5" dirty="0">
                <a:solidFill>
                  <a:srgbClr val="FFFFFF"/>
                </a:solidFill>
                <a:latin typeface="Century Schoolbook" panose="02040604050505020304" pitchFamily="18" charset="0"/>
                <a:cs typeface="Arial" panose="020B0604020202020204" pitchFamily="34" charset="0"/>
              </a:rPr>
              <a:t>Pradesh,</a:t>
            </a:r>
            <a:r>
              <a:rPr lang="en-GB" sz="2600" spc="40" dirty="0">
                <a:solidFill>
                  <a:srgbClr val="FFFFFF"/>
                </a:solidFill>
                <a:latin typeface="Century Schoolbook" panose="02040604050505020304" pitchFamily="18" charset="0"/>
                <a:cs typeface="Arial" panose="020B0604020202020204" pitchFamily="34" charset="0"/>
              </a:rPr>
              <a:t> </a:t>
            </a:r>
            <a:r>
              <a:rPr lang="en-GB" sz="2600" spc="5" dirty="0">
                <a:solidFill>
                  <a:srgbClr val="FFFFFF"/>
                </a:solidFill>
                <a:latin typeface="Century Schoolbook" panose="02040604050505020304" pitchFamily="18" charset="0"/>
                <a:cs typeface="Arial" panose="020B0604020202020204" pitchFamily="34" charset="0"/>
              </a:rPr>
              <a:t>India</a:t>
            </a:r>
            <a:endParaRPr lang="en-GB" sz="2600" dirty="0">
              <a:latin typeface="Century Schoolbook" panose="02040604050505020304" pitchFamily="18" charset="0"/>
              <a:cs typeface="Arial" panose="020B0604020202020204" pitchFamily="34" charset="0"/>
            </a:endParaRPr>
          </a:p>
          <a:p>
            <a:pPr marL="12700" algn="ctr">
              <a:lnSpc>
                <a:spcPct val="100000"/>
              </a:lnSpc>
              <a:spcBef>
                <a:spcPts val="810"/>
              </a:spcBef>
            </a:pPr>
            <a:r>
              <a:rPr lang="en-GB" sz="2600" b="1" spc="5" dirty="0">
                <a:solidFill>
                  <a:srgbClr val="FFFFFF"/>
                </a:solidFill>
                <a:latin typeface="Century Schoolbook" panose="02040604050505020304" pitchFamily="18" charset="0"/>
                <a:cs typeface="Arial" panose="020B0604020202020204" pitchFamily="34" charset="0"/>
              </a:rPr>
              <a:t>_________________________________________________</a:t>
            </a:r>
          </a:p>
          <a:p>
            <a:pPr marL="12700" algn="ctr">
              <a:lnSpc>
                <a:spcPct val="100000"/>
              </a:lnSpc>
              <a:spcBef>
                <a:spcPts val="810"/>
              </a:spcBef>
            </a:pPr>
            <a:r>
              <a:rPr lang="en-GB" sz="3000" spc="5" dirty="0">
                <a:solidFill>
                  <a:srgbClr val="FFFFFF"/>
                </a:solidFill>
                <a:latin typeface="Century Schoolbook" panose="02040604050505020304" pitchFamily="18" charset="0"/>
                <a:cs typeface="Arial" panose="020B0604020202020204" pitchFamily="34" charset="0"/>
                <a:hlinkClick r:id="rId8"/>
              </a:rPr>
              <a:t>www.psscive.ac.in</a:t>
            </a:r>
            <a:endParaRPr lang="en-GB" sz="3000" dirty="0">
              <a:latin typeface="Century Schoolbook" panose="02040604050505020304" pitchFamily="18" charset="0"/>
              <a:cs typeface="Arial" panose="020B0604020202020204" pitchFamily="34" charset="0"/>
            </a:endParaRPr>
          </a:p>
        </p:txBody>
      </p:sp>
      <p:sp>
        <p:nvSpPr>
          <p:cNvPr id="23" name="object 10"/>
          <p:cNvSpPr/>
          <p:nvPr/>
        </p:nvSpPr>
        <p:spPr>
          <a:xfrm>
            <a:off x="188934" y="3964065"/>
            <a:ext cx="1082040" cy="1283208"/>
          </a:xfrm>
          <a:prstGeom prst="rect">
            <a:avLst/>
          </a:prstGeom>
          <a:blipFill>
            <a:blip r:embed="rId9" cstate="print"/>
            <a:stretch>
              <a:fillRect/>
            </a:stretch>
          </a:blipFill>
        </p:spPr>
        <p:txBody>
          <a:bodyPr wrap="square" lIns="0" tIns="0" rIns="0" bIns="0" rtlCol="0"/>
          <a:lstStyle/>
          <a:p>
            <a:endParaRPr dirty="0">
              <a:latin typeface="Century Schoolbook" panose="02040604050505020304" pitchFamily="18" charset="0"/>
            </a:endParaRPr>
          </a:p>
        </p:txBody>
      </p:sp>
      <p:sp>
        <p:nvSpPr>
          <p:cNvPr id="15" name="Slide Number Placeholder 4"/>
          <p:cNvSpPr txBox="1">
            <a:spLocks/>
          </p:cNvSpPr>
          <p:nvPr/>
        </p:nvSpPr>
        <p:spPr>
          <a:xfrm>
            <a:off x="11424592" y="6021288"/>
            <a:ext cx="636077" cy="553998"/>
          </a:xfrm>
          <a:prstGeom prst="rect">
            <a:avLst/>
          </a:prstGeom>
        </p:spPr>
        <p:txBody>
          <a:bodyPr wrap="square" lIns="0" tIns="0" rIns="0" bIns="0">
            <a:spAutoFit/>
          </a:bodyPr>
          <a:lstStyle>
            <a:defPPr>
              <a:defRPr lang="en-US"/>
            </a:defPPr>
            <a:lvl1pPr marL="0" algn="l" defTabSz="914400" rtl="0" eaLnBrk="1" latinLnBrk="0" hangingPunct="1">
              <a:defRPr sz="3600" b="0" i="0" kern="1200">
                <a:solidFill>
                  <a:schemeClr val="bg1"/>
                </a:solidFill>
                <a:latin typeface="Arial"/>
                <a:ea typeface="+mn-ea"/>
                <a:cs typeface="Aria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5400">
              <a:spcBef>
                <a:spcPts val="955"/>
              </a:spcBef>
            </a:pPr>
            <a:fld id="{81D60167-4931-47E6-BA6A-407CBD079E47}" type="slidenum">
              <a:rPr lang="en-IN" spc="-5" smtClean="0">
                <a:solidFill>
                  <a:prstClr val="white"/>
                </a:solidFill>
                <a:latin typeface="Century Schoolbook" panose="02040604050505020304" pitchFamily="18" charset="0"/>
              </a:rPr>
              <a:pPr marL="25400">
                <a:spcBef>
                  <a:spcPts val="955"/>
                </a:spcBef>
              </a:pPr>
              <a:t>1</a:t>
            </a:fld>
            <a:endParaRPr lang="en-IN" spc="-5" dirty="0">
              <a:solidFill>
                <a:prstClr val="white"/>
              </a:solidFill>
              <a:latin typeface="Century Schoolbook" panose="02040604050505020304" pitchFamily="18" charset="0"/>
            </a:endParaRPr>
          </a:p>
        </p:txBody>
      </p:sp>
    </p:spTree>
    <p:extLst>
      <p:ext uri="{BB962C8B-B14F-4D97-AF65-F5344CB8AC3E}">
        <p14:creationId xmlns:p14="http://schemas.microsoft.com/office/powerpoint/2010/main" val="14854069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07368" y="3429000"/>
            <a:ext cx="10585176" cy="2585323"/>
          </a:xfrm>
        </p:spPr>
        <p:txBody>
          <a:bodyPr/>
          <a:lstStyle/>
          <a:p>
            <a:pPr algn="just"/>
            <a:r>
              <a:rPr lang="en-US" dirty="0"/>
              <a:t>Draping is a technique used to prepare a 3-dimensional pattern with the help of a dress form by pinning and placing the fabric on the dress form to create a garment. </a:t>
            </a:r>
          </a:p>
          <a:p>
            <a:pPr algn="just"/>
            <a:endParaRPr lang="en-US" dirty="0"/>
          </a:p>
          <a:p>
            <a:pPr algn="just"/>
            <a:r>
              <a:rPr lang="en-US" dirty="0"/>
              <a:t>Muslin is mostly used fabric by the designers for draping because it is cost efficient and available in variety of weights. </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10</a:t>
            </a:fld>
            <a:endParaRPr lang="en-IN" spc="-5" dirty="0">
              <a:solidFill>
                <a:prstClr val="white"/>
              </a:solidFill>
            </a:endParaRPr>
          </a:p>
        </p:txBody>
      </p:sp>
      <p:sp>
        <p:nvSpPr>
          <p:cNvPr id="6" name="Pentagon 5"/>
          <p:cNvSpPr/>
          <p:nvPr/>
        </p:nvSpPr>
        <p:spPr>
          <a:xfrm>
            <a:off x="119336" y="1147759"/>
            <a:ext cx="3888432" cy="864096"/>
          </a:xfrm>
          <a:prstGeom prst="homePlate">
            <a:avLst/>
          </a:prstGeom>
          <a:solidFill>
            <a:schemeClr val="tx2">
              <a:lumMod val="50000"/>
            </a:schemeClr>
          </a:solidFill>
          <a:ln>
            <a:solidFill>
              <a:schemeClr val="accent1">
                <a:lumMod val="60000"/>
                <a:lumOff val="40000"/>
              </a:schemeClr>
            </a:solidFill>
          </a:ln>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Century Schoolbook" panose="02040604050505020304" pitchFamily="18" charset="0"/>
            </a:endParaRPr>
          </a:p>
        </p:txBody>
      </p:sp>
      <p:sp>
        <p:nvSpPr>
          <p:cNvPr id="7" name="Rectangle 6"/>
          <p:cNvSpPr/>
          <p:nvPr/>
        </p:nvSpPr>
        <p:spPr>
          <a:xfrm>
            <a:off x="-20873" y="1147759"/>
            <a:ext cx="4028641" cy="769441"/>
          </a:xfrm>
          <a:prstGeom prst="rect">
            <a:avLst/>
          </a:prstGeom>
        </p:spPr>
        <p:txBody>
          <a:bodyPr wrap="square">
            <a:spAutoFit/>
          </a:bodyPr>
          <a:lstStyle/>
          <a:p>
            <a:pPr algn="ctr"/>
            <a:r>
              <a:rPr lang="en-US" sz="4400" b="1" dirty="0">
                <a:solidFill>
                  <a:srgbClr val="FFFF00"/>
                </a:solidFill>
                <a:latin typeface="Century Schoolbook" panose="02040604050505020304" pitchFamily="18" charset="0"/>
                <a:cs typeface="Arial" panose="020B0604020202020204" pitchFamily="34" charset="0"/>
              </a:rPr>
              <a:t>2. DRAPING</a:t>
            </a:r>
            <a:endParaRPr lang="en-IN" sz="4400" dirty="0">
              <a:latin typeface="Century Schoolbook" panose="02040604050505020304" pitchFamily="18" charset="0"/>
              <a:cs typeface="Arial" panose="020B0604020202020204" pitchFamily="34" charset="0"/>
            </a:endParaRPr>
          </a:p>
        </p:txBody>
      </p:sp>
      <p:pic>
        <p:nvPicPr>
          <p:cNvPr id="8" name="Picture 7" descr="Related image"/>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28048" y="335155"/>
            <a:ext cx="2608367" cy="2489304"/>
          </a:xfrm>
          <a:prstGeom prst="rect">
            <a:avLst/>
          </a:prstGeom>
          <a:noFill/>
          <a:ln>
            <a:noFill/>
          </a:ln>
        </p:spPr>
      </p:pic>
    </p:spTree>
    <p:extLst>
      <p:ext uri="{BB962C8B-B14F-4D97-AF65-F5344CB8AC3E}">
        <p14:creationId xmlns:p14="http://schemas.microsoft.com/office/powerpoint/2010/main" val="42663156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11</a:t>
            </a:fld>
            <a:endParaRPr lang="en-IN" spc="-5" dirty="0">
              <a:solidFill>
                <a:prstClr val="white"/>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1654402034"/>
              </p:ext>
            </p:extLst>
          </p:nvPr>
        </p:nvGraphicFramePr>
        <p:xfrm>
          <a:off x="911424" y="1512918"/>
          <a:ext cx="9779564" cy="5067003"/>
        </p:xfrm>
        <a:graphic>
          <a:graphicData uri="http://schemas.openxmlformats.org/drawingml/2006/table">
            <a:tbl>
              <a:tblPr firstRow="1" bandRow="1">
                <a:tableStyleId>{5C22544A-7EE6-4342-B048-85BDC9FD1C3A}</a:tableStyleId>
              </a:tblPr>
              <a:tblGrid>
                <a:gridCol w="4889782">
                  <a:extLst>
                    <a:ext uri="{9D8B030D-6E8A-4147-A177-3AD203B41FA5}">
                      <a16:colId xmlns:a16="http://schemas.microsoft.com/office/drawing/2014/main" val="106907470"/>
                    </a:ext>
                  </a:extLst>
                </a:gridCol>
                <a:gridCol w="4889782">
                  <a:extLst>
                    <a:ext uri="{9D8B030D-6E8A-4147-A177-3AD203B41FA5}">
                      <a16:colId xmlns:a16="http://schemas.microsoft.com/office/drawing/2014/main" val="582110464"/>
                    </a:ext>
                  </a:extLst>
                </a:gridCol>
              </a:tblGrid>
              <a:tr h="501605">
                <a:tc>
                  <a:txBody>
                    <a:bodyPr/>
                    <a:lstStyle/>
                    <a:p>
                      <a:pPr algn="just"/>
                      <a:r>
                        <a:rPr lang="en-IN" sz="2400" dirty="0">
                          <a:solidFill>
                            <a:srgbClr val="FFFF00"/>
                          </a:solidFill>
                          <a:latin typeface="Century Schoolbook" panose="02040604050505020304" pitchFamily="18" charset="0"/>
                        </a:rPr>
                        <a:t>ADVANTAGES</a:t>
                      </a:r>
                    </a:p>
                  </a:txBody>
                  <a:tcPr>
                    <a:gradFill flip="none" rotWithShape="1">
                      <a:gsLst>
                        <a:gs pos="0">
                          <a:schemeClr val="tx1">
                            <a:lumMod val="50000"/>
                            <a:lumOff val="50000"/>
                            <a:shade val="30000"/>
                            <a:satMod val="115000"/>
                          </a:schemeClr>
                        </a:gs>
                        <a:gs pos="50000">
                          <a:schemeClr val="tx1">
                            <a:lumMod val="50000"/>
                            <a:lumOff val="50000"/>
                            <a:shade val="67500"/>
                            <a:satMod val="115000"/>
                          </a:schemeClr>
                        </a:gs>
                        <a:gs pos="100000">
                          <a:schemeClr val="tx1">
                            <a:lumMod val="50000"/>
                            <a:lumOff val="50000"/>
                            <a:shade val="100000"/>
                            <a:satMod val="115000"/>
                          </a:schemeClr>
                        </a:gs>
                      </a:gsLst>
                      <a:lin ang="5400000" scaled="1"/>
                      <a:tileRect/>
                    </a:gradFill>
                  </a:tcPr>
                </a:tc>
                <a:tc>
                  <a:txBody>
                    <a:bodyPr/>
                    <a:lstStyle/>
                    <a:p>
                      <a:pPr algn="just"/>
                      <a:r>
                        <a:rPr lang="en-IN" sz="2400" dirty="0">
                          <a:solidFill>
                            <a:srgbClr val="FFFF00"/>
                          </a:solidFill>
                          <a:latin typeface="Century Schoolbook" panose="02040604050505020304" pitchFamily="18" charset="0"/>
                        </a:rPr>
                        <a:t>DISADVANTAGES</a:t>
                      </a:r>
                    </a:p>
                  </a:txBody>
                  <a:tcPr>
                    <a:gradFill flip="none" rotWithShape="1">
                      <a:gsLst>
                        <a:gs pos="0">
                          <a:schemeClr val="tx1">
                            <a:lumMod val="50000"/>
                            <a:lumOff val="50000"/>
                            <a:shade val="30000"/>
                            <a:satMod val="115000"/>
                          </a:schemeClr>
                        </a:gs>
                        <a:gs pos="50000">
                          <a:schemeClr val="tx1">
                            <a:lumMod val="50000"/>
                            <a:lumOff val="50000"/>
                            <a:shade val="67500"/>
                            <a:satMod val="115000"/>
                          </a:schemeClr>
                        </a:gs>
                        <a:gs pos="100000">
                          <a:schemeClr val="tx1">
                            <a:lumMod val="50000"/>
                            <a:lumOff val="50000"/>
                            <a:shade val="100000"/>
                            <a:satMod val="115000"/>
                          </a:schemeClr>
                        </a:gs>
                      </a:gsLst>
                      <a:lin ang="5400000" scaled="1"/>
                      <a:tileRect/>
                    </a:gradFill>
                  </a:tcPr>
                </a:tc>
                <a:extLst>
                  <a:ext uri="{0D108BD9-81ED-4DB2-BD59-A6C34878D82A}">
                    <a16:rowId xmlns:a16="http://schemas.microsoft.com/office/drawing/2014/main" val="139309103"/>
                  </a:ext>
                </a:extLst>
              </a:tr>
              <a:tr h="852330">
                <a:tc>
                  <a:txBody>
                    <a:bodyPr/>
                    <a:lstStyle/>
                    <a:p>
                      <a:pPr algn="just"/>
                      <a:r>
                        <a:rPr lang="en-GB" sz="2400" dirty="0">
                          <a:solidFill>
                            <a:schemeClr val="bg1"/>
                          </a:solidFill>
                          <a:latin typeface="Century Schoolbook" panose="02040604050505020304" pitchFamily="18" charset="0"/>
                        </a:rPr>
                        <a:t>Various styles can be tried over the model using draping. </a:t>
                      </a:r>
                    </a:p>
                  </a:txBody>
                  <a:tcPr>
                    <a:gradFill flip="none" rotWithShape="1">
                      <a:gsLst>
                        <a:gs pos="0">
                          <a:schemeClr val="accent5">
                            <a:lumMod val="50000"/>
                            <a:shade val="30000"/>
                            <a:satMod val="115000"/>
                          </a:schemeClr>
                        </a:gs>
                        <a:gs pos="50000">
                          <a:schemeClr val="accent5">
                            <a:lumMod val="50000"/>
                            <a:shade val="67500"/>
                            <a:satMod val="115000"/>
                          </a:schemeClr>
                        </a:gs>
                        <a:gs pos="100000">
                          <a:schemeClr val="accent5">
                            <a:lumMod val="50000"/>
                            <a:shade val="100000"/>
                            <a:satMod val="115000"/>
                          </a:schemeClr>
                        </a:gs>
                      </a:gsLst>
                      <a:lin ang="2700000" scaled="1"/>
                      <a:tileRect/>
                    </a:gradFill>
                  </a:tcPr>
                </a:tc>
                <a:tc>
                  <a:txBody>
                    <a:bodyPr/>
                    <a:lstStyle/>
                    <a:p>
                      <a:pPr algn="just"/>
                      <a:r>
                        <a:rPr lang="en-GB" sz="2400" dirty="0">
                          <a:solidFill>
                            <a:schemeClr val="bg1"/>
                          </a:solidFill>
                          <a:latin typeface="Century Schoolbook" panose="02040604050505020304" pitchFamily="18" charset="0"/>
                        </a:rPr>
                        <a:t>Draping skill is required.</a:t>
                      </a:r>
                      <a:endParaRPr lang="en-IN" sz="2400" dirty="0">
                        <a:solidFill>
                          <a:schemeClr val="bg1"/>
                        </a:solidFill>
                        <a:latin typeface="Century Schoolbook" panose="02040604050505020304" pitchFamily="18" charset="0"/>
                      </a:endParaRPr>
                    </a:p>
                  </a:txBody>
                  <a:tcPr>
                    <a:gradFill flip="none" rotWithShape="1">
                      <a:gsLst>
                        <a:gs pos="0">
                          <a:schemeClr val="accent5">
                            <a:lumMod val="50000"/>
                            <a:shade val="30000"/>
                            <a:satMod val="115000"/>
                          </a:schemeClr>
                        </a:gs>
                        <a:gs pos="50000">
                          <a:schemeClr val="accent5">
                            <a:lumMod val="50000"/>
                            <a:shade val="67500"/>
                            <a:satMod val="115000"/>
                          </a:schemeClr>
                        </a:gs>
                        <a:gs pos="100000">
                          <a:schemeClr val="accent5">
                            <a:lumMod val="50000"/>
                            <a:shade val="100000"/>
                            <a:satMod val="115000"/>
                          </a:schemeClr>
                        </a:gs>
                      </a:gsLst>
                      <a:lin ang="2700000" scaled="1"/>
                      <a:tileRect/>
                    </a:gradFill>
                  </a:tcPr>
                </a:tc>
                <a:extLst>
                  <a:ext uri="{0D108BD9-81ED-4DB2-BD59-A6C34878D82A}">
                    <a16:rowId xmlns:a16="http://schemas.microsoft.com/office/drawing/2014/main" val="3127497175"/>
                  </a:ext>
                </a:extLst>
              </a:tr>
              <a:tr h="1165578">
                <a:tc>
                  <a:txBody>
                    <a:bodyPr/>
                    <a:lstStyle/>
                    <a:p>
                      <a:pPr algn="just"/>
                      <a:r>
                        <a:rPr lang="en-GB" sz="2400" dirty="0">
                          <a:solidFill>
                            <a:schemeClr val="bg1"/>
                          </a:solidFill>
                          <a:latin typeface="Century Schoolbook" panose="02040604050505020304" pitchFamily="18" charset="0"/>
                        </a:rPr>
                        <a:t>Very simple to work once when the technique of draping is learnt. </a:t>
                      </a:r>
                    </a:p>
                  </a:txBody>
                  <a:tcPr>
                    <a:gradFill flip="none" rotWithShape="1">
                      <a:gsLst>
                        <a:gs pos="0">
                          <a:schemeClr val="accent5">
                            <a:lumMod val="50000"/>
                            <a:shade val="30000"/>
                            <a:satMod val="115000"/>
                          </a:schemeClr>
                        </a:gs>
                        <a:gs pos="50000">
                          <a:schemeClr val="accent5">
                            <a:lumMod val="50000"/>
                            <a:shade val="67500"/>
                            <a:satMod val="115000"/>
                          </a:schemeClr>
                        </a:gs>
                        <a:gs pos="100000">
                          <a:schemeClr val="accent5">
                            <a:lumMod val="50000"/>
                            <a:shade val="100000"/>
                            <a:satMod val="115000"/>
                          </a:schemeClr>
                        </a:gs>
                      </a:gsLst>
                      <a:lin ang="2700000" scaled="1"/>
                      <a:tileRect/>
                    </a:gradFill>
                  </a:tcPr>
                </a:tc>
                <a:tc>
                  <a:txBody>
                    <a:bodyPr/>
                    <a:lstStyle/>
                    <a:p>
                      <a:pPr algn="just"/>
                      <a:r>
                        <a:rPr lang="en-GB" sz="2400" dirty="0">
                          <a:solidFill>
                            <a:schemeClr val="bg1"/>
                          </a:solidFill>
                          <a:latin typeface="Century Schoolbook" panose="02040604050505020304" pitchFamily="18" charset="0"/>
                        </a:rPr>
                        <a:t>It requires a model or a mannequin or a dummy.</a:t>
                      </a:r>
                      <a:endParaRPr lang="en-IN" sz="2400" dirty="0">
                        <a:solidFill>
                          <a:schemeClr val="bg1"/>
                        </a:solidFill>
                        <a:latin typeface="Century Schoolbook" panose="02040604050505020304" pitchFamily="18" charset="0"/>
                      </a:endParaRPr>
                    </a:p>
                  </a:txBody>
                  <a:tcPr>
                    <a:gradFill flip="none" rotWithShape="1">
                      <a:gsLst>
                        <a:gs pos="0">
                          <a:schemeClr val="accent5">
                            <a:lumMod val="50000"/>
                            <a:shade val="30000"/>
                            <a:satMod val="115000"/>
                          </a:schemeClr>
                        </a:gs>
                        <a:gs pos="50000">
                          <a:schemeClr val="accent5">
                            <a:lumMod val="50000"/>
                            <a:shade val="67500"/>
                            <a:satMod val="115000"/>
                          </a:schemeClr>
                        </a:gs>
                        <a:gs pos="100000">
                          <a:schemeClr val="accent5">
                            <a:lumMod val="50000"/>
                            <a:shade val="100000"/>
                            <a:satMod val="115000"/>
                          </a:schemeClr>
                        </a:gs>
                      </a:gsLst>
                      <a:lin ang="2700000" scaled="1"/>
                      <a:tileRect/>
                    </a:gradFill>
                  </a:tcPr>
                </a:tc>
                <a:extLst>
                  <a:ext uri="{0D108BD9-81ED-4DB2-BD59-A6C34878D82A}">
                    <a16:rowId xmlns:a16="http://schemas.microsoft.com/office/drawing/2014/main" val="3269812396"/>
                  </a:ext>
                </a:extLst>
              </a:tr>
              <a:tr h="836009">
                <a:tc>
                  <a:txBody>
                    <a:bodyPr/>
                    <a:lstStyle/>
                    <a:p>
                      <a:endParaRPr lang="en-IN" sz="2000" dirty="0">
                        <a:latin typeface="Century Schoolbook" panose="02040604050505020304" pitchFamily="18" charset="0"/>
                      </a:endParaRPr>
                    </a:p>
                  </a:txBody>
                  <a:tcPr>
                    <a:gradFill flip="none" rotWithShape="1">
                      <a:gsLst>
                        <a:gs pos="0">
                          <a:schemeClr val="accent5">
                            <a:lumMod val="50000"/>
                            <a:shade val="30000"/>
                            <a:satMod val="115000"/>
                          </a:schemeClr>
                        </a:gs>
                        <a:gs pos="50000">
                          <a:schemeClr val="accent5">
                            <a:lumMod val="50000"/>
                            <a:shade val="67500"/>
                            <a:satMod val="115000"/>
                          </a:schemeClr>
                        </a:gs>
                        <a:gs pos="100000">
                          <a:schemeClr val="accent5">
                            <a:lumMod val="50000"/>
                            <a:shade val="100000"/>
                            <a:satMod val="115000"/>
                          </a:schemeClr>
                        </a:gs>
                      </a:gsLst>
                      <a:lin ang="2700000" scaled="1"/>
                      <a:tileRect/>
                    </a:gradFill>
                  </a:tcPr>
                </a:tc>
                <a:tc>
                  <a:txBody>
                    <a:bodyPr/>
                    <a:lstStyle/>
                    <a:p>
                      <a:pPr algn="just"/>
                      <a:r>
                        <a:rPr lang="en-GB" sz="2400" dirty="0">
                          <a:solidFill>
                            <a:schemeClr val="bg1"/>
                          </a:solidFill>
                          <a:latin typeface="Century Schoolbook" panose="02040604050505020304" pitchFamily="18" charset="0"/>
                        </a:rPr>
                        <a:t>It requires lot of fabric in meters. </a:t>
                      </a:r>
                      <a:endParaRPr lang="en-IN" sz="2400" dirty="0">
                        <a:solidFill>
                          <a:schemeClr val="bg1"/>
                        </a:solidFill>
                        <a:latin typeface="Century Schoolbook" panose="02040604050505020304" pitchFamily="18" charset="0"/>
                      </a:endParaRPr>
                    </a:p>
                  </a:txBody>
                  <a:tcPr>
                    <a:gradFill flip="none" rotWithShape="1">
                      <a:gsLst>
                        <a:gs pos="0">
                          <a:schemeClr val="accent5">
                            <a:lumMod val="50000"/>
                            <a:shade val="30000"/>
                            <a:satMod val="115000"/>
                          </a:schemeClr>
                        </a:gs>
                        <a:gs pos="50000">
                          <a:schemeClr val="accent5">
                            <a:lumMod val="50000"/>
                            <a:shade val="67500"/>
                            <a:satMod val="115000"/>
                          </a:schemeClr>
                        </a:gs>
                        <a:gs pos="100000">
                          <a:schemeClr val="accent5">
                            <a:lumMod val="50000"/>
                            <a:shade val="100000"/>
                            <a:satMod val="115000"/>
                          </a:schemeClr>
                        </a:gs>
                      </a:gsLst>
                      <a:lin ang="2700000" scaled="1"/>
                      <a:tileRect/>
                    </a:gradFill>
                  </a:tcPr>
                </a:tc>
                <a:extLst>
                  <a:ext uri="{0D108BD9-81ED-4DB2-BD59-A6C34878D82A}">
                    <a16:rowId xmlns:a16="http://schemas.microsoft.com/office/drawing/2014/main" val="4033910321"/>
                  </a:ext>
                </a:extLst>
              </a:tr>
              <a:tr h="836009">
                <a:tc>
                  <a:txBody>
                    <a:bodyPr/>
                    <a:lstStyle/>
                    <a:p>
                      <a:endParaRPr lang="en-IN" sz="2000">
                        <a:latin typeface="Century Schoolbook" panose="02040604050505020304" pitchFamily="18" charset="0"/>
                      </a:endParaRPr>
                    </a:p>
                  </a:txBody>
                  <a:tcPr>
                    <a:gradFill flip="none" rotWithShape="1">
                      <a:gsLst>
                        <a:gs pos="0">
                          <a:schemeClr val="accent5">
                            <a:lumMod val="50000"/>
                            <a:shade val="30000"/>
                            <a:satMod val="115000"/>
                          </a:schemeClr>
                        </a:gs>
                        <a:gs pos="50000">
                          <a:schemeClr val="accent5">
                            <a:lumMod val="50000"/>
                            <a:shade val="67500"/>
                            <a:satMod val="115000"/>
                          </a:schemeClr>
                        </a:gs>
                        <a:gs pos="100000">
                          <a:schemeClr val="accent5">
                            <a:lumMod val="50000"/>
                            <a:shade val="100000"/>
                            <a:satMod val="115000"/>
                          </a:schemeClr>
                        </a:gs>
                      </a:gsLst>
                      <a:lin ang="2700000" scaled="1"/>
                      <a:tileRect/>
                    </a:gradFill>
                  </a:tcPr>
                </a:tc>
                <a:tc>
                  <a:txBody>
                    <a:bodyPr/>
                    <a:lstStyle/>
                    <a:p>
                      <a:r>
                        <a:rPr lang="en-GB" sz="2400" dirty="0">
                          <a:solidFill>
                            <a:schemeClr val="bg1"/>
                          </a:solidFill>
                          <a:latin typeface="Century Schoolbook" panose="02040604050505020304" pitchFamily="18" charset="0"/>
                        </a:rPr>
                        <a:t>Laborious process as it takes time. </a:t>
                      </a:r>
                      <a:endParaRPr lang="en-IN" sz="2400" dirty="0">
                        <a:solidFill>
                          <a:schemeClr val="bg1"/>
                        </a:solidFill>
                        <a:latin typeface="Century Schoolbook" panose="02040604050505020304" pitchFamily="18" charset="0"/>
                      </a:endParaRPr>
                    </a:p>
                  </a:txBody>
                  <a:tcPr>
                    <a:gradFill flip="none" rotWithShape="1">
                      <a:gsLst>
                        <a:gs pos="0">
                          <a:schemeClr val="accent5">
                            <a:lumMod val="50000"/>
                            <a:shade val="30000"/>
                            <a:satMod val="115000"/>
                          </a:schemeClr>
                        </a:gs>
                        <a:gs pos="50000">
                          <a:schemeClr val="accent5">
                            <a:lumMod val="50000"/>
                            <a:shade val="67500"/>
                            <a:satMod val="115000"/>
                          </a:schemeClr>
                        </a:gs>
                        <a:gs pos="100000">
                          <a:schemeClr val="accent5">
                            <a:lumMod val="50000"/>
                            <a:shade val="100000"/>
                            <a:satMod val="115000"/>
                          </a:schemeClr>
                        </a:gs>
                      </a:gsLst>
                      <a:lin ang="2700000" scaled="1"/>
                      <a:tileRect/>
                    </a:gradFill>
                  </a:tcPr>
                </a:tc>
                <a:extLst>
                  <a:ext uri="{0D108BD9-81ED-4DB2-BD59-A6C34878D82A}">
                    <a16:rowId xmlns:a16="http://schemas.microsoft.com/office/drawing/2014/main" val="3739664994"/>
                  </a:ext>
                </a:extLst>
              </a:tr>
              <a:tr h="852330">
                <a:tc>
                  <a:txBody>
                    <a:bodyPr/>
                    <a:lstStyle/>
                    <a:p>
                      <a:endParaRPr lang="en-IN" sz="2000" dirty="0">
                        <a:latin typeface="Century Schoolbook" panose="02040604050505020304" pitchFamily="18" charset="0"/>
                      </a:endParaRPr>
                    </a:p>
                  </a:txBody>
                  <a:tcPr>
                    <a:gradFill flip="none" rotWithShape="1">
                      <a:gsLst>
                        <a:gs pos="0">
                          <a:schemeClr val="accent5">
                            <a:lumMod val="50000"/>
                            <a:shade val="30000"/>
                            <a:satMod val="115000"/>
                          </a:schemeClr>
                        </a:gs>
                        <a:gs pos="50000">
                          <a:schemeClr val="accent5">
                            <a:lumMod val="50000"/>
                            <a:shade val="67500"/>
                            <a:satMod val="115000"/>
                          </a:schemeClr>
                        </a:gs>
                        <a:gs pos="100000">
                          <a:schemeClr val="accent5">
                            <a:lumMod val="50000"/>
                            <a:shade val="100000"/>
                            <a:satMod val="115000"/>
                          </a:schemeClr>
                        </a:gs>
                      </a:gsLst>
                      <a:lin ang="2700000" scaled="1"/>
                      <a:tileRect/>
                    </a:gradFill>
                  </a:tcPr>
                </a:tc>
                <a:tc>
                  <a:txBody>
                    <a:bodyPr/>
                    <a:lstStyle/>
                    <a:p>
                      <a:r>
                        <a:rPr lang="en-GB" sz="2400" dirty="0">
                          <a:solidFill>
                            <a:schemeClr val="bg1"/>
                          </a:solidFill>
                          <a:latin typeface="Century Schoolbook" panose="02040604050505020304" pitchFamily="18" charset="0"/>
                        </a:rPr>
                        <a:t>Not economical as fabric consumption is more. </a:t>
                      </a:r>
                      <a:endParaRPr lang="en-IN" sz="2400" dirty="0">
                        <a:solidFill>
                          <a:schemeClr val="bg1"/>
                        </a:solidFill>
                        <a:latin typeface="Century Schoolbook" panose="02040604050505020304" pitchFamily="18" charset="0"/>
                      </a:endParaRPr>
                    </a:p>
                  </a:txBody>
                  <a:tcPr>
                    <a:gradFill flip="none" rotWithShape="1">
                      <a:gsLst>
                        <a:gs pos="0">
                          <a:schemeClr val="accent5">
                            <a:lumMod val="50000"/>
                            <a:shade val="30000"/>
                            <a:satMod val="115000"/>
                          </a:schemeClr>
                        </a:gs>
                        <a:gs pos="50000">
                          <a:schemeClr val="accent5">
                            <a:lumMod val="50000"/>
                            <a:shade val="67500"/>
                            <a:satMod val="115000"/>
                          </a:schemeClr>
                        </a:gs>
                        <a:gs pos="100000">
                          <a:schemeClr val="accent5">
                            <a:lumMod val="50000"/>
                            <a:shade val="100000"/>
                            <a:satMod val="115000"/>
                          </a:schemeClr>
                        </a:gs>
                      </a:gsLst>
                      <a:lin ang="2700000" scaled="1"/>
                      <a:tileRect/>
                    </a:gradFill>
                  </a:tcPr>
                </a:tc>
                <a:extLst>
                  <a:ext uri="{0D108BD9-81ED-4DB2-BD59-A6C34878D82A}">
                    <a16:rowId xmlns:a16="http://schemas.microsoft.com/office/drawing/2014/main" val="4270044767"/>
                  </a:ext>
                </a:extLst>
              </a:tr>
            </a:tbl>
          </a:graphicData>
        </a:graphic>
      </p:graphicFrame>
      <p:sp>
        <p:nvSpPr>
          <p:cNvPr id="8" name="Rectangle 7"/>
          <p:cNvSpPr/>
          <p:nvPr/>
        </p:nvSpPr>
        <p:spPr>
          <a:xfrm>
            <a:off x="551384" y="66369"/>
            <a:ext cx="10612227" cy="1446550"/>
          </a:xfrm>
          <a:prstGeom prst="rect">
            <a:avLst/>
          </a:prstGeom>
        </p:spPr>
        <p:txBody>
          <a:bodyPr wrap="square">
            <a:spAutoFit/>
          </a:bodyPr>
          <a:lstStyle/>
          <a:p>
            <a:pPr algn="ctr"/>
            <a:r>
              <a:rPr lang="en-IN" sz="4400" b="1" dirty="0">
                <a:solidFill>
                  <a:srgbClr val="FFFF00"/>
                </a:solidFill>
                <a:latin typeface="Century Schoolbook" panose="02040604050505020304" pitchFamily="18" charset="0"/>
                <a:cs typeface="Arial" panose="020B0604020202020204" pitchFamily="34" charset="0"/>
              </a:rPr>
              <a:t>ADVANTAGES AND DISADVANTAGES DRAPING</a:t>
            </a:r>
          </a:p>
        </p:txBody>
      </p:sp>
    </p:spTree>
    <p:extLst>
      <p:ext uri="{BB962C8B-B14F-4D97-AF65-F5344CB8AC3E}">
        <p14:creationId xmlns:p14="http://schemas.microsoft.com/office/powerpoint/2010/main" val="8256005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49743" y="4009643"/>
            <a:ext cx="10297144" cy="2154436"/>
          </a:xfrm>
        </p:spPr>
        <p:txBody>
          <a:bodyPr/>
          <a:lstStyle/>
          <a:p>
            <a:pPr algn="just"/>
            <a:r>
              <a:rPr lang="en-US" dirty="0"/>
              <a:t>Flat pattern methods provides the versatility to create designs according to  the changing fashion. </a:t>
            </a:r>
          </a:p>
          <a:p>
            <a:pPr algn="just"/>
            <a:endParaRPr lang="en-US" dirty="0"/>
          </a:p>
          <a:p>
            <a:pPr algn="just"/>
            <a:r>
              <a:rPr lang="en-US" dirty="0"/>
              <a:t>This method requires a basic </a:t>
            </a:r>
            <a:r>
              <a:rPr lang="en-US" dirty="0" err="1"/>
              <a:t>sloper</a:t>
            </a:r>
            <a:r>
              <a:rPr lang="en-US" dirty="0"/>
              <a:t> that is the starting point for flat pattern designing. </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12</a:t>
            </a:fld>
            <a:endParaRPr lang="en-IN" spc="-5" dirty="0">
              <a:solidFill>
                <a:prstClr val="white"/>
              </a:solidFill>
            </a:endParaRPr>
          </a:p>
        </p:txBody>
      </p:sp>
      <p:sp>
        <p:nvSpPr>
          <p:cNvPr id="7" name="Pentagon 6"/>
          <p:cNvSpPr/>
          <p:nvPr/>
        </p:nvSpPr>
        <p:spPr>
          <a:xfrm>
            <a:off x="214773" y="1160748"/>
            <a:ext cx="7795809" cy="864096"/>
          </a:xfrm>
          <a:prstGeom prst="homePlate">
            <a:avLst/>
          </a:prstGeom>
          <a:solidFill>
            <a:schemeClr val="tx2">
              <a:lumMod val="50000"/>
            </a:schemeClr>
          </a:solidFill>
          <a:ln>
            <a:solidFill>
              <a:schemeClr val="accent1">
                <a:lumMod val="60000"/>
                <a:lumOff val="40000"/>
              </a:schemeClr>
            </a:solidFill>
          </a:ln>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Century Schoolbook" panose="02040604050505020304" pitchFamily="18" charset="0"/>
            </a:endParaRPr>
          </a:p>
        </p:txBody>
      </p:sp>
      <p:sp>
        <p:nvSpPr>
          <p:cNvPr id="8" name="Rectangle 7"/>
          <p:cNvSpPr/>
          <p:nvPr/>
        </p:nvSpPr>
        <p:spPr>
          <a:xfrm>
            <a:off x="275772" y="1238853"/>
            <a:ext cx="7821635" cy="707886"/>
          </a:xfrm>
          <a:prstGeom prst="rect">
            <a:avLst/>
          </a:prstGeom>
        </p:spPr>
        <p:txBody>
          <a:bodyPr wrap="square">
            <a:spAutoFit/>
          </a:bodyPr>
          <a:lstStyle/>
          <a:p>
            <a:pPr algn="ctr"/>
            <a:r>
              <a:rPr lang="en-US" sz="4000" b="1" dirty="0">
                <a:solidFill>
                  <a:srgbClr val="FFFF00"/>
                </a:solidFill>
                <a:latin typeface="Century Schoolbook" panose="02040604050505020304" pitchFamily="18" charset="0"/>
                <a:cs typeface="Arial" panose="020B0604020202020204" pitchFamily="34" charset="0"/>
              </a:rPr>
              <a:t>3. FLAT PATTERN MAKING</a:t>
            </a:r>
            <a:endParaRPr lang="en-IN" sz="4000" dirty="0">
              <a:latin typeface="Century Schoolbook" panose="02040604050505020304" pitchFamily="18" charset="0"/>
              <a:cs typeface="Arial" panose="020B0604020202020204" pitchFamily="34" charset="0"/>
            </a:endParaRPr>
          </a:p>
        </p:txBody>
      </p:sp>
      <p:pic>
        <p:nvPicPr>
          <p:cNvPr id="9" name="Picture 8" descr="G:\SET- 11 new book for editing\bodice sloper.jpg"/>
          <p:cNvPicPr/>
          <p:nvPr/>
        </p:nvPicPr>
        <p:blipFill>
          <a:blip r:embed="rId2" cstate="print"/>
          <a:srcRect/>
          <a:stretch>
            <a:fillRect/>
          </a:stretch>
        </p:blipFill>
        <p:spPr bwMode="auto">
          <a:xfrm>
            <a:off x="8184232" y="548680"/>
            <a:ext cx="2736304" cy="2952328"/>
          </a:xfrm>
          <a:prstGeom prst="rect">
            <a:avLst/>
          </a:prstGeom>
          <a:noFill/>
          <a:ln w="9525">
            <a:noFill/>
            <a:miter lim="800000"/>
            <a:headEnd/>
            <a:tailEnd/>
          </a:ln>
        </p:spPr>
      </p:pic>
    </p:spTree>
    <p:extLst>
      <p:ext uri="{BB962C8B-B14F-4D97-AF65-F5344CB8AC3E}">
        <p14:creationId xmlns:p14="http://schemas.microsoft.com/office/powerpoint/2010/main" val="39120850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13</a:t>
            </a:fld>
            <a:endParaRPr lang="en-IN" spc="-5" dirty="0">
              <a:solidFill>
                <a:prstClr val="white"/>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3578942550"/>
              </p:ext>
            </p:extLst>
          </p:nvPr>
        </p:nvGraphicFramePr>
        <p:xfrm>
          <a:off x="695400" y="2259414"/>
          <a:ext cx="9865096" cy="3888432"/>
        </p:xfrm>
        <a:graphic>
          <a:graphicData uri="http://schemas.openxmlformats.org/drawingml/2006/table">
            <a:tbl>
              <a:tblPr firstRow="1" bandRow="1">
                <a:tableStyleId>{5C22544A-7EE6-4342-B048-85BDC9FD1C3A}</a:tableStyleId>
              </a:tblPr>
              <a:tblGrid>
                <a:gridCol w="4932548">
                  <a:extLst>
                    <a:ext uri="{9D8B030D-6E8A-4147-A177-3AD203B41FA5}">
                      <a16:colId xmlns:a16="http://schemas.microsoft.com/office/drawing/2014/main" val="106907470"/>
                    </a:ext>
                  </a:extLst>
                </a:gridCol>
                <a:gridCol w="4932548">
                  <a:extLst>
                    <a:ext uri="{9D8B030D-6E8A-4147-A177-3AD203B41FA5}">
                      <a16:colId xmlns:a16="http://schemas.microsoft.com/office/drawing/2014/main" val="582110464"/>
                    </a:ext>
                  </a:extLst>
                </a:gridCol>
              </a:tblGrid>
              <a:tr h="662189">
                <a:tc>
                  <a:txBody>
                    <a:bodyPr/>
                    <a:lstStyle/>
                    <a:p>
                      <a:pPr algn="just"/>
                      <a:r>
                        <a:rPr lang="en-IN" sz="2400" dirty="0">
                          <a:solidFill>
                            <a:srgbClr val="FFFF00"/>
                          </a:solidFill>
                          <a:latin typeface="Century Schoolbook" panose="02040604050505020304" pitchFamily="18" charset="0"/>
                        </a:rPr>
                        <a:t>ADVANTAGES</a:t>
                      </a:r>
                    </a:p>
                  </a:txBody>
                  <a:tcPr>
                    <a:gradFill flip="none" rotWithShape="1">
                      <a:gsLst>
                        <a:gs pos="0">
                          <a:schemeClr val="tx1">
                            <a:lumMod val="50000"/>
                            <a:lumOff val="50000"/>
                            <a:shade val="30000"/>
                            <a:satMod val="115000"/>
                          </a:schemeClr>
                        </a:gs>
                        <a:gs pos="50000">
                          <a:schemeClr val="tx1">
                            <a:lumMod val="50000"/>
                            <a:lumOff val="50000"/>
                            <a:shade val="67500"/>
                            <a:satMod val="115000"/>
                          </a:schemeClr>
                        </a:gs>
                        <a:gs pos="100000">
                          <a:schemeClr val="tx1">
                            <a:lumMod val="50000"/>
                            <a:lumOff val="50000"/>
                            <a:shade val="100000"/>
                            <a:satMod val="115000"/>
                          </a:schemeClr>
                        </a:gs>
                      </a:gsLst>
                      <a:lin ang="5400000" scaled="1"/>
                      <a:tileRect/>
                    </a:gradFill>
                  </a:tcPr>
                </a:tc>
                <a:tc>
                  <a:txBody>
                    <a:bodyPr/>
                    <a:lstStyle/>
                    <a:p>
                      <a:pPr algn="just"/>
                      <a:r>
                        <a:rPr lang="en-IN" sz="2400" dirty="0">
                          <a:solidFill>
                            <a:srgbClr val="FFFF00"/>
                          </a:solidFill>
                          <a:latin typeface="Century Schoolbook" panose="02040604050505020304" pitchFamily="18" charset="0"/>
                        </a:rPr>
                        <a:t>DISADVANTAGES</a:t>
                      </a:r>
                    </a:p>
                  </a:txBody>
                  <a:tcPr>
                    <a:gradFill flip="none" rotWithShape="1">
                      <a:gsLst>
                        <a:gs pos="0">
                          <a:schemeClr val="tx1">
                            <a:lumMod val="50000"/>
                            <a:lumOff val="50000"/>
                            <a:shade val="30000"/>
                            <a:satMod val="115000"/>
                          </a:schemeClr>
                        </a:gs>
                        <a:gs pos="50000">
                          <a:schemeClr val="tx1">
                            <a:lumMod val="50000"/>
                            <a:lumOff val="50000"/>
                            <a:shade val="67500"/>
                            <a:satMod val="115000"/>
                          </a:schemeClr>
                        </a:gs>
                        <a:gs pos="100000">
                          <a:schemeClr val="tx1">
                            <a:lumMod val="50000"/>
                            <a:lumOff val="50000"/>
                            <a:shade val="100000"/>
                            <a:satMod val="115000"/>
                          </a:schemeClr>
                        </a:gs>
                      </a:gsLst>
                      <a:lin ang="5400000" scaled="1"/>
                      <a:tileRect/>
                    </a:gradFill>
                  </a:tcPr>
                </a:tc>
                <a:extLst>
                  <a:ext uri="{0D108BD9-81ED-4DB2-BD59-A6C34878D82A}">
                    <a16:rowId xmlns:a16="http://schemas.microsoft.com/office/drawing/2014/main" val="139309103"/>
                  </a:ext>
                </a:extLst>
              </a:tr>
              <a:tr h="1124297">
                <a:tc>
                  <a:txBody>
                    <a:bodyPr/>
                    <a:lstStyle/>
                    <a:p>
                      <a:pPr algn="just"/>
                      <a:r>
                        <a:rPr lang="en-GB" sz="2400" dirty="0">
                          <a:solidFill>
                            <a:schemeClr val="bg1"/>
                          </a:solidFill>
                          <a:latin typeface="Century Schoolbook" panose="02040604050505020304" pitchFamily="18" charset="0"/>
                        </a:rPr>
                        <a:t>Basic blocks can be adapted for a particular design.</a:t>
                      </a:r>
                      <a:endParaRPr lang="en-IN" sz="2400" dirty="0">
                        <a:solidFill>
                          <a:schemeClr val="bg1"/>
                        </a:solidFill>
                        <a:latin typeface="Century Schoolbook" panose="02040604050505020304" pitchFamily="18" charset="0"/>
                      </a:endParaRPr>
                    </a:p>
                  </a:txBody>
                  <a:tcPr>
                    <a:gradFill flip="none" rotWithShape="1">
                      <a:gsLst>
                        <a:gs pos="0">
                          <a:schemeClr val="accent5">
                            <a:lumMod val="50000"/>
                            <a:shade val="30000"/>
                            <a:satMod val="115000"/>
                          </a:schemeClr>
                        </a:gs>
                        <a:gs pos="50000">
                          <a:schemeClr val="accent5">
                            <a:lumMod val="50000"/>
                            <a:shade val="67500"/>
                            <a:satMod val="115000"/>
                          </a:schemeClr>
                        </a:gs>
                        <a:gs pos="100000">
                          <a:schemeClr val="accent5">
                            <a:lumMod val="50000"/>
                            <a:shade val="100000"/>
                            <a:satMod val="115000"/>
                          </a:schemeClr>
                        </a:gs>
                      </a:gsLst>
                      <a:lin ang="2700000" scaled="1"/>
                      <a:tileRect/>
                    </a:gradFill>
                  </a:tcPr>
                </a:tc>
                <a:tc>
                  <a:txBody>
                    <a:bodyPr/>
                    <a:lstStyle/>
                    <a:p>
                      <a:pPr algn="just"/>
                      <a:r>
                        <a:rPr lang="en-GB" sz="2400" dirty="0">
                          <a:solidFill>
                            <a:schemeClr val="bg1"/>
                          </a:solidFill>
                          <a:latin typeface="Century Schoolbook" panose="02040604050505020304" pitchFamily="18" charset="0"/>
                        </a:rPr>
                        <a:t>It is only useful for mass production of garments.</a:t>
                      </a:r>
                      <a:endParaRPr lang="en-IN" sz="2400" dirty="0">
                        <a:solidFill>
                          <a:schemeClr val="bg1"/>
                        </a:solidFill>
                        <a:latin typeface="Century Schoolbook" panose="02040604050505020304" pitchFamily="18" charset="0"/>
                      </a:endParaRPr>
                    </a:p>
                  </a:txBody>
                  <a:tcPr>
                    <a:gradFill flip="none" rotWithShape="1">
                      <a:gsLst>
                        <a:gs pos="0">
                          <a:schemeClr val="accent5">
                            <a:lumMod val="50000"/>
                            <a:shade val="30000"/>
                            <a:satMod val="115000"/>
                          </a:schemeClr>
                        </a:gs>
                        <a:gs pos="50000">
                          <a:schemeClr val="accent5">
                            <a:lumMod val="50000"/>
                            <a:shade val="67500"/>
                            <a:satMod val="115000"/>
                          </a:schemeClr>
                        </a:gs>
                        <a:gs pos="100000">
                          <a:schemeClr val="accent5">
                            <a:lumMod val="50000"/>
                            <a:shade val="100000"/>
                            <a:satMod val="115000"/>
                          </a:schemeClr>
                        </a:gs>
                      </a:gsLst>
                      <a:lin ang="2700000" scaled="1"/>
                      <a:tileRect/>
                    </a:gradFill>
                  </a:tcPr>
                </a:tc>
                <a:extLst>
                  <a:ext uri="{0D108BD9-81ED-4DB2-BD59-A6C34878D82A}">
                    <a16:rowId xmlns:a16="http://schemas.microsoft.com/office/drawing/2014/main" val="3127497175"/>
                  </a:ext>
                </a:extLst>
              </a:tr>
              <a:tr h="2101946">
                <a:tc>
                  <a:txBody>
                    <a:bodyPr/>
                    <a:lstStyle/>
                    <a:p>
                      <a:pPr algn="just"/>
                      <a:r>
                        <a:rPr lang="en-GB" sz="2400" dirty="0">
                          <a:solidFill>
                            <a:schemeClr val="bg1"/>
                          </a:solidFill>
                          <a:latin typeface="Century Schoolbook" panose="02040604050505020304" pitchFamily="18" charset="0"/>
                        </a:rPr>
                        <a:t>Patterns can easily be altered by creating and shifting darts to new places, by adding or deleting darts, by adding pleats, gathers, yokes etc.</a:t>
                      </a:r>
                      <a:endParaRPr lang="en-IN" sz="2400" dirty="0">
                        <a:solidFill>
                          <a:schemeClr val="bg1"/>
                        </a:solidFill>
                        <a:latin typeface="Century Schoolbook" panose="02040604050505020304" pitchFamily="18" charset="0"/>
                      </a:endParaRPr>
                    </a:p>
                  </a:txBody>
                  <a:tcPr>
                    <a:gradFill flip="none" rotWithShape="1">
                      <a:gsLst>
                        <a:gs pos="0">
                          <a:schemeClr val="accent5">
                            <a:lumMod val="50000"/>
                            <a:shade val="30000"/>
                            <a:satMod val="115000"/>
                          </a:schemeClr>
                        </a:gs>
                        <a:gs pos="50000">
                          <a:schemeClr val="accent5">
                            <a:lumMod val="50000"/>
                            <a:shade val="67500"/>
                            <a:satMod val="115000"/>
                          </a:schemeClr>
                        </a:gs>
                        <a:gs pos="100000">
                          <a:schemeClr val="accent5">
                            <a:lumMod val="50000"/>
                            <a:shade val="100000"/>
                            <a:satMod val="115000"/>
                          </a:schemeClr>
                        </a:gs>
                      </a:gsLst>
                      <a:lin ang="2700000" scaled="1"/>
                      <a:tileRect/>
                    </a:gradFill>
                  </a:tcPr>
                </a:tc>
                <a:tc>
                  <a:txBody>
                    <a:bodyPr/>
                    <a:lstStyle/>
                    <a:p>
                      <a:pPr algn="just"/>
                      <a:r>
                        <a:rPr lang="en-GB" sz="2400" dirty="0">
                          <a:solidFill>
                            <a:schemeClr val="bg1"/>
                          </a:solidFill>
                          <a:latin typeface="Century Schoolbook" panose="02040604050505020304" pitchFamily="18" charset="0"/>
                        </a:rPr>
                        <a:t>Its use is limited to commercial patterns.</a:t>
                      </a:r>
                      <a:endParaRPr lang="en-IN" sz="2400" dirty="0">
                        <a:solidFill>
                          <a:schemeClr val="bg1"/>
                        </a:solidFill>
                        <a:latin typeface="Century Schoolbook" panose="02040604050505020304" pitchFamily="18" charset="0"/>
                      </a:endParaRPr>
                    </a:p>
                  </a:txBody>
                  <a:tcPr>
                    <a:gradFill flip="none" rotWithShape="1">
                      <a:gsLst>
                        <a:gs pos="0">
                          <a:schemeClr val="accent5">
                            <a:lumMod val="50000"/>
                            <a:shade val="30000"/>
                            <a:satMod val="115000"/>
                          </a:schemeClr>
                        </a:gs>
                        <a:gs pos="50000">
                          <a:schemeClr val="accent5">
                            <a:lumMod val="50000"/>
                            <a:shade val="67500"/>
                            <a:satMod val="115000"/>
                          </a:schemeClr>
                        </a:gs>
                        <a:gs pos="100000">
                          <a:schemeClr val="accent5">
                            <a:lumMod val="50000"/>
                            <a:shade val="100000"/>
                            <a:satMod val="115000"/>
                          </a:schemeClr>
                        </a:gs>
                      </a:gsLst>
                      <a:lin ang="2700000" scaled="1"/>
                      <a:tileRect/>
                    </a:gradFill>
                  </a:tcPr>
                </a:tc>
                <a:extLst>
                  <a:ext uri="{0D108BD9-81ED-4DB2-BD59-A6C34878D82A}">
                    <a16:rowId xmlns:a16="http://schemas.microsoft.com/office/drawing/2014/main" val="3269812396"/>
                  </a:ext>
                </a:extLst>
              </a:tr>
            </a:tbl>
          </a:graphicData>
        </a:graphic>
      </p:graphicFrame>
      <p:sp>
        <p:nvSpPr>
          <p:cNvPr id="2" name="Rectangle 1"/>
          <p:cNvSpPr/>
          <p:nvPr/>
        </p:nvSpPr>
        <p:spPr>
          <a:xfrm>
            <a:off x="551384" y="66369"/>
            <a:ext cx="10612227" cy="2123658"/>
          </a:xfrm>
          <a:prstGeom prst="rect">
            <a:avLst/>
          </a:prstGeom>
        </p:spPr>
        <p:txBody>
          <a:bodyPr wrap="square">
            <a:spAutoFit/>
          </a:bodyPr>
          <a:lstStyle/>
          <a:p>
            <a:pPr algn="ctr"/>
            <a:r>
              <a:rPr lang="en-IN" sz="4400" b="1" dirty="0">
                <a:solidFill>
                  <a:srgbClr val="FFFF00"/>
                </a:solidFill>
                <a:latin typeface="Century Schoolbook" panose="02040604050505020304" pitchFamily="18" charset="0"/>
                <a:cs typeface="Arial" panose="020B0604020202020204" pitchFamily="34" charset="0"/>
              </a:rPr>
              <a:t>ADVANTAGES AND DISADVANTAGES OF FLAT ATTERN MAKING</a:t>
            </a:r>
          </a:p>
        </p:txBody>
      </p:sp>
    </p:spTree>
    <p:extLst>
      <p:ext uri="{BB962C8B-B14F-4D97-AF65-F5344CB8AC3E}">
        <p14:creationId xmlns:p14="http://schemas.microsoft.com/office/powerpoint/2010/main" val="35760167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14</a:t>
            </a:fld>
            <a:endParaRPr lang="en-IN" spc="-5" dirty="0">
              <a:solidFill>
                <a:prstClr val="white"/>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581399548"/>
              </p:ext>
            </p:extLst>
          </p:nvPr>
        </p:nvGraphicFramePr>
        <p:xfrm>
          <a:off x="623392" y="392184"/>
          <a:ext cx="9865096" cy="6035040"/>
        </p:xfrm>
        <a:graphic>
          <a:graphicData uri="http://schemas.openxmlformats.org/drawingml/2006/table">
            <a:tbl>
              <a:tblPr firstRow="1" bandRow="1">
                <a:tableStyleId>{5C22544A-7EE6-4342-B048-85BDC9FD1C3A}</a:tableStyleId>
              </a:tblPr>
              <a:tblGrid>
                <a:gridCol w="4932548">
                  <a:extLst>
                    <a:ext uri="{9D8B030D-6E8A-4147-A177-3AD203B41FA5}">
                      <a16:colId xmlns:a16="http://schemas.microsoft.com/office/drawing/2014/main" val="106907470"/>
                    </a:ext>
                  </a:extLst>
                </a:gridCol>
                <a:gridCol w="4932548">
                  <a:extLst>
                    <a:ext uri="{9D8B030D-6E8A-4147-A177-3AD203B41FA5}">
                      <a16:colId xmlns:a16="http://schemas.microsoft.com/office/drawing/2014/main" val="582110464"/>
                    </a:ext>
                  </a:extLst>
                </a:gridCol>
              </a:tblGrid>
              <a:tr h="412899">
                <a:tc>
                  <a:txBody>
                    <a:bodyPr/>
                    <a:lstStyle/>
                    <a:p>
                      <a:pPr algn="just"/>
                      <a:r>
                        <a:rPr lang="en-IN" sz="2400" dirty="0">
                          <a:solidFill>
                            <a:srgbClr val="FFFF00"/>
                          </a:solidFill>
                          <a:latin typeface="Century Schoolbook" panose="02040604050505020304" pitchFamily="18" charset="0"/>
                        </a:rPr>
                        <a:t>ADVANTAGES</a:t>
                      </a:r>
                    </a:p>
                  </a:txBody>
                  <a:tcPr>
                    <a:gradFill flip="none" rotWithShape="1">
                      <a:gsLst>
                        <a:gs pos="0">
                          <a:schemeClr val="tx1">
                            <a:lumMod val="50000"/>
                            <a:lumOff val="50000"/>
                            <a:shade val="30000"/>
                            <a:satMod val="115000"/>
                          </a:schemeClr>
                        </a:gs>
                        <a:gs pos="50000">
                          <a:schemeClr val="tx1">
                            <a:lumMod val="50000"/>
                            <a:lumOff val="50000"/>
                            <a:shade val="67500"/>
                            <a:satMod val="115000"/>
                          </a:schemeClr>
                        </a:gs>
                        <a:gs pos="100000">
                          <a:schemeClr val="tx1">
                            <a:lumMod val="50000"/>
                            <a:lumOff val="50000"/>
                            <a:shade val="100000"/>
                            <a:satMod val="115000"/>
                          </a:schemeClr>
                        </a:gs>
                      </a:gsLst>
                      <a:lin ang="5400000" scaled="1"/>
                      <a:tileRect/>
                    </a:gradFill>
                  </a:tcPr>
                </a:tc>
                <a:tc>
                  <a:txBody>
                    <a:bodyPr/>
                    <a:lstStyle/>
                    <a:p>
                      <a:pPr algn="just"/>
                      <a:r>
                        <a:rPr lang="en-IN" sz="2400" dirty="0">
                          <a:solidFill>
                            <a:srgbClr val="FFFF00"/>
                          </a:solidFill>
                          <a:latin typeface="Century Schoolbook" panose="02040604050505020304" pitchFamily="18" charset="0"/>
                        </a:rPr>
                        <a:t>DISADVANTAGES</a:t>
                      </a:r>
                    </a:p>
                  </a:txBody>
                  <a:tcPr>
                    <a:gradFill flip="none" rotWithShape="1">
                      <a:gsLst>
                        <a:gs pos="0">
                          <a:schemeClr val="tx1">
                            <a:lumMod val="50000"/>
                            <a:lumOff val="50000"/>
                            <a:shade val="30000"/>
                            <a:satMod val="115000"/>
                          </a:schemeClr>
                        </a:gs>
                        <a:gs pos="50000">
                          <a:schemeClr val="tx1">
                            <a:lumMod val="50000"/>
                            <a:lumOff val="50000"/>
                            <a:shade val="67500"/>
                            <a:satMod val="115000"/>
                          </a:schemeClr>
                        </a:gs>
                        <a:gs pos="100000">
                          <a:schemeClr val="tx1">
                            <a:lumMod val="50000"/>
                            <a:lumOff val="50000"/>
                            <a:shade val="100000"/>
                            <a:satMod val="115000"/>
                          </a:schemeClr>
                        </a:gs>
                      </a:gsLst>
                      <a:lin ang="5400000" scaled="1"/>
                      <a:tileRect/>
                    </a:gradFill>
                  </a:tcPr>
                </a:tc>
                <a:extLst>
                  <a:ext uri="{0D108BD9-81ED-4DB2-BD59-A6C34878D82A}">
                    <a16:rowId xmlns:a16="http://schemas.microsoft.com/office/drawing/2014/main" val="139309103"/>
                  </a:ext>
                </a:extLst>
              </a:tr>
              <a:tr h="969673">
                <a:tc>
                  <a:txBody>
                    <a:bodyPr/>
                    <a:lstStyle/>
                    <a:p>
                      <a:pPr algn="just"/>
                      <a:r>
                        <a:rPr lang="en-GB" sz="2400" dirty="0">
                          <a:solidFill>
                            <a:schemeClr val="bg1"/>
                          </a:solidFill>
                          <a:latin typeface="Century Schoolbook" panose="02040604050505020304" pitchFamily="18" charset="0"/>
                        </a:rPr>
                        <a:t>The newly developed designer pattern always retains the size of original basic pattern.</a:t>
                      </a:r>
                      <a:endParaRPr lang="en-IN" sz="2400" dirty="0">
                        <a:solidFill>
                          <a:schemeClr val="bg1"/>
                        </a:solidFill>
                        <a:latin typeface="Century Schoolbook" panose="02040604050505020304" pitchFamily="18" charset="0"/>
                      </a:endParaRPr>
                    </a:p>
                  </a:txBody>
                  <a:tcPr>
                    <a:gradFill flip="none" rotWithShape="1">
                      <a:gsLst>
                        <a:gs pos="0">
                          <a:schemeClr val="accent5">
                            <a:lumMod val="50000"/>
                            <a:shade val="30000"/>
                            <a:satMod val="115000"/>
                          </a:schemeClr>
                        </a:gs>
                        <a:gs pos="50000">
                          <a:schemeClr val="accent5">
                            <a:lumMod val="50000"/>
                            <a:shade val="67500"/>
                            <a:satMod val="115000"/>
                          </a:schemeClr>
                        </a:gs>
                        <a:gs pos="100000">
                          <a:schemeClr val="accent5">
                            <a:lumMod val="50000"/>
                            <a:shade val="100000"/>
                            <a:satMod val="115000"/>
                          </a:schemeClr>
                        </a:gs>
                      </a:gsLst>
                      <a:lin ang="2700000" scaled="1"/>
                      <a:tileRect/>
                    </a:gradFill>
                  </a:tcPr>
                </a:tc>
                <a:tc>
                  <a:txBody>
                    <a:bodyPr/>
                    <a:lstStyle/>
                    <a:p>
                      <a:pPr algn="just"/>
                      <a:endParaRPr lang="en-IN" sz="2400" dirty="0">
                        <a:solidFill>
                          <a:schemeClr val="bg1"/>
                        </a:solidFill>
                        <a:latin typeface="Century Schoolbook" panose="02040604050505020304" pitchFamily="18" charset="0"/>
                      </a:endParaRPr>
                    </a:p>
                  </a:txBody>
                  <a:tcPr>
                    <a:gradFill flip="none" rotWithShape="1">
                      <a:gsLst>
                        <a:gs pos="0">
                          <a:schemeClr val="accent5">
                            <a:lumMod val="50000"/>
                            <a:shade val="30000"/>
                            <a:satMod val="115000"/>
                          </a:schemeClr>
                        </a:gs>
                        <a:gs pos="50000">
                          <a:schemeClr val="accent5">
                            <a:lumMod val="50000"/>
                            <a:shade val="67500"/>
                            <a:satMod val="115000"/>
                          </a:schemeClr>
                        </a:gs>
                        <a:gs pos="100000">
                          <a:schemeClr val="accent5">
                            <a:lumMod val="50000"/>
                            <a:shade val="100000"/>
                            <a:satMod val="115000"/>
                          </a:schemeClr>
                        </a:gs>
                      </a:gsLst>
                      <a:lin ang="2700000" scaled="1"/>
                      <a:tileRect/>
                    </a:gradFill>
                  </a:tcPr>
                </a:tc>
                <a:extLst>
                  <a:ext uri="{0D108BD9-81ED-4DB2-BD59-A6C34878D82A}">
                    <a16:rowId xmlns:a16="http://schemas.microsoft.com/office/drawing/2014/main" val="4033910321"/>
                  </a:ext>
                </a:extLst>
              </a:tr>
              <a:tr h="419541">
                <a:tc>
                  <a:txBody>
                    <a:bodyPr/>
                    <a:lstStyle/>
                    <a:p>
                      <a:pPr algn="just"/>
                      <a:r>
                        <a:rPr lang="en-GB" sz="2400" dirty="0">
                          <a:solidFill>
                            <a:schemeClr val="bg1"/>
                          </a:solidFill>
                          <a:latin typeface="Century Schoolbook" panose="02040604050505020304" pitchFamily="18" charset="0"/>
                        </a:rPr>
                        <a:t>It is very useful for mass production of garments.</a:t>
                      </a:r>
                      <a:endParaRPr lang="en-IN" sz="2400" dirty="0">
                        <a:solidFill>
                          <a:schemeClr val="bg1"/>
                        </a:solidFill>
                        <a:latin typeface="Century Schoolbook" panose="02040604050505020304" pitchFamily="18" charset="0"/>
                      </a:endParaRPr>
                    </a:p>
                  </a:txBody>
                  <a:tcPr>
                    <a:gradFill flip="none" rotWithShape="1">
                      <a:gsLst>
                        <a:gs pos="0">
                          <a:schemeClr val="accent5">
                            <a:lumMod val="50000"/>
                            <a:shade val="30000"/>
                            <a:satMod val="115000"/>
                          </a:schemeClr>
                        </a:gs>
                        <a:gs pos="50000">
                          <a:schemeClr val="accent5">
                            <a:lumMod val="50000"/>
                            <a:shade val="67500"/>
                            <a:satMod val="115000"/>
                          </a:schemeClr>
                        </a:gs>
                        <a:gs pos="100000">
                          <a:schemeClr val="accent5">
                            <a:lumMod val="50000"/>
                            <a:shade val="100000"/>
                            <a:satMod val="115000"/>
                          </a:schemeClr>
                        </a:gs>
                      </a:gsLst>
                      <a:lin ang="2700000" scaled="1"/>
                      <a:tileRect/>
                    </a:gradFill>
                  </a:tcPr>
                </a:tc>
                <a:tc>
                  <a:txBody>
                    <a:bodyPr/>
                    <a:lstStyle/>
                    <a:p>
                      <a:endParaRPr lang="en-IN" sz="2400" dirty="0">
                        <a:latin typeface="Century Schoolbook" panose="02040604050505020304" pitchFamily="18" charset="0"/>
                      </a:endParaRPr>
                    </a:p>
                  </a:txBody>
                  <a:tcPr>
                    <a:gradFill flip="none" rotWithShape="1">
                      <a:gsLst>
                        <a:gs pos="0">
                          <a:schemeClr val="accent5">
                            <a:lumMod val="50000"/>
                            <a:shade val="30000"/>
                            <a:satMod val="115000"/>
                          </a:schemeClr>
                        </a:gs>
                        <a:gs pos="50000">
                          <a:schemeClr val="accent5">
                            <a:lumMod val="50000"/>
                            <a:shade val="67500"/>
                            <a:satMod val="115000"/>
                          </a:schemeClr>
                        </a:gs>
                        <a:gs pos="100000">
                          <a:schemeClr val="accent5">
                            <a:lumMod val="50000"/>
                            <a:shade val="100000"/>
                            <a:satMod val="115000"/>
                          </a:schemeClr>
                        </a:gs>
                      </a:gsLst>
                      <a:lin ang="2700000" scaled="1"/>
                      <a:tileRect/>
                    </a:gradFill>
                  </a:tcPr>
                </a:tc>
                <a:extLst>
                  <a:ext uri="{0D108BD9-81ED-4DB2-BD59-A6C34878D82A}">
                    <a16:rowId xmlns:a16="http://schemas.microsoft.com/office/drawing/2014/main" val="3739664994"/>
                  </a:ext>
                </a:extLst>
              </a:tr>
              <a:tr h="574607">
                <a:tc>
                  <a:txBody>
                    <a:bodyPr/>
                    <a:lstStyle/>
                    <a:p>
                      <a:pPr algn="just"/>
                      <a:r>
                        <a:rPr lang="en-GB" sz="2400" dirty="0">
                          <a:solidFill>
                            <a:schemeClr val="bg1"/>
                          </a:solidFill>
                          <a:latin typeface="Century Schoolbook" panose="02040604050505020304" pitchFamily="18" charset="0"/>
                        </a:rPr>
                        <a:t>One basic pattern or </a:t>
                      </a:r>
                      <a:r>
                        <a:rPr lang="en-GB" sz="2400" dirty="0" err="1">
                          <a:solidFill>
                            <a:schemeClr val="bg1"/>
                          </a:solidFill>
                          <a:latin typeface="Century Schoolbook" panose="02040604050505020304" pitchFamily="18" charset="0"/>
                        </a:rPr>
                        <a:t>sloper</a:t>
                      </a:r>
                      <a:r>
                        <a:rPr lang="en-GB" sz="2400" dirty="0">
                          <a:solidFill>
                            <a:schemeClr val="bg1"/>
                          </a:solidFill>
                          <a:latin typeface="Century Schoolbook" panose="02040604050505020304" pitchFamily="18" charset="0"/>
                        </a:rPr>
                        <a:t> can be used again and again to develop several designs.</a:t>
                      </a:r>
                      <a:endParaRPr lang="en-IN" sz="2400" dirty="0">
                        <a:solidFill>
                          <a:schemeClr val="bg1"/>
                        </a:solidFill>
                        <a:latin typeface="Century Schoolbook" panose="02040604050505020304" pitchFamily="18" charset="0"/>
                      </a:endParaRPr>
                    </a:p>
                  </a:txBody>
                  <a:tcPr>
                    <a:gradFill flip="none" rotWithShape="1">
                      <a:gsLst>
                        <a:gs pos="0">
                          <a:schemeClr val="accent5">
                            <a:lumMod val="50000"/>
                            <a:shade val="30000"/>
                            <a:satMod val="115000"/>
                          </a:schemeClr>
                        </a:gs>
                        <a:gs pos="50000">
                          <a:schemeClr val="accent5">
                            <a:lumMod val="50000"/>
                            <a:shade val="67500"/>
                            <a:satMod val="115000"/>
                          </a:schemeClr>
                        </a:gs>
                        <a:gs pos="100000">
                          <a:schemeClr val="accent5">
                            <a:lumMod val="50000"/>
                            <a:shade val="100000"/>
                            <a:satMod val="115000"/>
                          </a:schemeClr>
                        </a:gs>
                      </a:gsLst>
                      <a:lin ang="2700000" scaled="1"/>
                      <a:tileRect/>
                    </a:gradFill>
                  </a:tcPr>
                </a:tc>
                <a:tc>
                  <a:txBody>
                    <a:bodyPr/>
                    <a:lstStyle/>
                    <a:p>
                      <a:endParaRPr lang="en-IN" sz="2400" dirty="0">
                        <a:latin typeface="Century Schoolbook" panose="02040604050505020304" pitchFamily="18" charset="0"/>
                      </a:endParaRPr>
                    </a:p>
                  </a:txBody>
                  <a:tcPr>
                    <a:gradFill flip="none" rotWithShape="1">
                      <a:gsLst>
                        <a:gs pos="0">
                          <a:schemeClr val="accent5">
                            <a:lumMod val="50000"/>
                            <a:shade val="30000"/>
                            <a:satMod val="115000"/>
                          </a:schemeClr>
                        </a:gs>
                        <a:gs pos="50000">
                          <a:schemeClr val="accent5">
                            <a:lumMod val="50000"/>
                            <a:shade val="67500"/>
                            <a:satMod val="115000"/>
                          </a:schemeClr>
                        </a:gs>
                        <a:gs pos="100000">
                          <a:schemeClr val="accent5">
                            <a:lumMod val="50000"/>
                            <a:shade val="100000"/>
                            <a:satMod val="115000"/>
                          </a:schemeClr>
                        </a:gs>
                      </a:gsLst>
                      <a:lin ang="2700000" scaled="1"/>
                      <a:tileRect/>
                    </a:gradFill>
                  </a:tcPr>
                </a:tc>
                <a:extLst>
                  <a:ext uri="{0D108BD9-81ED-4DB2-BD59-A6C34878D82A}">
                    <a16:rowId xmlns:a16="http://schemas.microsoft.com/office/drawing/2014/main" val="4270044767"/>
                  </a:ext>
                </a:extLst>
              </a:tr>
              <a:tr h="675833">
                <a:tc>
                  <a:txBody>
                    <a:bodyPr/>
                    <a:lstStyle/>
                    <a:p>
                      <a:pPr algn="just"/>
                      <a:r>
                        <a:rPr lang="en-GB" sz="2400" dirty="0">
                          <a:solidFill>
                            <a:schemeClr val="bg1"/>
                          </a:solidFill>
                          <a:latin typeface="Century Schoolbook" panose="02040604050505020304" pitchFamily="18" charset="0"/>
                        </a:rPr>
                        <a:t>All paper patterns have seam allowances and detailed markings. It makes it easy to work.</a:t>
                      </a:r>
                      <a:endParaRPr lang="en-IN" sz="2400" dirty="0">
                        <a:solidFill>
                          <a:schemeClr val="bg1"/>
                        </a:solidFill>
                        <a:latin typeface="Century Schoolbook" panose="02040604050505020304" pitchFamily="18" charset="0"/>
                      </a:endParaRPr>
                    </a:p>
                  </a:txBody>
                  <a:tcPr>
                    <a:gradFill flip="none" rotWithShape="1">
                      <a:gsLst>
                        <a:gs pos="0">
                          <a:schemeClr val="accent5">
                            <a:lumMod val="50000"/>
                            <a:shade val="30000"/>
                            <a:satMod val="115000"/>
                          </a:schemeClr>
                        </a:gs>
                        <a:gs pos="50000">
                          <a:schemeClr val="accent5">
                            <a:lumMod val="50000"/>
                            <a:shade val="67500"/>
                            <a:satMod val="115000"/>
                          </a:schemeClr>
                        </a:gs>
                        <a:gs pos="100000">
                          <a:schemeClr val="accent5">
                            <a:lumMod val="50000"/>
                            <a:shade val="100000"/>
                            <a:satMod val="115000"/>
                          </a:schemeClr>
                        </a:gs>
                      </a:gsLst>
                      <a:lin ang="2700000" scaled="1"/>
                      <a:tileRect/>
                    </a:gradFill>
                  </a:tcPr>
                </a:tc>
                <a:tc>
                  <a:txBody>
                    <a:bodyPr/>
                    <a:lstStyle/>
                    <a:p>
                      <a:pPr algn="just"/>
                      <a:endParaRPr lang="en-IN" sz="2400">
                        <a:solidFill>
                          <a:schemeClr val="bg1"/>
                        </a:solidFill>
                        <a:latin typeface="Century Schoolbook" panose="02040604050505020304" pitchFamily="18" charset="0"/>
                      </a:endParaRPr>
                    </a:p>
                  </a:txBody>
                  <a:tcPr>
                    <a:gradFill flip="none" rotWithShape="1">
                      <a:gsLst>
                        <a:gs pos="0">
                          <a:schemeClr val="accent5">
                            <a:lumMod val="50000"/>
                            <a:shade val="30000"/>
                            <a:satMod val="115000"/>
                          </a:schemeClr>
                        </a:gs>
                        <a:gs pos="50000">
                          <a:schemeClr val="accent5">
                            <a:lumMod val="50000"/>
                            <a:shade val="67500"/>
                            <a:satMod val="115000"/>
                          </a:schemeClr>
                        </a:gs>
                        <a:gs pos="100000">
                          <a:schemeClr val="accent5">
                            <a:lumMod val="50000"/>
                            <a:shade val="100000"/>
                            <a:satMod val="115000"/>
                          </a:schemeClr>
                        </a:gs>
                      </a:gsLst>
                      <a:lin ang="2700000" scaled="1"/>
                      <a:tileRect/>
                    </a:gradFill>
                  </a:tcPr>
                </a:tc>
                <a:extLst>
                  <a:ext uri="{0D108BD9-81ED-4DB2-BD59-A6C34878D82A}">
                    <a16:rowId xmlns:a16="http://schemas.microsoft.com/office/drawing/2014/main" val="3453168012"/>
                  </a:ext>
                </a:extLst>
              </a:tr>
              <a:tr h="675833">
                <a:tc>
                  <a:txBody>
                    <a:bodyPr/>
                    <a:lstStyle/>
                    <a:p>
                      <a:pPr algn="just"/>
                      <a:r>
                        <a:rPr lang="en-GB" sz="2400" dirty="0">
                          <a:solidFill>
                            <a:schemeClr val="bg1"/>
                          </a:solidFill>
                          <a:latin typeface="Century Schoolbook" panose="02040604050505020304" pitchFamily="18" charset="0"/>
                        </a:rPr>
                        <a:t>Provide better understanding and use of commercial patterns.</a:t>
                      </a:r>
                    </a:p>
                  </a:txBody>
                  <a:tcPr>
                    <a:gradFill flip="none" rotWithShape="1">
                      <a:gsLst>
                        <a:gs pos="0">
                          <a:schemeClr val="accent5">
                            <a:lumMod val="50000"/>
                            <a:shade val="30000"/>
                            <a:satMod val="115000"/>
                          </a:schemeClr>
                        </a:gs>
                        <a:gs pos="50000">
                          <a:schemeClr val="accent5">
                            <a:lumMod val="50000"/>
                            <a:shade val="67500"/>
                            <a:satMod val="115000"/>
                          </a:schemeClr>
                        </a:gs>
                        <a:gs pos="100000">
                          <a:schemeClr val="accent5">
                            <a:lumMod val="50000"/>
                            <a:shade val="100000"/>
                            <a:satMod val="115000"/>
                          </a:schemeClr>
                        </a:gs>
                      </a:gsLst>
                      <a:lin ang="2700000" scaled="1"/>
                      <a:tileRect/>
                    </a:gradFill>
                  </a:tcPr>
                </a:tc>
                <a:tc>
                  <a:txBody>
                    <a:bodyPr/>
                    <a:lstStyle/>
                    <a:p>
                      <a:pPr algn="just"/>
                      <a:endParaRPr lang="en-IN" sz="2400" dirty="0">
                        <a:solidFill>
                          <a:schemeClr val="bg1"/>
                        </a:solidFill>
                        <a:latin typeface="Century Schoolbook" panose="02040604050505020304" pitchFamily="18" charset="0"/>
                      </a:endParaRPr>
                    </a:p>
                  </a:txBody>
                  <a:tcPr>
                    <a:gradFill flip="none" rotWithShape="1">
                      <a:gsLst>
                        <a:gs pos="0">
                          <a:schemeClr val="accent5">
                            <a:lumMod val="50000"/>
                            <a:shade val="30000"/>
                            <a:satMod val="115000"/>
                          </a:schemeClr>
                        </a:gs>
                        <a:gs pos="50000">
                          <a:schemeClr val="accent5">
                            <a:lumMod val="50000"/>
                            <a:shade val="67500"/>
                            <a:satMod val="115000"/>
                          </a:schemeClr>
                        </a:gs>
                        <a:gs pos="100000">
                          <a:schemeClr val="accent5">
                            <a:lumMod val="50000"/>
                            <a:shade val="100000"/>
                            <a:satMod val="115000"/>
                          </a:schemeClr>
                        </a:gs>
                      </a:gsLst>
                      <a:lin ang="2700000" scaled="1"/>
                      <a:tileRect/>
                    </a:gradFill>
                  </a:tcPr>
                </a:tc>
                <a:extLst>
                  <a:ext uri="{0D108BD9-81ED-4DB2-BD59-A6C34878D82A}">
                    <a16:rowId xmlns:a16="http://schemas.microsoft.com/office/drawing/2014/main" val="2032146687"/>
                  </a:ext>
                </a:extLst>
              </a:tr>
            </a:tbl>
          </a:graphicData>
        </a:graphic>
      </p:graphicFrame>
    </p:spTree>
    <p:extLst>
      <p:ext uri="{BB962C8B-B14F-4D97-AF65-F5344CB8AC3E}">
        <p14:creationId xmlns:p14="http://schemas.microsoft.com/office/powerpoint/2010/main" val="5546563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entagon 7"/>
          <p:cNvSpPr/>
          <p:nvPr/>
        </p:nvSpPr>
        <p:spPr>
          <a:xfrm>
            <a:off x="144016" y="145380"/>
            <a:ext cx="7392144" cy="864096"/>
          </a:xfrm>
          <a:prstGeom prst="homePlate">
            <a:avLst/>
          </a:prstGeom>
          <a:solidFill>
            <a:schemeClr val="tx2">
              <a:lumMod val="50000"/>
            </a:schemeClr>
          </a:solidFill>
          <a:ln>
            <a:solidFill>
              <a:schemeClr val="accent1">
                <a:lumMod val="60000"/>
                <a:lumOff val="40000"/>
              </a:schemeClr>
            </a:solidFill>
          </a:ln>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Century Schoolbook" panose="02040604050505020304" pitchFamily="18" charset="0"/>
            </a:endParaRPr>
          </a:p>
        </p:txBody>
      </p:sp>
      <p:sp>
        <p:nvSpPr>
          <p:cNvPr id="2" name="Title 1"/>
          <p:cNvSpPr>
            <a:spLocks noGrp="1"/>
          </p:cNvSpPr>
          <p:nvPr>
            <p:ph type="title"/>
          </p:nvPr>
        </p:nvSpPr>
        <p:spPr>
          <a:xfrm>
            <a:off x="263352" y="217415"/>
            <a:ext cx="7519213" cy="677108"/>
          </a:xfrm>
        </p:spPr>
        <p:txBody>
          <a:bodyPr/>
          <a:lstStyle/>
          <a:p>
            <a:pPr algn="just"/>
            <a:r>
              <a:rPr lang="en-GB" dirty="0"/>
              <a:t>TYPES OF PATTERNS</a:t>
            </a:r>
            <a:endParaRPr lang="en-IN" dirty="0"/>
          </a:p>
        </p:txBody>
      </p:sp>
      <p:sp>
        <p:nvSpPr>
          <p:cNvPr id="3" name="Text Placeholder 2"/>
          <p:cNvSpPr>
            <a:spLocks noGrp="1"/>
          </p:cNvSpPr>
          <p:nvPr>
            <p:ph type="body" idx="1"/>
          </p:nvPr>
        </p:nvSpPr>
        <p:spPr>
          <a:xfrm>
            <a:off x="623392" y="1452029"/>
            <a:ext cx="10152761" cy="4739759"/>
          </a:xfrm>
        </p:spPr>
        <p:txBody>
          <a:bodyPr/>
          <a:lstStyle/>
          <a:p>
            <a:pPr marL="514350" lvl="0" indent="-514350" algn="just">
              <a:buFont typeface="+mj-lt"/>
              <a:buAutoNum type="arabicPeriod"/>
            </a:pPr>
            <a:r>
              <a:rPr lang="en-US" b="1" dirty="0" err="1">
                <a:solidFill>
                  <a:srgbClr val="FFFF00"/>
                </a:solidFill>
              </a:rPr>
              <a:t>Standardised</a:t>
            </a:r>
            <a:r>
              <a:rPr lang="en-US" b="1" dirty="0">
                <a:solidFill>
                  <a:srgbClr val="FFFF00"/>
                </a:solidFill>
              </a:rPr>
              <a:t> paper pattern</a:t>
            </a:r>
            <a:r>
              <a:rPr lang="en-IN" dirty="0">
                <a:solidFill>
                  <a:srgbClr val="FFFF00"/>
                </a:solidFill>
              </a:rPr>
              <a:t>: </a:t>
            </a:r>
            <a:r>
              <a:rPr lang="en-US" dirty="0"/>
              <a:t>Paper pattern prepared using standardized   body measurements are standardized paper patterns. This method is being followed in the training and tailoring schools.</a:t>
            </a:r>
            <a:endParaRPr lang="en-IN" dirty="0"/>
          </a:p>
          <a:p>
            <a:pPr marL="514350" lvl="0" indent="-514350" algn="just">
              <a:buFont typeface="+mj-lt"/>
              <a:buAutoNum type="arabicPeriod"/>
            </a:pPr>
            <a:endParaRPr lang="en-IN" b="1" dirty="0"/>
          </a:p>
          <a:p>
            <a:pPr marL="514350" lvl="0" indent="-514350" algn="just">
              <a:buFont typeface="+mj-lt"/>
              <a:buAutoNum type="arabicPeriod"/>
            </a:pPr>
            <a:r>
              <a:rPr lang="en-US" b="1" dirty="0">
                <a:solidFill>
                  <a:srgbClr val="FFFF00"/>
                </a:solidFill>
              </a:rPr>
              <a:t>Individual Paper pattern</a:t>
            </a:r>
            <a:r>
              <a:rPr lang="en-IN" dirty="0">
                <a:solidFill>
                  <a:srgbClr val="FFFF00"/>
                </a:solidFill>
              </a:rPr>
              <a:t>: </a:t>
            </a:r>
            <a:r>
              <a:rPr lang="en-US" dirty="0"/>
              <a:t>The measurement of a particular person is taken and pattern is prepared using these individual measurements. </a:t>
            </a:r>
          </a:p>
          <a:p>
            <a:pPr marL="514350" lvl="0" indent="-514350" algn="just">
              <a:buFont typeface="+mj-lt"/>
              <a:buAutoNum type="arabicPeriod"/>
            </a:pPr>
            <a:endParaRPr lang="en-US" b="1" dirty="0"/>
          </a:p>
          <a:p>
            <a:pPr marL="514350" lvl="0" indent="-514350" algn="just">
              <a:buFont typeface="+mj-lt"/>
              <a:buAutoNum type="arabicPeriod"/>
            </a:pPr>
            <a:r>
              <a:rPr lang="en-US" b="1" dirty="0">
                <a:solidFill>
                  <a:srgbClr val="FFFF00"/>
                </a:solidFill>
              </a:rPr>
              <a:t>Block paper pattern</a:t>
            </a:r>
            <a:r>
              <a:rPr lang="en-IN" dirty="0">
                <a:solidFill>
                  <a:srgbClr val="FFFF00"/>
                </a:solidFill>
              </a:rPr>
              <a:t>: </a:t>
            </a:r>
            <a:r>
              <a:rPr lang="en-US" dirty="0"/>
              <a:t>These are made with standard sizes with thick cardboards. </a:t>
            </a:r>
            <a:endParaRPr lang="en-GB"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15</a:t>
            </a:fld>
            <a:endParaRPr lang="en-IN" spc="-5" dirty="0">
              <a:solidFill>
                <a:prstClr val="white"/>
              </a:solidFill>
            </a:endParaRPr>
          </a:p>
        </p:txBody>
      </p:sp>
    </p:spTree>
    <p:extLst>
      <p:ext uri="{BB962C8B-B14F-4D97-AF65-F5344CB8AC3E}">
        <p14:creationId xmlns:p14="http://schemas.microsoft.com/office/powerpoint/2010/main" val="38331804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79376" y="1484784"/>
            <a:ext cx="10369152" cy="3447098"/>
          </a:xfrm>
        </p:spPr>
        <p:txBody>
          <a:bodyPr/>
          <a:lstStyle/>
          <a:p>
            <a:pPr marL="514350" indent="-514350" algn="just">
              <a:buFont typeface="+mj-lt"/>
              <a:buAutoNum type="arabicPeriod" startAt="4"/>
            </a:pPr>
            <a:r>
              <a:rPr lang="en-US" b="1" dirty="0">
                <a:solidFill>
                  <a:srgbClr val="FFFF00"/>
                </a:solidFill>
              </a:rPr>
              <a:t>Graded Patterns: </a:t>
            </a:r>
            <a:r>
              <a:rPr lang="en-US" dirty="0"/>
              <a:t>Pattern of five consecutive sizes (e.g. 30”, 32”, 34”, 36”, 38” chest size) are marked in one single pattern. The required size according to the individual body measurement is traced separately, cut and used.</a:t>
            </a:r>
            <a:endParaRPr lang="en-IN" dirty="0"/>
          </a:p>
          <a:p>
            <a:pPr marL="514350" indent="-514350" algn="just">
              <a:buFont typeface="+mj-lt"/>
              <a:buAutoNum type="arabicPeriod" startAt="4"/>
            </a:pPr>
            <a:endParaRPr lang="en-GB" dirty="0"/>
          </a:p>
          <a:p>
            <a:pPr marL="514350" indent="-514350" algn="just">
              <a:buFont typeface="+mj-lt"/>
              <a:buAutoNum type="arabicPeriod" startAt="4"/>
            </a:pPr>
            <a:r>
              <a:rPr lang="en-US" b="1" dirty="0">
                <a:solidFill>
                  <a:srgbClr val="FFFF00"/>
                </a:solidFill>
              </a:rPr>
              <a:t>Commercial/ Readymade Patterns: </a:t>
            </a:r>
            <a:r>
              <a:rPr lang="en-US" dirty="0"/>
              <a:t> These are prepared by independent pattern masters or companies on tissue paper with seam allowance and sold to others for a price. </a:t>
            </a:r>
            <a:endParaRPr lang="en-IN" dirty="0"/>
          </a:p>
        </p:txBody>
      </p:sp>
      <p:sp>
        <p:nvSpPr>
          <p:cNvPr id="8" name="Rectangle 2"/>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IN" dirty="0">
              <a:latin typeface="Century Schoolbook" panose="02040604050505020304" pitchFamily="18" charset="0"/>
            </a:endParaRPr>
          </a:p>
        </p:txBody>
      </p:sp>
      <p:sp>
        <p:nvSpPr>
          <p:cNvPr id="7" name="Slide Number Placeholder 4"/>
          <p:cNvSpPr>
            <a:spLocks noGrp="1"/>
          </p:cNvSpPr>
          <p:nvPr>
            <p:ph type="sldNum" sz="quarter" idx="7"/>
          </p:nvPr>
        </p:nvSpPr>
        <p:spPr>
          <a:xfrm>
            <a:off x="11424592" y="6021288"/>
            <a:ext cx="636077" cy="553998"/>
          </a:xfrm>
        </p:spPr>
        <p:txBody>
          <a:bodyPr/>
          <a:lstStyle/>
          <a:p>
            <a:pPr marL="25400">
              <a:spcBef>
                <a:spcPts val="955"/>
              </a:spcBef>
            </a:pPr>
            <a:fld id="{81D60167-4931-47E6-BA6A-407CBD079E47}" type="slidenum">
              <a:rPr lang="en-IN" spc="-5" smtClean="0">
                <a:solidFill>
                  <a:prstClr val="white"/>
                </a:solidFill>
              </a:rPr>
              <a:pPr marL="25400">
                <a:spcBef>
                  <a:spcPts val="955"/>
                </a:spcBef>
              </a:pPr>
              <a:t>16</a:t>
            </a:fld>
            <a:endParaRPr lang="en-IN" spc="-5" dirty="0">
              <a:solidFill>
                <a:prstClr val="white"/>
              </a:solidFill>
            </a:endParaRPr>
          </a:p>
        </p:txBody>
      </p:sp>
    </p:spTree>
    <p:extLst>
      <p:ext uri="{BB962C8B-B14F-4D97-AF65-F5344CB8AC3E}">
        <p14:creationId xmlns:p14="http://schemas.microsoft.com/office/powerpoint/2010/main" val="21116144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6142" y="764704"/>
            <a:ext cx="8280919" cy="677108"/>
          </a:xfrm>
        </p:spPr>
        <p:txBody>
          <a:bodyPr/>
          <a:lstStyle/>
          <a:p>
            <a:pPr algn="ctr"/>
            <a:r>
              <a:rPr lang="en-GB" dirty="0"/>
              <a:t>USE OF PAPER PATTERNS</a:t>
            </a:r>
            <a:endParaRPr lang="en-IN" dirty="0"/>
          </a:p>
        </p:txBody>
      </p:sp>
      <p:sp>
        <p:nvSpPr>
          <p:cNvPr id="3" name="Text Placeholder 2"/>
          <p:cNvSpPr>
            <a:spLocks noGrp="1"/>
          </p:cNvSpPr>
          <p:nvPr>
            <p:ph type="body" idx="1"/>
          </p:nvPr>
        </p:nvSpPr>
        <p:spPr>
          <a:xfrm>
            <a:off x="764555" y="2348880"/>
            <a:ext cx="9904095" cy="3016210"/>
          </a:xfrm>
        </p:spPr>
        <p:txBody>
          <a:bodyPr/>
          <a:lstStyle/>
          <a:p>
            <a:pPr algn="just"/>
            <a:r>
              <a:rPr lang="en-US" dirty="0"/>
              <a:t>The patterns which are used in garments industry are as follows:</a:t>
            </a:r>
          </a:p>
          <a:p>
            <a:pPr algn="just"/>
            <a:endParaRPr lang="en-US" dirty="0"/>
          </a:p>
          <a:p>
            <a:pPr marL="514350" indent="-514350" algn="just">
              <a:buFont typeface="+mj-lt"/>
              <a:buAutoNum type="arabicPeriod"/>
            </a:pPr>
            <a:r>
              <a:rPr lang="en-US" b="1" dirty="0">
                <a:solidFill>
                  <a:srgbClr val="FFFF00"/>
                </a:solidFill>
              </a:rPr>
              <a:t>Basic block or Block pattern: </a:t>
            </a:r>
            <a:r>
              <a:rPr lang="en-US" dirty="0"/>
              <a:t>Basic block/Block pattern is produced according to the exact dimension of standard body measurement for different age groups and gender with no allowance. </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17</a:t>
            </a:fld>
            <a:endParaRPr lang="en-IN" spc="-5" dirty="0">
              <a:solidFill>
                <a:prstClr val="white"/>
              </a:solidFill>
            </a:endParaRPr>
          </a:p>
        </p:txBody>
      </p:sp>
    </p:spTree>
    <p:extLst>
      <p:ext uri="{BB962C8B-B14F-4D97-AF65-F5344CB8AC3E}">
        <p14:creationId xmlns:p14="http://schemas.microsoft.com/office/powerpoint/2010/main" val="15090781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67408" y="836712"/>
            <a:ext cx="9904095" cy="5170646"/>
          </a:xfrm>
        </p:spPr>
        <p:txBody>
          <a:bodyPr/>
          <a:lstStyle/>
          <a:p>
            <a:pPr marL="514350" indent="-514350" algn="just">
              <a:buFont typeface="+mj-lt"/>
              <a:buAutoNum type="arabicPeriod" startAt="2"/>
            </a:pPr>
            <a:r>
              <a:rPr lang="en-US" b="1" dirty="0">
                <a:solidFill>
                  <a:srgbClr val="FFFF00"/>
                </a:solidFill>
              </a:rPr>
              <a:t>Working pattern or garment pattern:</a:t>
            </a:r>
            <a:r>
              <a:rPr lang="en-US" b="1" dirty="0"/>
              <a:t> </a:t>
            </a:r>
            <a:r>
              <a:rPr lang="en-US" dirty="0"/>
              <a:t>Garments pattern or working pattern is made on the basic of block. </a:t>
            </a:r>
          </a:p>
          <a:p>
            <a:pPr marL="514350" indent="-514350" algn="just">
              <a:buFont typeface="+mj-lt"/>
              <a:buAutoNum type="alphaUcPeriod" startAt="2"/>
            </a:pPr>
            <a:endParaRPr lang="en-US" dirty="0"/>
          </a:p>
          <a:p>
            <a:pPr marL="514350" indent="-514350" algn="just">
              <a:buFont typeface="Arial" panose="020B0604020202020204" pitchFamily="34" charset="0"/>
              <a:buChar char="•"/>
            </a:pPr>
            <a:r>
              <a:rPr lang="en-US" dirty="0"/>
              <a:t>Individual block pattern are drawn on hard paper or mount board. Alternate; sewing allowance, trimming allowance, button hole, </a:t>
            </a:r>
            <a:r>
              <a:rPr lang="en-US" dirty="0" err="1"/>
              <a:t>centre</a:t>
            </a:r>
            <a:r>
              <a:rPr lang="en-US" dirty="0"/>
              <a:t> front line, center back line, button attaching, dart, pleat, notch, shrinkage of the fabric, etc. are added with the copied pattern. </a:t>
            </a:r>
          </a:p>
          <a:p>
            <a:pPr marL="514350" indent="-514350" algn="just">
              <a:buFont typeface="Arial" panose="020B0604020202020204" pitchFamily="34" charset="0"/>
              <a:buChar char="•"/>
            </a:pPr>
            <a:endParaRPr lang="en-US" dirty="0"/>
          </a:p>
          <a:p>
            <a:pPr marL="514350" indent="-514350" algn="just">
              <a:buFont typeface="Arial" panose="020B0604020202020204" pitchFamily="34" charset="0"/>
              <a:buChar char="•"/>
            </a:pPr>
            <a:r>
              <a:rPr lang="en-US" dirty="0"/>
              <a:t>Working pattern are needed for each and every part of the garments.</a:t>
            </a:r>
            <a:endParaRPr lang="en-IN" dirty="0"/>
          </a:p>
          <a:p>
            <a:pPr marL="514350" indent="-514350" algn="just">
              <a:buFont typeface="+mj-lt"/>
              <a:buAutoNum type="alphaUcPeriod" startAt="2"/>
            </a:pP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18</a:t>
            </a:fld>
            <a:endParaRPr lang="en-IN" spc="-5" dirty="0">
              <a:solidFill>
                <a:prstClr val="white"/>
              </a:solidFill>
            </a:endParaRPr>
          </a:p>
        </p:txBody>
      </p:sp>
    </p:spTree>
    <p:extLst>
      <p:ext uri="{BB962C8B-B14F-4D97-AF65-F5344CB8AC3E}">
        <p14:creationId xmlns:p14="http://schemas.microsoft.com/office/powerpoint/2010/main" val="42691285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2984" y="1556792"/>
            <a:ext cx="3817238" cy="696594"/>
          </a:xfrm>
        </p:spPr>
        <p:txBody>
          <a:bodyPr/>
          <a:lstStyle/>
          <a:p>
            <a:pPr algn="ctr"/>
            <a:r>
              <a:rPr lang="en-IN" dirty="0"/>
              <a:t>Summary </a:t>
            </a:r>
          </a:p>
        </p:txBody>
      </p:sp>
      <p:sp>
        <p:nvSpPr>
          <p:cNvPr id="3" name="Text Placeholder 2"/>
          <p:cNvSpPr>
            <a:spLocks noGrp="1"/>
          </p:cNvSpPr>
          <p:nvPr>
            <p:ph type="body" idx="1"/>
          </p:nvPr>
        </p:nvSpPr>
        <p:spPr>
          <a:xfrm>
            <a:off x="911424" y="2708920"/>
            <a:ext cx="9721080" cy="861774"/>
          </a:xfrm>
        </p:spPr>
        <p:txBody>
          <a:bodyPr/>
          <a:lstStyle/>
          <a:p>
            <a:pPr lvl="0" algn="just"/>
            <a:r>
              <a:rPr lang="en-IN" dirty="0"/>
              <a:t>In this session you have learnt about</a:t>
            </a:r>
            <a:r>
              <a:rPr lang="en-GB" dirty="0"/>
              <a:t> methods of pattern making and different types of patterns.</a:t>
            </a:r>
          </a:p>
        </p:txBody>
      </p:sp>
      <p:sp>
        <p:nvSpPr>
          <p:cNvPr id="6" name="Slide Number Placeholder 4"/>
          <p:cNvSpPr>
            <a:spLocks noGrp="1"/>
          </p:cNvSpPr>
          <p:nvPr>
            <p:ph type="sldNum" sz="quarter" idx="7"/>
          </p:nvPr>
        </p:nvSpPr>
        <p:spPr>
          <a:xfrm>
            <a:off x="11424592" y="6021288"/>
            <a:ext cx="636077" cy="553998"/>
          </a:xfrm>
        </p:spPr>
        <p:txBody>
          <a:bodyPr/>
          <a:lstStyle/>
          <a:p>
            <a:pPr marL="25400">
              <a:spcBef>
                <a:spcPts val="955"/>
              </a:spcBef>
            </a:pPr>
            <a:fld id="{81D60167-4931-47E6-BA6A-407CBD079E47}" type="slidenum">
              <a:rPr lang="en-IN" spc="-5" smtClean="0">
                <a:solidFill>
                  <a:prstClr val="white"/>
                </a:solidFill>
              </a:rPr>
              <a:pPr marL="25400">
                <a:spcBef>
                  <a:spcPts val="955"/>
                </a:spcBef>
              </a:pPr>
              <a:t>19</a:t>
            </a:fld>
            <a:endParaRPr lang="en-IN" spc="-5" dirty="0">
              <a:solidFill>
                <a:prstClr val="white"/>
              </a:solidFill>
            </a:endParaRPr>
          </a:p>
        </p:txBody>
      </p:sp>
    </p:spTree>
    <p:extLst>
      <p:ext uri="{BB962C8B-B14F-4D97-AF65-F5344CB8AC3E}">
        <p14:creationId xmlns:p14="http://schemas.microsoft.com/office/powerpoint/2010/main" val="9098238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95400" y="2204864"/>
            <a:ext cx="9865096" cy="1767792"/>
          </a:xfrm>
          <a:prstGeom prst="rect">
            <a:avLst/>
          </a:prstGeom>
        </p:spPr>
        <p:txBody>
          <a:bodyPr vert="horz" wrap="square" lIns="0" tIns="13335" rIns="0" bIns="0" rtlCol="0">
            <a:spAutoFit/>
          </a:bodyPr>
          <a:lstStyle/>
          <a:p>
            <a:pPr algn="just"/>
            <a:r>
              <a:rPr sz="3200" b="1" dirty="0">
                <a:solidFill>
                  <a:srgbClr val="FFFF00"/>
                </a:solidFill>
                <a:latin typeface="Century Schoolbook" panose="02040604050505020304" pitchFamily="18" charset="0"/>
                <a:cs typeface="Arial" panose="020B0604020202020204" pitchFamily="34" charset="0"/>
              </a:rPr>
              <a:t>UNIT </a:t>
            </a:r>
            <a:r>
              <a:rPr lang="en-US" sz="3200" b="1" dirty="0">
                <a:solidFill>
                  <a:srgbClr val="FFFF00"/>
                </a:solidFill>
                <a:latin typeface="Century Schoolbook" panose="02040604050505020304" pitchFamily="18" charset="0"/>
                <a:cs typeface="Arial" panose="020B0604020202020204" pitchFamily="34" charset="0"/>
              </a:rPr>
              <a:t>4</a:t>
            </a:r>
            <a:r>
              <a:rPr sz="3200" b="1" dirty="0">
                <a:solidFill>
                  <a:srgbClr val="FFFF00"/>
                </a:solidFill>
                <a:latin typeface="Century Schoolbook" panose="02040604050505020304" pitchFamily="18" charset="0"/>
                <a:cs typeface="Arial" panose="020B0604020202020204" pitchFamily="34" charset="0"/>
              </a:rPr>
              <a:t>:</a:t>
            </a:r>
            <a:r>
              <a:rPr lang="en-US" sz="3200" b="1" dirty="0">
                <a:solidFill>
                  <a:srgbClr val="FFFF00"/>
                </a:solidFill>
                <a:latin typeface="Century Schoolbook" panose="02040604050505020304" pitchFamily="18" charset="0"/>
                <a:cs typeface="Arial" panose="020B0604020202020204" pitchFamily="34" charset="0"/>
              </a:rPr>
              <a:t> </a:t>
            </a:r>
            <a:r>
              <a:rPr lang="en-GB" sz="3200" b="1" dirty="0">
                <a:solidFill>
                  <a:srgbClr val="FFFF00"/>
                </a:solidFill>
                <a:latin typeface="Century Schoolbook" panose="02040604050505020304" pitchFamily="18" charset="0"/>
                <a:cs typeface="Arial" panose="020B0604020202020204" pitchFamily="34" charset="0"/>
              </a:rPr>
              <a:t>MEASUREMENT TECHNIQUES</a:t>
            </a:r>
          </a:p>
          <a:p>
            <a:pPr algn="just"/>
            <a:endParaRPr lang="en-GB" sz="3200" b="1" dirty="0">
              <a:solidFill>
                <a:srgbClr val="FFFF00"/>
              </a:solidFill>
              <a:latin typeface="Century Schoolbook" panose="02040604050505020304" pitchFamily="18" charset="0"/>
              <a:cs typeface="Arial" panose="020B0604020202020204" pitchFamily="34" charset="0"/>
            </a:endParaRPr>
          </a:p>
          <a:p>
            <a:pPr algn="just"/>
            <a:r>
              <a:rPr sz="3200" b="1" dirty="0">
                <a:solidFill>
                  <a:srgbClr val="FFFF00"/>
                </a:solidFill>
                <a:latin typeface="Century Schoolbook" panose="02040604050505020304" pitchFamily="18" charset="0"/>
                <a:cs typeface="Arial" panose="020B0604020202020204" pitchFamily="34" charset="0"/>
              </a:rPr>
              <a:t>Session</a:t>
            </a:r>
            <a:r>
              <a:rPr lang="en-IN" sz="3200" b="1" dirty="0">
                <a:solidFill>
                  <a:srgbClr val="FFFF00"/>
                </a:solidFill>
                <a:latin typeface="Century Schoolbook" panose="02040604050505020304" pitchFamily="18" charset="0"/>
                <a:cs typeface="Arial" panose="020B0604020202020204" pitchFamily="34" charset="0"/>
              </a:rPr>
              <a:t> </a:t>
            </a:r>
            <a:r>
              <a:rPr lang="en-US" sz="3200" b="1" spc="-5" dirty="0">
                <a:solidFill>
                  <a:srgbClr val="FFFF00"/>
                </a:solidFill>
                <a:latin typeface="Century Schoolbook" panose="02040604050505020304" pitchFamily="18" charset="0"/>
                <a:cs typeface="Arial" panose="020B0604020202020204" pitchFamily="34" charset="0"/>
              </a:rPr>
              <a:t>2</a:t>
            </a:r>
            <a:r>
              <a:rPr sz="3200" b="1" spc="-5" dirty="0">
                <a:solidFill>
                  <a:srgbClr val="FFFF00"/>
                </a:solidFill>
                <a:latin typeface="Century Schoolbook" panose="02040604050505020304" pitchFamily="18" charset="0"/>
                <a:cs typeface="Arial" panose="020B0604020202020204" pitchFamily="34" charset="0"/>
              </a:rPr>
              <a:t>:</a:t>
            </a:r>
            <a:r>
              <a:rPr lang="en-IN" sz="3200" b="1" spc="-5" dirty="0">
                <a:solidFill>
                  <a:srgbClr val="FFFF00"/>
                </a:solidFill>
                <a:latin typeface="Century Schoolbook" panose="02040604050505020304" pitchFamily="18" charset="0"/>
                <a:cs typeface="Arial" panose="020B0604020202020204" pitchFamily="34" charset="0"/>
              </a:rPr>
              <a:t> </a:t>
            </a:r>
            <a:r>
              <a:rPr lang="en-GB" sz="3200" b="1" dirty="0">
                <a:solidFill>
                  <a:srgbClr val="FFFF00"/>
                </a:solidFill>
                <a:latin typeface="Century Schoolbook" panose="02040604050505020304" pitchFamily="18" charset="0"/>
                <a:cs typeface="Arial" panose="020B0604020202020204" pitchFamily="34" charset="0"/>
              </a:rPr>
              <a:t>Pattern Making Methods </a:t>
            </a:r>
            <a:r>
              <a:rPr lang="en-US" sz="1800" b="1" dirty="0">
                <a:solidFill>
                  <a:srgbClr val="000000"/>
                </a:solidFill>
                <a:effectLst/>
                <a:latin typeface="Bookman Old Style" panose="02050604050505020204" pitchFamily="18" charset="0"/>
                <a:ea typeface="Calibri" panose="020F0502020204030204" pitchFamily="34" charset="0"/>
                <a:cs typeface="Calibri" panose="020F0502020204030204" pitchFamily="34" charset="0"/>
              </a:rPr>
              <a:t>Importance and Method of Taking Body Measurements</a:t>
            </a:r>
            <a:endParaRPr lang="en-GB" sz="3200" b="1" dirty="0">
              <a:solidFill>
                <a:srgbClr val="FFFF00"/>
              </a:solidFill>
              <a:latin typeface="Century Schoolbook" panose="02040604050505020304" pitchFamily="18" charset="0"/>
              <a:cs typeface="Arial" panose="020B0604020202020204" pitchFamily="34" charset="0"/>
            </a:endParaRPr>
          </a:p>
        </p:txBody>
      </p:sp>
      <p:sp>
        <p:nvSpPr>
          <p:cNvPr id="5" name="Slide Number Placeholder 4"/>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2</a:t>
            </a:fld>
            <a:endParaRPr lang="en-IN" spc="-5" dirty="0">
              <a:solidFill>
                <a:prstClr val="white"/>
              </a:solidFill>
            </a:endParaRPr>
          </a:p>
        </p:txBody>
      </p:sp>
    </p:spTree>
    <p:extLst>
      <p:ext uri="{BB962C8B-B14F-4D97-AF65-F5344CB8AC3E}">
        <p14:creationId xmlns:p14="http://schemas.microsoft.com/office/powerpoint/2010/main" val="39174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00" y="0"/>
            <a:ext cx="10835640" cy="6858000"/>
          </a:xfrm>
          <a:custGeom>
            <a:avLst/>
            <a:gdLst/>
            <a:ahLst/>
            <a:cxnLst/>
            <a:rect l="l" t="t" r="r" b="b"/>
            <a:pathLst>
              <a:path w="10835640" h="6858000">
                <a:moveTo>
                  <a:pt x="0" y="6858000"/>
                </a:moveTo>
                <a:lnTo>
                  <a:pt x="10835640" y="6858000"/>
                </a:lnTo>
                <a:lnTo>
                  <a:pt x="10835640" y="0"/>
                </a:lnTo>
                <a:lnTo>
                  <a:pt x="0" y="0"/>
                </a:lnTo>
                <a:lnTo>
                  <a:pt x="0" y="6858000"/>
                </a:lnTo>
                <a:close/>
              </a:path>
            </a:pathLst>
          </a:custGeom>
          <a:solidFill>
            <a:srgbClr val="000000"/>
          </a:solidFill>
        </p:spPr>
        <p:txBody>
          <a:bodyPr wrap="square" lIns="0" tIns="0" rIns="0" bIns="0" rtlCol="0"/>
          <a:lstStyle/>
          <a:p>
            <a:endParaRPr dirty="0">
              <a:latin typeface="Century Schoolbook" panose="02040604050505020304" pitchFamily="18" charset="0"/>
            </a:endParaRPr>
          </a:p>
        </p:txBody>
      </p:sp>
      <p:sp>
        <p:nvSpPr>
          <p:cNvPr id="3" name="object 3"/>
          <p:cNvSpPr/>
          <p:nvPr/>
        </p:nvSpPr>
        <p:spPr>
          <a:xfrm>
            <a:off x="11292840" y="0"/>
            <a:ext cx="899160" cy="6858000"/>
          </a:xfrm>
          <a:custGeom>
            <a:avLst/>
            <a:gdLst/>
            <a:ahLst/>
            <a:cxnLst/>
            <a:rect l="l" t="t" r="r" b="b"/>
            <a:pathLst>
              <a:path w="899159" h="6858000">
                <a:moveTo>
                  <a:pt x="899159" y="6857998"/>
                </a:moveTo>
                <a:lnTo>
                  <a:pt x="899159" y="0"/>
                </a:lnTo>
                <a:lnTo>
                  <a:pt x="0" y="0"/>
                </a:lnTo>
                <a:lnTo>
                  <a:pt x="0" y="6857998"/>
                </a:lnTo>
                <a:lnTo>
                  <a:pt x="899159" y="6857998"/>
                </a:lnTo>
                <a:close/>
              </a:path>
            </a:pathLst>
          </a:custGeom>
          <a:solidFill>
            <a:srgbClr val="2F2F2F"/>
          </a:solidFill>
        </p:spPr>
        <p:txBody>
          <a:bodyPr wrap="square" lIns="0" tIns="0" rIns="0" bIns="0" rtlCol="0"/>
          <a:lstStyle/>
          <a:p>
            <a:endParaRPr dirty="0">
              <a:latin typeface="Century Schoolbook" panose="02040604050505020304" pitchFamily="18" charset="0"/>
            </a:endParaRPr>
          </a:p>
        </p:txBody>
      </p:sp>
      <p:sp>
        <p:nvSpPr>
          <p:cNvPr id="4" name="object 4"/>
          <p:cNvSpPr/>
          <p:nvPr/>
        </p:nvSpPr>
        <p:spPr>
          <a:xfrm>
            <a:off x="0" y="0"/>
            <a:ext cx="457200" cy="6858000"/>
          </a:xfrm>
          <a:custGeom>
            <a:avLst/>
            <a:gdLst/>
            <a:ahLst/>
            <a:cxnLst/>
            <a:rect l="l" t="t" r="r" b="b"/>
            <a:pathLst>
              <a:path w="457200" h="6858000">
                <a:moveTo>
                  <a:pt x="0" y="6858000"/>
                </a:moveTo>
                <a:lnTo>
                  <a:pt x="457200" y="6858000"/>
                </a:lnTo>
                <a:lnTo>
                  <a:pt x="457200" y="0"/>
                </a:lnTo>
                <a:lnTo>
                  <a:pt x="0" y="0"/>
                </a:lnTo>
                <a:lnTo>
                  <a:pt x="0" y="6858000"/>
                </a:lnTo>
                <a:close/>
              </a:path>
            </a:pathLst>
          </a:custGeom>
          <a:solidFill>
            <a:srgbClr val="2F2F2F"/>
          </a:solidFill>
        </p:spPr>
        <p:txBody>
          <a:bodyPr wrap="square" lIns="0" tIns="0" rIns="0" bIns="0" rtlCol="0"/>
          <a:lstStyle/>
          <a:p>
            <a:endParaRPr dirty="0">
              <a:latin typeface="Century Schoolbook" panose="02040604050505020304" pitchFamily="18" charset="0"/>
            </a:endParaRPr>
          </a:p>
        </p:txBody>
      </p:sp>
      <p:sp>
        <p:nvSpPr>
          <p:cNvPr id="5" name="object 5"/>
          <p:cNvSpPr txBox="1"/>
          <p:nvPr/>
        </p:nvSpPr>
        <p:spPr>
          <a:xfrm>
            <a:off x="2077592" y="4685157"/>
            <a:ext cx="7649209" cy="1703705"/>
          </a:xfrm>
          <a:prstGeom prst="rect">
            <a:avLst/>
          </a:prstGeom>
        </p:spPr>
        <p:txBody>
          <a:bodyPr vert="horz" wrap="square" lIns="0" tIns="12700" rIns="0" bIns="0" rtlCol="0">
            <a:spAutoFit/>
          </a:bodyPr>
          <a:lstStyle/>
          <a:p>
            <a:pPr algn="ctr">
              <a:lnSpc>
                <a:spcPct val="100000"/>
              </a:lnSpc>
              <a:spcBef>
                <a:spcPts val="100"/>
              </a:spcBef>
            </a:pPr>
            <a:r>
              <a:rPr sz="1400" b="1" spc="5" dirty="0">
                <a:solidFill>
                  <a:srgbClr val="FFFFFF"/>
                </a:solidFill>
                <a:latin typeface="Century Schoolbook"/>
                <a:cs typeface="Century Schoolbook"/>
              </a:rPr>
              <a:t>Joint</a:t>
            </a:r>
            <a:r>
              <a:rPr sz="1400" b="1" dirty="0">
                <a:solidFill>
                  <a:srgbClr val="FFFFFF"/>
                </a:solidFill>
                <a:latin typeface="Century Schoolbook"/>
                <a:cs typeface="Century Schoolbook"/>
              </a:rPr>
              <a:t> </a:t>
            </a:r>
            <a:r>
              <a:rPr sz="1400" b="1" spc="5" dirty="0">
                <a:solidFill>
                  <a:srgbClr val="FFFFFF"/>
                </a:solidFill>
                <a:latin typeface="Century Schoolbook"/>
                <a:cs typeface="Century Schoolbook"/>
              </a:rPr>
              <a:t>Director</a:t>
            </a:r>
            <a:endParaRPr sz="1400" dirty="0">
              <a:latin typeface="Century Schoolbook"/>
              <a:cs typeface="Century Schoolbook"/>
            </a:endParaRPr>
          </a:p>
          <a:p>
            <a:pPr marR="8255" algn="ctr">
              <a:lnSpc>
                <a:spcPct val="100000"/>
              </a:lnSpc>
              <a:spcBef>
                <a:spcPts val="5"/>
              </a:spcBef>
            </a:pPr>
            <a:r>
              <a:rPr sz="1600" dirty="0">
                <a:solidFill>
                  <a:srgbClr val="FFFFFF"/>
                </a:solidFill>
                <a:latin typeface="Century Schoolbook"/>
                <a:cs typeface="Century Schoolbook"/>
              </a:rPr>
              <a:t>PSS </a:t>
            </a:r>
            <a:r>
              <a:rPr sz="1600" spc="5" dirty="0">
                <a:solidFill>
                  <a:srgbClr val="FFFFFF"/>
                </a:solidFill>
                <a:latin typeface="Century Schoolbook"/>
                <a:cs typeface="Century Schoolbook"/>
              </a:rPr>
              <a:t>Central Institute of Vocational</a:t>
            </a:r>
            <a:r>
              <a:rPr sz="1600" spc="30" dirty="0">
                <a:solidFill>
                  <a:srgbClr val="FFFFFF"/>
                </a:solidFill>
                <a:latin typeface="Century Schoolbook"/>
                <a:cs typeface="Century Schoolbook"/>
              </a:rPr>
              <a:t> </a:t>
            </a:r>
            <a:r>
              <a:rPr sz="1600" spc="5" dirty="0">
                <a:solidFill>
                  <a:srgbClr val="FFFFFF"/>
                </a:solidFill>
                <a:latin typeface="Century Schoolbook"/>
                <a:cs typeface="Century Schoolbook"/>
              </a:rPr>
              <a:t>Education</a:t>
            </a:r>
            <a:endParaRPr sz="1600" dirty="0">
              <a:latin typeface="Century Schoolbook"/>
              <a:cs typeface="Century Schoolbook"/>
            </a:endParaRPr>
          </a:p>
          <a:p>
            <a:pPr marR="5080" algn="ctr">
              <a:lnSpc>
                <a:spcPct val="100000"/>
              </a:lnSpc>
            </a:pPr>
            <a:r>
              <a:rPr sz="1600" dirty="0">
                <a:solidFill>
                  <a:srgbClr val="FFFFFF"/>
                </a:solidFill>
                <a:latin typeface="Century Schoolbook"/>
                <a:cs typeface="Century Schoolbook"/>
              </a:rPr>
              <a:t>Shyamla </a:t>
            </a:r>
            <a:r>
              <a:rPr sz="1600" spc="5" dirty="0">
                <a:solidFill>
                  <a:srgbClr val="FFFFFF"/>
                </a:solidFill>
                <a:latin typeface="Century Schoolbook"/>
                <a:cs typeface="Century Schoolbook"/>
              </a:rPr>
              <a:t>Hills, </a:t>
            </a:r>
            <a:r>
              <a:rPr sz="1600" dirty="0">
                <a:solidFill>
                  <a:srgbClr val="FFFFFF"/>
                </a:solidFill>
                <a:latin typeface="Century Schoolbook"/>
                <a:cs typeface="Century Schoolbook"/>
              </a:rPr>
              <a:t>Bhopal </a:t>
            </a:r>
            <a:r>
              <a:rPr sz="1600" spc="-5" dirty="0">
                <a:solidFill>
                  <a:srgbClr val="FFFFFF"/>
                </a:solidFill>
                <a:latin typeface="Century Schoolbook"/>
                <a:cs typeface="Century Schoolbook"/>
              </a:rPr>
              <a:t>– </a:t>
            </a:r>
            <a:r>
              <a:rPr sz="1600" dirty="0">
                <a:solidFill>
                  <a:srgbClr val="FFFFFF"/>
                </a:solidFill>
                <a:latin typeface="Century Schoolbook"/>
                <a:cs typeface="Century Schoolbook"/>
              </a:rPr>
              <a:t>462013 </a:t>
            </a:r>
            <a:r>
              <a:rPr sz="1600" spc="-5" dirty="0">
                <a:solidFill>
                  <a:srgbClr val="FFFFFF"/>
                </a:solidFill>
                <a:latin typeface="Century Schoolbook"/>
                <a:cs typeface="Century Schoolbook"/>
              </a:rPr>
              <a:t>, </a:t>
            </a:r>
            <a:r>
              <a:rPr sz="1600" dirty="0">
                <a:solidFill>
                  <a:srgbClr val="FFFFFF"/>
                </a:solidFill>
                <a:latin typeface="Century Schoolbook"/>
                <a:cs typeface="Century Schoolbook"/>
              </a:rPr>
              <a:t>Madhya </a:t>
            </a:r>
            <a:r>
              <a:rPr sz="1600" spc="5" dirty="0">
                <a:solidFill>
                  <a:srgbClr val="FFFFFF"/>
                </a:solidFill>
                <a:latin typeface="Century Schoolbook"/>
                <a:cs typeface="Century Schoolbook"/>
              </a:rPr>
              <a:t>Pradesh,</a:t>
            </a:r>
            <a:r>
              <a:rPr sz="1600" spc="190" dirty="0">
                <a:solidFill>
                  <a:srgbClr val="FFFFFF"/>
                </a:solidFill>
                <a:latin typeface="Century Schoolbook"/>
                <a:cs typeface="Century Schoolbook"/>
              </a:rPr>
              <a:t> </a:t>
            </a:r>
            <a:r>
              <a:rPr sz="1600" dirty="0">
                <a:solidFill>
                  <a:srgbClr val="FFFFFF"/>
                </a:solidFill>
                <a:latin typeface="Century Schoolbook"/>
                <a:cs typeface="Century Schoolbook"/>
              </a:rPr>
              <a:t>India</a:t>
            </a:r>
            <a:endParaRPr sz="1600" dirty="0">
              <a:latin typeface="Century Schoolbook"/>
              <a:cs typeface="Century Schoolbook"/>
            </a:endParaRPr>
          </a:p>
          <a:p>
            <a:pPr algn="ctr">
              <a:lnSpc>
                <a:spcPct val="100000"/>
              </a:lnSpc>
              <a:spcBef>
                <a:spcPts val="5"/>
              </a:spcBef>
              <a:tabLst>
                <a:tab pos="1652270" algn="l"/>
                <a:tab pos="7522209" algn="l"/>
              </a:tabLst>
            </a:pPr>
            <a:r>
              <a:rPr sz="1600" b="1" spc="10" dirty="0">
                <a:solidFill>
                  <a:srgbClr val="FFFFFF"/>
                </a:solidFill>
                <a:latin typeface="Century Schoolbook"/>
                <a:cs typeface="Century Schoolbook"/>
              </a:rPr>
              <a:t>______</a:t>
            </a:r>
            <a:r>
              <a:rPr sz="1600" b="1" u="sng" spc="-5" dirty="0">
                <a:solidFill>
                  <a:srgbClr val="FFFFFF"/>
                </a:solidFill>
                <a:uFill>
                  <a:solidFill>
                    <a:srgbClr val="FEFEFE"/>
                  </a:solidFill>
                </a:uFill>
                <a:latin typeface="Century Schoolbook"/>
                <a:cs typeface="Century Schoolbook"/>
              </a:rPr>
              <a:t> </a:t>
            </a:r>
            <a:r>
              <a:rPr sz="1600" b="1" u="sng" dirty="0">
                <a:solidFill>
                  <a:srgbClr val="FFFFFF"/>
                </a:solidFill>
                <a:uFill>
                  <a:solidFill>
                    <a:srgbClr val="FEFEFE"/>
                  </a:solidFill>
                </a:uFill>
                <a:latin typeface="Century Schoolbook"/>
                <a:cs typeface="Century Schoolbook"/>
              </a:rPr>
              <a:t>	</a:t>
            </a:r>
            <a:r>
              <a:rPr sz="1600" b="1" spc="10" dirty="0">
                <a:solidFill>
                  <a:srgbClr val="FFFFFF"/>
                </a:solidFill>
                <a:latin typeface="Century Schoolbook"/>
                <a:cs typeface="Century Schoolbook"/>
              </a:rPr>
              <a:t>_</a:t>
            </a:r>
            <a:r>
              <a:rPr sz="1600" b="1" u="sng" spc="-5" dirty="0">
                <a:solidFill>
                  <a:srgbClr val="FFFFFF"/>
                </a:solidFill>
                <a:uFill>
                  <a:solidFill>
                    <a:srgbClr val="FEFEFE"/>
                  </a:solidFill>
                </a:uFill>
                <a:latin typeface="Century Schoolbook"/>
                <a:cs typeface="Century Schoolbook"/>
              </a:rPr>
              <a:t> </a:t>
            </a:r>
            <a:r>
              <a:rPr sz="1600" b="1" u="sng" dirty="0">
                <a:solidFill>
                  <a:srgbClr val="FFFFFF"/>
                </a:solidFill>
                <a:uFill>
                  <a:solidFill>
                    <a:srgbClr val="FEFEFE"/>
                  </a:solidFill>
                </a:uFill>
                <a:latin typeface="Century Schoolbook"/>
                <a:cs typeface="Century Schoolbook"/>
              </a:rPr>
              <a:t>	</a:t>
            </a:r>
            <a:r>
              <a:rPr sz="1600" b="1" spc="-5" dirty="0">
                <a:solidFill>
                  <a:srgbClr val="FFFFFF"/>
                </a:solidFill>
                <a:latin typeface="Century Schoolbook"/>
                <a:cs typeface="Century Schoolbook"/>
              </a:rPr>
              <a:t>_</a:t>
            </a:r>
            <a:endParaRPr sz="1600" dirty="0">
              <a:latin typeface="Century Schoolbook"/>
              <a:cs typeface="Century Schoolbook"/>
            </a:endParaRPr>
          </a:p>
          <a:p>
            <a:pPr marR="2540" algn="ctr">
              <a:lnSpc>
                <a:spcPct val="100000"/>
              </a:lnSpc>
              <a:spcBef>
                <a:spcPts val="5"/>
              </a:spcBef>
            </a:pPr>
            <a:r>
              <a:rPr sz="1200" b="1" spc="5" dirty="0">
                <a:solidFill>
                  <a:srgbClr val="FFFFFF"/>
                </a:solidFill>
                <a:latin typeface="Century Schoolbook"/>
                <a:cs typeface="Century Schoolbook"/>
              </a:rPr>
              <a:t>E-mail:</a:t>
            </a:r>
            <a:r>
              <a:rPr sz="1200" b="1" spc="40" dirty="0">
                <a:solidFill>
                  <a:srgbClr val="FFFFFF"/>
                </a:solidFill>
                <a:latin typeface="Century Schoolbook"/>
                <a:cs typeface="Century Schoolbook"/>
              </a:rPr>
              <a:t> </a:t>
            </a:r>
            <a:r>
              <a:rPr sz="1200" b="1" spc="5" dirty="0">
                <a:solidFill>
                  <a:srgbClr val="FFFFFF"/>
                </a:solidFill>
                <a:latin typeface="Century Schoolbook"/>
                <a:cs typeface="Century Schoolbook"/>
                <a:hlinkClick r:id="rId2"/>
              </a:rPr>
              <a:t>jdpsscive@gmail.com</a:t>
            </a:r>
            <a:endParaRPr sz="1200" dirty="0">
              <a:latin typeface="Century Schoolbook"/>
              <a:cs typeface="Century Schoolbook"/>
            </a:endParaRPr>
          </a:p>
          <a:p>
            <a:pPr marR="7620" algn="ctr">
              <a:lnSpc>
                <a:spcPct val="100000"/>
              </a:lnSpc>
            </a:pPr>
            <a:r>
              <a:rPr sz="1200" b="1" dirty="0">
                <a:solidFill>
                  <a:srgbClr val="FFFFFF"/>
                </a:solidFill>
                <a:latin typeface="Century Schoolbook"/>
                <a:cs typeface="Century Schoolbook"/>
              </a:rPr>
              <a:t>Tel. </a:t>
            </a:r>
            <a:r>
              <a:rPr sz="1200" b="1" spc="5" dirty="0">
                <a:solidFill>
                  <a:srgbClr val="FFFFFF"/>
                </a:solidFill>
                <a:latin typeface="Century Schoolbook"/>
                <a:cs typeface="Century Schoolbook"/>
              </a:rPr>
              <a:t>+91 </a:t>
            </a:r>
            <a:r>
              <a:rPr sz="1200" b="1" dirty="0">
                <a:solidFill>
                  <a:srgbClr val="FFFFFF"/>
                </a:solidFill>
                <a:latin typeface="Century Schoolbook"/>
                <a:cs typeface="Century Schoolbook"/>
              </a:rPr>
              <a:t>755 2660691, 2704100, 2660391,</a:t>
            </a:r>
            <a:r>
              <a:rPr sz="1200" b="1" spc="160" dirty="0">
                <a:solidFill>
                  <a:srgbClr val="FFFFFF"/>
                </a:solidFill>
                <a:latin typeface="Century Schoolbook"/>
                <a:cs typeface="Century Schoolbook"/>
              </a:rPr>
              <a:t> </a:t>
            </a:r>
            <a:r>
              <a:rPr sz="1200" b="1" dirty="0">
                <a:solidFill>
                  <a:srgbClr val="FFFFFF"/>
                </a:solidFill>
                <a:latin typeface="Century Schoolbook"/>
                <a:cs typeface="Century Schoolbook"/>
              </a:rPr>
              <a:t>2660564</a:t>
            </a:r>
            <a:endParaRPr sz="1200" dirty="0">
              <a:latin typeface="Century Schoolbook"/>
              <a:cs typeface="Century Schoolbook"/>
            </a:endParaRPr>
          </a:p>
          <a:p>
            <a:pPr marR="2540" algn="ctr">
              <a:lnSpc>
                <a:spcPct val="100000"/>
              </a:lnSpc>
            </a:pPr>
            <a:r>
              <a:rPr sz="1200" b="1" dirty="0">
                <a:solidFill>
                  <a:srgbClr val="FFFFFF"/>
                </a:solidFill>
                <a:latin typeface="Century Schoolbook"/>
                <a:cs typeface="Century Schoolbook"/>
              </a:rPr>
              <a:t>Fax </a:t>
            </a:r>
            <a:r>
              <a:rPr sz="1200" b="1" spc="5" dirty="0">
                <a:solidFill>
                  <a:srgbClr val="FFFFFF"/>
                </a:solidFill>
                <a:latin typeface="Century Schoolbook"/>
                <a:cs typeface="Century Schoolbook"/>
              </a:rPr>
              <a:t>+91 </a:t>
            </a:r>
            <a:r>
              <a:rPr sz="1200" b="1" dirty="0">
                <a:solidFill>
                  <a:srgbClr val="FFFFFF"/>
                </a:solidFill>
                <a:latin typeface="Century Schoolbook"/>
                <a:cs typeface="Century Schoolbook"/>
              </a:rPr>
              <a:t>755</a:t>
            </a:r>
            <a:r>
              <a:rPr sz="1200" b="1" spc="50" dirty="0">
                <a:solidFill>
                  <a:srgbClr val="FFFFFF"/>
                </a:solidFill>
                <a:latin typeface="Century Schoolbook"/>
                <a:cs typeface="Century Schoolbook"/>
              </a:rPr>
              <a:t> </a:t>
            </a:r>
            <a:r>
              <a:rPr sz="1200" b="1" dirty="0">
                <a:solidFill>
                  <a:srgbClr val="FFFFFF"/>
                </a:solidFill>
                <a:latin typeface="Century Schoolbook"/>
                <a:cs typeface="Century Schoolbook"/>
              </a:rPr>
              <a:t>2660481</a:t>
            </a:r>
            <a:endParaRPr sz="1200" dirty="0">
              <a:latin typeface="Century Schoolbook"/>
              <a:cs typeface="Century Schoolbook"/>
            </a:endParaRPr>
          </a:p>
          <a:p>
            <a:pPr marR="1905" algn="ctr">
              <a:lnSpc>
                <a:spcPct val="100000"/>
              </a:lnSpc>
            </a:pPr>
            <a:r>
              <a:rPr sz="1200" b="1" spc="5" dirty="0">
                <a:solidFill>
                  <a:srgbClr val="FFFFFF"/>
                </a:solidFill>
                <a:latin typeface="Century Schoolbook"/>
                <a:cs typeface="Century Schoolbook"/>
              </a:rPr>
              <a:t>Website:</a:t>
            </a:r>
            <a:r>
              <a:rPr sz="1200" b="1" spc="20" dirty="0">
                <a:solidFill>
                  <a:srgbClr val="FFFFFF"/>
                </a:solidFill>
                <a:latin typeface="Century Schoolbook"/>
                <a:cs typeface="Century Schoolbook"/>
              </a:rPr>
              <a:t> </a:t>
            </a:r>
            <a:r>
              <a:rPr sz="1200" b="1" spc="5" dirty="0">
                <a:solidFill>
                  <a:srgbClr val="FFFFFF"/>
                </a:solidFill>
                <a:latin typeface="Century Schoolbook"/>
                <a:cs typeface="Century Schoolbook"/>
                <a:hlinkClick r:id="rId3"/>
              </a:rPr>
              <a:t>www.psscive.ac.in</a:t>
            </a:r>
            <a:endParaRPr sz="1200" dirty="0">
              <a:latin typeface="Century Schoolbook"/>
              <a:cs typeface="Century Schoolbook"/>
            </a:endParaRPr>
          </a:p>
        </p:txBody>
      </p:sp>
      <p:sp>
        <p:nvSpPr>
          <p:cNvPr id="7" name="object 7"/>
          <p:cNvSpPr txBox="1"/>
          <p:nvPr/>
        </p:nvSpPr>
        <p:spPr>
          <a:xfrm>
            <a:off x="7616443" y="6567627"/>
            <a:ext cx="3666490" cy="177800"/>
          </a:xfrm>
          <a:prstGeom prst="rect">
            <a:avLst/>
          </a:prstGeom>
        </p:spPr>
        <p:txBody>
          <a:bodyPr vert="horz" wrap="square" lIns="0" tIns="12065" rIns="0" bIns="0" rtlCol="0">
            <a:spAutoFit/>
          </a:bodyPr>
          <a:lstStyle/>
          <a:p>
            <a:pPr marL="12700">
              <a:lnSpc>
                <a:spcPct val="100000"/>
              </a:lnSpc>
              <a:spcBef>
                <a:spcPts val="95"/>
              </a:spcBef>
            </a:pPr>
            <a:r>
              <a:rPr sz="1000" spc="-5" dirty="0">
                <a:solidFill>
                  <a:srgbClr val="FFFFFF"/>
                </a:solidFill>
                <a:latin typeface="Century Schoolbook"/>
                <a:cs typeface="Century Schoolbook"/>
              </a:rPr>
              <a:t>© </a:t>
            </a:r>
            <a:r>
              <a:rPr sz="1000" spc="-10" dirty="0">
                <a:solidFill>
                  <a:srgbClr val="FFFFFF"/>
                </a:solidFill>
                <a:latin typeface="Century Schoolbook"/>
                <a:cs typeface="Century Schoolbook"/>
              </a:rPr>
              <a:t>PSS </a:t>
            </a:r>
            <a:r>
              <a:rPr sz="1000" spc="-5" dirty="0">
                <a:solidFill>
                  <a:srgbClr val="FFFFFF"/>
                </a:solidFill>
                <a:latin typeface="Century Schoolbook"/>
                <a:cs typeface="Century Schoolbook"/>
              </a:rPr>
              <a:t>Central Institute </a:t>
            </a:r>
            <a:r>
              <a:rPr sz="1000" dirty="0">
                <a:solidFill>
                  <a:srgbClr val="FFFFFF"/>
                </a:solidFill>
                <a:latin typeface="Century Schoolbook"/>
                <a:cs typeface="Century Schoolbook"/>
              </a:rPr>
              <a:t>of </a:t>
            </a:r>
            <a:r>
              <a:rPr sz="1000" spc="-5" dirty="0">
                <a:solidFill>
                  <a:srgbClr val="FFFFFF"/>
                </a:solidFill>
                <a:latin typeface="Century Schoolbook"/>
                <a:cs typeface="Century Schoolbook"/>
              </a:rPr>
              <a:t>Vocational Education, Bhopal</a:t>
            </a:r>
            <a:r>
              <a:rPr sz="1000" spc="15" dirty="0">
                <a:solidFill>
                  <a:srgbClr val="FFFFFF"/>
                </a:solidFill>
                <a:latin typeface="Century Schoolbook"/>
                <a:cs typeface="Century Schoolbook"/>
              </a:rPr>
              <a:t> </a:t>
            </a:r>
            <a:r>
              <a:rPr sz="1000" spc="-10" dirty="0">
                <a:solidFill>
                  <a:srgbClr val="FFFFFF"/>
                </a:solidFill>
                <a:latin typeface="Century Schoolbook"/>
                <a:cs typeface="Century Schoolbook"/>
              </a:rPr>
              <a:t>2020</a:t>
            </a:r>
            <a:endParaRPr sz="1000">
              <a:latin typeface="Century Schoolbook"/>
              <a:cs typeface="Century Schoolbook"/>
            </a:endParaRPr>
          </a:p>
        </p:txBody>
      </p:sp>
      <p:sp>
        <p:nvSpPr>
          <p:cNvPr id="8" name="object 8"/>
          <p:cNvSpPr/>
          <p:nvPr/>
        </p:nvSpPr>
        <p:spPr>
          <a:xfrm>
            <a:off x="5521452" y="3561588"/>
            <a:ext cx="678179" cy="987551"/>
          </a:xfrm>
          <a:prstGeom prst="rect">
            <a:avLst/>
          </a:prstGeom>
          <a:blipFill>
            <a:blip r:embed="rId4" cstate="print"/>
            <a:stretch>
              <a:fillRect/>
            </a:stretch>
          </a:blipFill>
        </p:spPr>
        <p:txBody>
          <a:bodyPr wrap="square" lIns="0" tIns="0" rIns="0" bIns="0" rtlCol="0"/>
          <a:lstStyle/>
          <a:p>
            <a:endParaRPr dirty="0">
              <a:latin typeface="Century Schoolbook" panose="02040604050505020304" pitchFamily="18" charset="0"/>
            </a:endParaRPr>
          </a:p>
        </p:txBody>
      </p:sp>
      <p:sp>
        <p:nvSpPr>
          <p:cNvPr id="9" name="object 9"/>
          <p:cNvSpPr txBox="1">
            <a:spLocks noGrp="1"/>
          </p:cNvSpPr>
          <p:nvPr>
            <p:ph type="title"/>
          </p:nvPr>
        </p:nvSpPr>
        <p:spPr>
          <a:xfrm>
            <a:off x="2129026" y="617585"/>
            <a:ext cx="7597775" cy="452120"/>
          </a:xfrm>
          <a:prstGeom prst="rect">
            <a:avLst/>
          </a:prstGeom>
        </p:spPr>
        <p:txBody>
          <a:bodyPr vert="horz" wrap="square" lIns="0" tIns="12065" rIns="0" bIns="0" rtlCol="0">
            <a:spAutoFit/>
          </a:bodyPr>
          <a:lstStyle/>
          <a:p>
            <a:pPr marL="12700" algn="ctr">
              <a:lnSpc>
                <a:spcPct val="100000"/>
              </a:lnSpc>
              <a:spcBef>
                <a:spcPts val="95"/>
              </a:spcBef>
            </a:pPr>
            <a:r>
              <a:rPr sz="2800" b="0" spc="-5" dirty="0">
                <a:cs typeface="Century Schoolbook"/>
              </a:rPr>
              <a:t>Project Coordinator : </a:t>
            </a:r>
            <a:r>
              <a:rPr lang="en-IN" sz="2800" b="0" spc="-10" dirty="0" err="1">
                <a:solidFill>
                  <a:srgbClr val="FFFFFF"/>
                </a:solidFill>
                <a:cs typeface="Century Schoolbook"/>
              </a:rPr>
              <a:t>Prof.</a:t>
            </a:r>
            <a:r>
              <a:rPr lang="en-IN" sz="2800" b="0" spc="-10" dirty="0">
                <a:solidFill>
                  <a:srgbClr val="FFFFFF"/>
                </a:solidFill>
                <a:cs typeface="Century Schoolbook"/>
              </a:rPr>
              <a:t> </a:t>
            </a:r>
            <a:r>
              <a:rPr lang="en-IN" sz="2800" b="0" spc="-10" dirty="0" err="1">
                <a:solidFill>
                  <a:srgbClr val="FFFFFF"/>
                </a:solidFill>
                <a:cs typeface="Century Schoolbook"/>
              </a:rPr>
              <a:t>Pinki</a:t>
            </a:r>
            <a:r>
              <a:rPr lang="en-IN" sz="2800" b="0" spc="-10" dirty="0">
                <a:solidFill>
                  <a:srgbClr val="FFFFFF"/>
                </a:solidFill>
                <a:cs typeface="Century Schoolbook"/>
              </a:rPr>
              <a:t> Khanna</a:t>
            </a:r>
            <a:endParaRPr sz="2800" dirty="0">
              <a:cs typeface="Century Schoolbook"/>
            </a:endParaRPr>
          </a:p>
        </p:txBody>
      </p:sp>
      <p:sp>
        <p:nvSpPr>
          <p:cNvPr id="10" name="object 10"/>
          <p:cNvSpPr txBox="1"/>
          <p:nvPr/>
        </p:nvSpPr>
        <p:spPr>
          <a:xfrm>
            <a:off x="1103249" y="1440639"/>
            <a:ext cx="9597894" cy="2059538"/>
          </a:xfrm>
          <a:prstGeom prst="rect">
            <a:avLst/>
          </a:prstGeom>
        </p:spPr>
        <p:txBody>
          <a:bodyPr vert="horz" wrap="square" lIns="0" tIns="195580" rIns="0" bIns="0" rtlCol="0">
            <a:spAutoFit/>
          </a:bodyPr>
          <a:lstStyle/>
          <a:p>
            <a:pPr algn="ctr">
              <a:spcBef>
                <a:spcPts val="1540"/>
              </a:spcBef>
            </a:pPr>
            <a:r>
              <a:rPr lang="en-IN" sz="2400" spc="-5">
                <a:solidFill>
                  <a:srgbClr val="FFFF00"/>
                </a:solidFill>
                <a:latin typeface="Century Schoolbook" panose="02040604050505020304" pitchFamily="18" charset="0"/>
                <a:cs typeface="Century Schoolbook"/>
              </a:rPr>
              <a:t>Academic Support – </a:t>
            </a:r>
            <a:r>
              <a:rPr lang="en-IN" sz="2400" spc="-5" dirty="0" err="1">
                <a:solidFill>
                  <a:schemeClr val="bg1"/>
                </a:solidFill>
                <a:latin typeface="Century Schoolbook" panose="02040604050505020304" pitchFamily="18" charset="0"/>
                <a:cs typeface="Century Schoolbook"/>
              </a:rPr>
              <a:t>Shivangi</a:t>
            </a:r>
            <a:r>
              <a:rPr lang="en-IN" sz="2400" spc="-5" dirty="0">
                <a:solidFill>
                  <a:schemeClr val="bg1"/>
                </a:solidFill>
                <a:latin typeface="Century Schoolbook" panose="02040604050505020304" pitchFamily="18" charset="0"/>
                <a:cs typeface="Century Schoolbook"/>
              </a:rPr>
              <a:t> </a:t>
            </a:r>
            <a:r>
              <a:rPr lang="en-IN" sz="2400" spc="-5" dirty="0" err="1">
                <a:solidFill>
                  <a:schemeClr val="bg1"/>
                </a:solidFill>
                <a:latin typeface="Century Schoolbook" panose="02040604050505020304" pitchFamily="18" charset="0"/>
                <a:cs typeface="Century Schoolbook"/>
              </a:rPr>
              <a:t>Vig</a:t>
            </a:r>
            <a:r>
              <a:rPr lang="en-IN" sz="2400" spc="-5" dirty="0">
                <a:solidFill>
                  <a:schemeClr val="bg1"/>
                </a:solidFill>
                <a:latin typeface="Century Schoolbook" panose="02040604050505020304" pitchFamily="18" charset="0"/>
                <a:cs typeface="Century Schoolbook"/>
              </a:rPr>
              <a:t> &amp; Nupur Srivastava</a:t>
            </a:r>
          </a:p>
          <a:p>
            <a:pPr algn="ctr">
              <a:spcBef>
                <a:spcPts val="1540"/>
              </a:spcBef>
            </a:pPr>
            <a:endParaRPr lang="en-IN" sz="2400" dirty="0">
              <a:solidFill>
                <a:schemeClr val="bg1"/>
              </a:solidFill>
              <a:latin typeface="Century Schoolbook" panose="02040604050505020304" pitchFamily="18" charset="0"/>
              <a:cs typeface="Century Schoolbook"/>
            </a:endParaRPr>
          </a:p>
          <a:p>
            <a:pPr>
              <a:spcBef>
                <a:spcPts val="1540"/>
              </a:spcBef>
            </a:pPr>
            <a:r>
              <a:rPr lang="en-IN" sz="2400" spc="-5" dirty="0">
                <a:solidFill>
                  <a:srgbClr val="FFFF00"/>
                </a:solidFill>
                <a:latin typeface="Century Schoolbook" panose="02040604050505020304" pitchFamily="18" charset="0"/>
                <a:cs typeface="Century Schoolbook"/>
              </a:rPr>
              <a:t>Assistance                                                            Graphic Artist</a:t>
            </a:r>
            <a:endParaRPr lang="en-IN" sz="2400" dirty="0">
              <a:latin typeface="Century Schoolbook" panose="02040604050505020304" pitchFamily="18" charset="0"/>
              <a:cs typeface="Century Schoolbook"/>
            </a:endParaRPr>
          </a:p>
          <a:p>
            <a:pPr marL="12700" marR="5080"/>
            <a:r>
              <a:rPr lang="en-IN" sz="2400" dirty="0">
                <a:solidFill>
                  <a:srgbClr val="FFFFFF"/>
                </a:solidFill>
                <a:latin typeface="Century Schoolbook" panose="02040604050505020304" pitchFamily="18" charset="0"/>
                <a:cs typeface="Century Schoolbook"/>
              </a:rPr>
              <a:t>Vani Pandya</a:t>
            </a:r>
            <a:r>
              <a:rPr lang="en-IN" sz="2400" dirty="0">
                <a:latin typeface="Century Schoolbook" panose="02040604050505020304" pitchFamily="18" charset="0"/>
                <a:cs typeface="Century Schoolbook"/>
              </a:rPr>
              <a:t>                                                        </a:t>
            </a:r>
            <a:r>
              <a:rPr lang="en-IN" sz="2400" dirty="0">
                <a:solidFill>
                  <a:srgbClr val="FFFFFF"/>
                </a:solidFill>
                <a:latin typeface="Century Schoolbook" panose="02040604050505020304" pitchFamily="18" charset="0"/>
                <a:cs typeface="Century Schoolbook"/>
              </a:rPr>
              <a:t>Prachi Verma</a:t>
            </a:r>
            <a:endParaRPr lang="en-IN" sz="2400" spc="-5" dirty="0">
              <a:solidFill>
                <a:srgbClr val="FFFF00"/>
              </a:solidFill>
              <a:latin typeface="Century Schoolbook" panose="02040604050505020304" pitchFamily="18" charset="0"/>
              <a:cs typeface="Century Schoolbook"/>
            </a:endParaRPr>
          </a:p>
        </p:txBody>
      </p:sp>
      <p:sp>
        <p:nvSpPr>
          <p:cNvPr id="11" name="Slide Number Placeholder 4"/>
          <p:cNvSpPr>
            <a:spLocks noGrp="1"/>
          </p:cNvSpPr>
          <p:nvPr>
            <p:ph type="sldNum" sz="quarter" idx="7"/>
          </p:nvPr>
        </p:nvSpPr>
        <p:spPr>
          <a:xfrm>
            <a:off x="11424592" y="6021288"/>
            <a:ext cx="636077" cy="553998"/>
          </a:xfrm>
        </p:spPr>
        <p:txBody>
          <a:bodyPr/>
          <a:lstStyle/>
          <a:p>
            <a:pPr marL="25400">
              <a:spcBef>
                <a:spcPts val="955"/>
              </a:spcBef>
            </a:pPr>
            <a:fld id="{81D60167-4931-47E6-BA6A-407CBD079E47}" type="slidenum">
              <a:rPr lang="en-IN" spc="-5" smtClean="0">
                <a:solidFill>
                  <a:prstClr val="white"/>
                </a:solidFill>
              </a:rPr>
              <a:pPr marL="25400">
                <a:spcBef>
                  <a:spcPts val="955"/>
                </a:spcBef>
              </a:pPr>
              <a:t>20</a:t>
            </a:fld>
            <a:endParaRPr lang="en-IN" spc="-5" dirty="0">
              <a:solidFill>
                <a:prstClr val="white"/>
              </a:solidFill>
            </a:endParaRPr>
          </a:p>
        </p:txBody>
      </p:sp>
    </p:spTree>
    <p:extLst>
      <p:ext uri="{BB962C8B-B14F-4D97-AF65-F5344CB8AC3E}">
        <p14:creationId xmlns:p14="http://schemas.microsoft.com/office/powerpoint/2010/main" val="41054345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655840" y="908720"/>
            <a:ext cx="2448272" cy="690574"/>
          </a:xfrm>
          <a:prstGeom prst="rect">
            <a:avLst/>
          </a:prstGeom>
        </p:spPr>
        <p:txBody>
          <a:bodyPr vert="horz" wrap="square" lIns="0" tIns="13335" rIns="0" bIns="0" rtlCol="0">
            <a:spAutoFit/>
          </a:bodyPr>
          <a:lstStyle/>
          <a:p>
            <a:pPr marL="12700">
              <a:spcBef>
                <a:spcPts val="105"/>
              </a:spcBef>
            </a:pPr>
            <a:r>
              <a:rPr spc="-60" dirty="0"/>
              <a:t>C</a:t>
            </a:r>
            <a:r>
              <a:rPr spc="-55" dirty="0"/>
              <a:t>on</a:t>
            </a:r>
            <a:r>
              <a:rPr spc="-50" dirty="0"/>
              <a:t>te</a:t>
            </a:r>
            <a:r>
              <a:rPr spc="-55" dirty="0"/>
              <a:t>n</a:t>
            </a:r>
            <a:r>
              <a:rPr dirty="0"/>
              <a:t>t</a:t>
            </a:r>
          </a:p>
        </p:txBody>
      </p:sp>
      <p:sp>
        <p:nvSpPr>
          <p:cNvPr id="6" name="Slide Number Placeholder 5"/>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3</a:t>
            </a:fld>
            <a:endParaRPr lang="en-IN" spc="-5" dirty="0">
              <a:solidFill>
                <a:prstClr val="white"/>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2417133828"/>
              </p:ext>
            </p:extLst>
          </p:nvPr>
        </p:nvGraphicFramePr>
        <p:xfrm>
          <a:off x="1249845" y="1850534"/>
          <a:ext cx="9073007" cy="3688077"/>
        </p:xfrm>
        <a:graphic>
          <a:graphicData uri="http://schemas.openxmlformats.org/drawingml/2006/table">
            <a:tbl>
              <a:tblPr firstRow="1" bandRow="1">
                <a:tableStyleId>{2D5ABB26-0587-4C30-8999-92F81FD0307C}</a:tableStyleId>
              </a:tblPr>
              <a:tblGrid>
                <a:gridCol w="7606868">
                  <a:extLst>
                    <a:ext uri="{9D8B030D-6E8A-4147-A177-3AD203B41FA5}">
                      <a16:colId xmlns:a16="http://schemas.microsoft.com/office/drawing/2014/main" val="20000"/>
                    </a:ext>
                  </a:extLst>
                </a:gridCol>
                <a:gridCol w="1466139">
                  <a:extLst>
                    <a:ext uri="{9D8B030D-6E8A-4147-A177-3AD203B41FA5}">
                      <a16:colId xmlns:a16="http://schemas.microsoft.com/office/drawing/2014/main" val="20001"/>
                    </a:ext>
                  </a:extLst>
                </a:gridCol>
              </a:tblGrid>
              <a:tr h="396239">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5090">
                        <a:lnSpc>
                          <a:spcPts val="2350"/>
                        </a:lnSpc>
                      </a:pPr>
                      <a:r>
                        <a:rPr lang="en-IN" sz="2000" b="1" spc="-5" dirty="0">
                          <a:solidFill>
                            <a:srgbClr val="FFFFFF"/>
                          </a:solidFill>
                          <a:latin typeface="Century Schoolbook" panose="02040604050505020304" pitchFamily="18" charset="0"/>
                          <a:cs typeface="Arial" panose="020B0604020202020204" pitchFamily="34" charset="0"/>
                        </a:rPr>
                        <a:t>Title</a:t>
                      </a:r>
                      <a:endParaRPr lang="en-IN" sz="2000" dirty="0">
                        <a:latin typeface="Century Schoolbook" panose="02040604050505020304" pitchFamily="18" charset="0"/>
                        <a:cs typeface="Arial" panose="020B0604020202020204" pitchFamily="34" charset="0"/>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6D6A79"/>
                    </a:solidFill>
                  </a:tcPr>
                </a:tc>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7630">
                        <a:lnSpc>
                          <a:spcPts val="2335"/>
                        </a:lnSpc>
                      </a:pPr>
                      <a:r>
                        <a:rPr sz="2000" b="1" spc="-5" dirty="0">
                          <a:solidFill>
                            <a:srgbClr val="FFFFFF"/>
                          </a:solidFill>
                          <a:latin typeface="Century Schoolbook" panose="02040604050505020304" pitchFamily="18" charset="0"/>
                          <a:cs typeface="Arial" panose="020B0604020202020204" pitchFamily="34" charset="0"/>
                        </a:rPr>
                        <a:t>Slide</a:t>
                      </a:r>
                      <a:r>
                        <a:rPr sz="2000" b="1" spc="-15" dirty="0">
                          <a:solidFill>
                            <a:srgbClr val="FFFFFF"/>
                          </a:solidFill>
                          <a:latin typeface="Century Schoolbook" panose="02040604050505020304" pitchFamily="18" charset="0"/>
                          <a:cs typeface="Arial" panose="020B0604020202020204" pitchFamily="34" charset="0"/>
                        </a:rPr>
                        <a:t> </a:t>
                      </a:r>
                      <a:r>
                        <a:rPr sz="2000" b="1" dirty="0">
                          <a:solidFill>
                            <a:srgbClr val="FFFFFF"/>
                          </a:solidFill>
                          <a:latin typeface="Century Schoolbook" panose="02040604050505020304" pitchFamily="18" charset="0"/>
                          <a:cs typeface="Arial" panose="020B0604020202020204" pitchFamily="34" charset="0"/>
                        </a:rPr>
                        <a:t>No.</a:t>
                      </a:r>
                      <a:endParaRPr sz="2000" dirty="0">
                        <a:latin typeface="Century Schoolbook" panose="02040604050505020304" pitchFamily="18" charset="0"/>
                        <a:cs typeface="Arial" panose="020B0604020202020204" pitchFamily="34" charset="0"/>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6D6A79"/>
                    </a:solidFill>
                  </a:tcPr>
                </a:tc>
                <a:extLst>
                  <a:ext uri="{0D108BD9-81ED-4DB2-BD59-A6C34878D82A}">
                    <a16:rowId xmlns:a16="http://schemas.microsoft.com/office/drawing/2014/main" val="10000"/>
                  </a:ext>
                </a:extLst>
              </a:tr>
              <a:tr h="548639">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5090">
                        <a:lnSpc>
                          <a:spcPts val="2335"/>
                        </a:lnSpc>
                      </a:pPr>
                      <a:r>
                        <a:rPr lang="en-IN" sz="2000" b="0" dirty="0">
                          <a:latin typeface="Century Schoolbook" panose="02040604050505020304" pitchFamily="18" charset="0"/>
                          <a:cs typeface="Arial" panose="020B0604020202020204" pitchFamily="34" charset="0"/>
                        </a:rPr>
                        <a:t>Session</a:t>
                      </a:r>
                      <a:r>
                        <a:rPr lang="en-IN" sz="2000" b="0" spc="-55" dirty="0">
                          <a:latin typeface="Century Schoolbook" panose="02040604050505020304" pitchFamily="18" charset="0"/>
                          <a:cs typeface="Arial" panose="020B0604020202020204" pitchFamily="34" charset="0"/>
                        </a:rPr>
                        <a:t> </a:t>
                      </a:r>
                      <a:r>
                        <a:rPr lang="en-IN" sz="2000" b="0" spc="-5" dirty="0">
                          <a:latin typeface="Century Schoolbook" panose="02040604050505020304" pitchFamily="18" charset="0"/>
                          <a:cs typeface="Arial" panose="020B0604020202020204" pitchFamily="34" charset="0"/>
                        </a:rPr>
                        <a:t>objectives</a:t>
                      </a:r>
                      <a:endParaRPr lang="en-IN" sz="2000" b="0" dirty="0">
                        <a:latin typeface="Century Schoolbook" panose="02040604050505020304" pitchFamily="18" charset="0"/>
                        <a:cs typeface="Arial" panose="020B0604020202020204" pitchFamily="34" charset="0"/>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4D2D6"/>
                    </a:solidFill>
                  </a:tcPr>
                </a:tc>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1905" algn="ctr">
                        <a:lnSpc>
                          <a:spcPts val="2350"/>
                        </a:lnSpc>
                      </a:pPr>
                      <a:r>
                        <a:rPr sz="2000" dirty="0">
                          <a:latin typeface="Century Schoolbook" panose="02040604050505020304" pitchFamily="18" charset="0"/>
                          <a:cs typeface="Arial" panose="020B0604020202020204" pitchFamily="34" charset="0"/>
                        </a:rPr>
                        <a:t>4</a:t>
                      </a: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4D2D6"/>
                    </a:solidFill>
                  </a:tcPr>
                </a:tc>
                <a:extLst>
                  <a:ext uri="{0D108BD9-81ED-4DB2-BD59-A6C34878D82A}">
                    <a16:rowId xmlns:a16="http://schemas.microsoft.com/office/drawing/2014/main" val="10001"/>
                  </a:ext>
                </a:extLst>
              </a:tr>
              <a:tr h="548640">
                <a:tc>
                  <a:txBody>
                    <a:bodyPr/>
                    <a:lstStyle/>
                    <a:p>
                      <a:r>
                        <a:rPr lang="en-GB" sz="2000" dirty="0">
                          <a:latin typeface="Century Schoolbook" panose="02040604050505020304" pitchFamily="18" charset="0"/>
                          <a:cs typeface="Arial" panose="020B0604020202020204" pitchFamily="34" charset="0"/>
                        </a:rPr>
                        <a:t>Pattern</a:t>
                      </a:r>
                      <a:r>
                        <a:rPr lang="en-GB" sz="2000" baseline="0" dirty="0">
                          <a:latin typeface="Century Schoolbook" panose="02040604050505020304" pitchFamily="18" charset="0"/>
                          <a:cs typeface="Arial" panose="020B0604020202020204" pitchFamily="34" charset="0"/>
                        </a:rPr>
                        <a:t> making introduction</a:t>
                      </a:r>
                      <a:endParaRPr lang="en-IN" sz="2000" dirty="0">
                        <a:latin typeface="Century Schoolbook" panose="02040604050505020304" pitchFamily="18" charset="0"/>
                        <a:cs typeface="Arial" panose="020B0604020202020204" pitchFamily="34" charset="0"/>
                      </a:endParaRP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tc>
                  <a:txBody>
                    <a:bodyPr/>
                    <a:lstStyle/>
                    <a:p>
                      <a:pPr marL="1905" algn="ctr">
                        <a:lnSpc>
                          <a:spcPts val="2350"/>
                        </a:lnSpc>
                      </a:pPr>
                      <a:r>
                        <a:rPr lang="en-IN" sz="2000" dirty="0">
                          <a:latin typeface="Century Schoolbook" panose="02040604050505020304" pitchFamily="18" charset="0"/>
                          <a:cs typeface="Arial" panose="020B0604020202020204" pitchFamily="34" charset="0"/>
                        </a:rPr>
                        <a:t>5</a:t>
                      </a:r>
                      <a:endParaRPr sz="2000" dirty="0">
                        <a:latin typeface="Century Schoolbook" panose="02040604050505020304" pitchFamily="18" charset="0"/>
                        <a:cs typeface="Arial" panose="020B0604020202020204" pitchFamily="34" charset="0"/>
                      </a:endParaRPr>
                    </a:p>
                  </a:txBody>
                  <a:tcPr marL="0" marR="0" marT="0"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extLst>
                  <a:ext uri="{0D108BD9-81ED-4DB2-BD59-A6C34878D82A}">
                    <a16:rowId xmlns:a16="http://schemas.microsoft.com/office/drawing/2014/main" val="223218451"/>
                  </a:ext>
                </a:extLst>
              </a:tr>
              <a:tr h="548640">
                <a:tc>
                  <a:txBody>
                    <a:bodyPr/>
                    <a:lstStyle/>
                    <a:p>
                      <a:r>
                        <a:rPr lang="en-GB" sz="2000" dirty="0">
                          <a:latin typeface="Century Schoolbook" panose="02040604050505020304" pitchFamily="18" charset="0"/>
                          <a:cs typeface="Arial" panose="020B0604020202020204" pitchFamily="34" charset="0"/>
                        </a:rPr>
                        <a:t>Methods</a:t>
                      </a:r>
                      <a:r>
                        <a:rPr lang="en-GB" sz="2000" baseline="0" dirty="0">
                          <a:latin typeface="Century Schoolbook" panose="02040604050505020304" pitchFamily="18" charset="0"/>
                          <a:cs typeface="Arial" panose="020B0604020202020204" pitchFamily="34" charset="0"/>
                        </a:rPr>
                        <a:t> of pattern development</a:t>
                      </a:r>
                      <a:endParaRPr lang="en-IN" sz="2000" dirty="0">
                        <a:latin typeface="Century Schoolbook" panose="02040604050505020304" pitchFamily="18" charset="0"/>
                        <a:cs typeface="Arial" panose="020B0604020202020204" pitchFamily="34" charset="0"/>
                      </a:endParaRP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tc>
                  <a:txBody>
                    <a:bodyPr/>
                    <a:lstStyle/>
                    <a:p>
                      <a:pPr marL="1905" algn="ctr">
                        <a:lnSpc>
                          <a:spcPts val="2350"/>
                        </a:lnSpc>
                      </a:pPr>
                      <a:r>
                        <a:rPr lang="en-IN" sz="2000" dirty="0">
                          <a:latin typeface="Century Schoolbook" panose="02040604050505020304" pitchFamily="18" charset="0"/>
                          <a:cs typeface="Arial" panose="020B0604020202020204" pitchFamily="34" charset="0"/>
                        </a:rPr>
                        <a:t>6</a:t>
                      </a:r>
                      <a:endParaRPr sz="2000" dirty="0">
                        <a:latin typeface="Century Schoolbook" panose="02040604050505020304" pitchFamily="18" charset="0"/>
                        <a:cs typeface="Arial" panose="020B0604020202020204" pitchFamily="34" charset="0"/>
                      </a:endParaRPr>
                    </a:p>
                  </a:txBody>
                  <a:tcPr marL="0" marR="0" marT="0"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extLst>
                  <a:ext uri="{0D108BD9-81ED-4DB2-BD59-A6C34878D82A}">
                    <a16:rowId xmlns:a16="http://schemas.microsoft.com/office/drawing/2014/main" val="2777537129"/>
                  </a:ext>
                </a:extLst>
              </a:tr>
              <a:tr h="548640">
                <a:tc>
                  <a:txBody>
                    <a:bodyPr/>
                    <a:lstStyle/>
                    <a:p>
                      <a:r>
                        <a:rPr lang="en-GB" sz="2000" dirty="0">
                          <a:latin typeface="Century Schoolbook" panose="02040604050505020304" pitchFamily="18" charset="0"/>
                          <a:cs typeface="Arial" panose="020B0604020202020204" pitchFamily="34" charset="0"/>
                        </a:rPr>
                        <a:t>Types of patterns</a:t>
                      </a:r>
                      <a:endParaRPr lang="en-IN" sz="2000" dirty="0">
                        <a:latin typeface="Century Schoolbook" panose="02040604050505020304" pitchFamily="18" charset="0"/>
                        <a:cs typeface="Arial" panose="020B0604020202020204" pitchFamily="34" charset="0"/>
                      </a:endParaRP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tc>
                  <a:txBody>
                    <a:bodyPr/>
                    <a:lstStyle/>
                    <a:p>
                      <a:pPr marL="1905" algn="ctr">
                        <a:lnSpc>
                          <a:spcPts val="2350"/>
                        </a:lnSpc>
                      </a:pPr>
                      <a:r>
                        <a:rPr lang="en-GB" sz="2000" dirty="0">
                          <a:latin typeface="Century Schoolbook" panose="02040604050505020304" pitchFamily="18" charset="0"/>
                          <a:cs typeface="Arial" panose="020B0604020202020204" pitchFamily="34" charset="0"/>
                        </a:rPr>
                        <a:t>15</a:t>
                      </a:r>
                      <a:endParaRPr sz="2000" dirty="0">
                        <a:latin typeface="Century Schoolbook" panose="02040604050505020304" pitchFamily="18" charset="0"/>
                        <a:cs typeface="Arial" panose="020B0604020202020204" pitchFamily="34" charset="0"/>
                      </a:endParaRPr>
                    </a:p>
                  </a:txBody>
                  <a:tcPr marL="0" marR="0" marT="0"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extLst>
                  <a:ext uri="{0D108BD9-81ED-4DB2-BD59-A6C34878D82A}">
                    <a16:rowId xmlns:a16="http://schemas.microsoft.com/office/drawing/2014/main" val="1726169655"/>
                  </a:ext>
                </a:extLst>
              </a:tr>
              <a:tr h="548640">
                <a:tc>
                  <a:txBody>
                    <a:bodyPr/>
                    <a:lstStyle/>
                    <a:p>
                      <a:r>
                        <a:rPr lang="en-GB" sz="2000" dirty="0">
                          <a:latin typeface="Century Schoolbook" panose="02040604050505020304" pitchFamily="18" charset="0"/>
                          <a:cs typeface="Arial" panose="020B0604020202020204" pitchFamily="34" charset="0"/>
                        </a:rPr>
                        <a:t>Use of paper</a:t>
                      </a:r>
                      <a:r>
                        <a:rPr lang="en-GB" sz="2000" baseline="0" dirty="0">
                          <a:latin typeface="Century Schoolbook" panose="02040604050505020304" pitchFamily="18" charset="0"/>
                          <a:cs typeface="Arial" panose="020B0604020202020204" pitchFamily="34" charset="0"/>
                        </a:rPr>
                        <a:t> pattern</a:t>
                      </a:r>
                      <a:endParaRPr lang="en-IN" sz="2000" dirty="0">
                        <a:latin typeface="Century Schoolbook" panose="02040604050505020304" pitchFamily="18" charset="0"/>
                        <a:cs typeface="Arial" panose="020B0604020202020204" pitchFamily="34" charset="0"/>
                      </a:endParaRP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tc>
                  <a:txBody>
                    <a:bodyPr/>
                    <a:lstStyle/>
                    <a:p>
                      <a:pPr marL="1905" algn="ctr">
                        <a:lnSpc>
                          <a:spcPts val="2350"/>
                        </a:lnSpc>
                      </a:pPr>
                      <a:r>
                        <a:rPr lang="en-GB" sz="2000" dirty="0">
                          <a:latin typeface="Century Schoolbook" panose="02040604050505020304" pitchFamily="18" charset="0"/>
                          <a:cs typeface="Arial" panose="020B0604020202020204" pitchFamily="34" charset="0"/>
                        </a:rPr>
                        <a:t>17</a:t>
                      </a:r>
                      <a:endParaRPr sz="2000" dirty="0">
                        <a:latin typeface="Century Schoolbook" panose="02040604050505020304" pitchFamily="18" charset="0"/>
                        <a:cs typeface="Arial" panose="020B0604020202020204" pitchFamily="34" charset="0"/>
                      </a:endParaRPr>
                    </a:p>
                  </a:txBody>
                  <a:tcPr marL="0" marR="0" marT="0"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extLst>
                  <a:ext uri="{0D108BD9-81ED-4DB2-BD59-A6C34878D82A}">
                    <a16:rowId xmlns:a16="http://schemas.microsoft.com/office/drawing/2014/main" val="1218300719"/>
                  </a:ext>
                </a:extLst>
              </a:tr>
              <a:tr h="548639">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5090">
                        <a:lnSpc>
                          <a:spcPts val="2350"/>
                        </a:lnSpc>
                      </a:pPr>
                      <a:r>
                        <a:rPr lang="en-IN" sz="2000" b="0" spc="-5" dirty="0">
                          <a:latin typeface="Century Schoolbook" panose="02040604050505020304" pitchFamily="18" charset="0"/>
                          <a:cs typeface="Arial" panose="020B0604020202020204" pitchFamily="34" charset="0"/>
                        </a:rPr>
                        <a:t>Summary</a:t>
                      </a:r>
                      <a:endParaRPr lang="en-IN" sz="2000" b="0" dirty="0">
                        <a:latin typeface="Century Schoolbook" panose="02040604050505020304" pitchFamily="18" charset="0"/>
                        <a:cs typeface="Arial" panose="020B0604020202020204" pitchFamily="34" charset="0"/>
                      </a:endParaRP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a:solidFill>
                        <a:srgbClr val="FFFFFF"/>
                      </a:solidFill>
                      <a:prstDash val="solid"/>
                    </a:lnB>
                    <a:solidFill>
                      <a:srgbClr val="D4D2D6"/>
                    </a:solidFill>
                  </a:tcPr>
                </a:tc>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635" algn="ctr">
                        <a:lnSpc>
                          <a:spcPts val="2350"/>
                        </a:lnSpc>
                      </a:pPr>
                      <a:r>
                        <a:rPr lang="en-GB" sz="2000" dirty="0">
                          <a:latin typeface="Century Schoolbook" panose="02040604050505020304" pitchFamily="18" charset="0"/>
                          <a:cs typeface="Arial" panose="020B0604020202020204"/>
                        </a:rPr>
                        <a:t>19</a:t>
                      </a:r>
                      <a:endParaRPr sz="2000" dirty="0">
                        <a:latin typeface="Century Schoolbook" panose="02040604050505020304" pitchFamily="18" charset="0"/>
                        <a:cs typeface="Arial" panose="020B0604020202020204"/>
                      </a:endParaRPr>
                    </a:p>
                  </a:txBody>
                  <a:tcPr marL="0" marR="0" marT="0"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a:solidFill>
                        <a:srgbClr val="FFFFFF"/>
                      </a:solidFill>
                      <a:prstDash val="solid"/>
                    </a:lnB>
                    <a:solidFill>
                      <a:srgbClr val="D4D2D6"/>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5049589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67408" y="2780928"/>
            <a:ext cx="9793088" cy="2166619"/>
          </a:xfrm>
          <a:prstGeom prst="rect">
            <a:avLst/>
          </a:prstGeom>
        </p:spPr>
        <p:txBody>
          <a:bodyPr vert="horz" wrap="square" lIns="0" tIns="12065" rIns="0" bIns="0" rtlCol="0">
            <a:spAutoFit/>
          </a:bodyPr>
          <a:lstStyle/>
          <a:p>
            <a:pPr marL="12700" algn="just">
              <a:spcBef>
                <a:spcPts val="95"/>
              </a:spcBef>
            </a:pPr>
            <a:r>
              <a:rPr lang="en-GB" sz="2800" spc="-15" dirty="0">
                <a:solidFill>
                  <a:srgbClr val="FFFFFF"/>
                </a:solidFill>
                <a:latin typeface="Century Schoolbook" panose="02040604050505020304" pitchFamily="18" charset="0"/>
                <a:cs typeface="Bookman Old Style" panose="02050604050505020204"/>
              </a:rPr>
              <a:t>      The </a:t>
            </a:r>
            <a:r>
              <a:rPr lang="en-GB" sz="2800" spc="-10" dirty="0">
                <a:solidFill>
                  <a:srgbClr val="FFFFFF"/>
                </a:solidFill>
                <a:latin typeface="Century Schoolbook" panose="02040604050505020304" pitchFamily="18" charset="0"/>
                <a:cs typeface="Bookman Old Style" panose="02050604050505020204"/>
              </a:rPr>
              <a:t>students </a:t>
            </a:r>
            <a:r>
              <a:rPr lang="en-GB" sz="2800" spc="-15" dirty="0">
                <a:solidFill>
                  <a:srgbClr val="FFFFFF"/>
                </a:solidFill>
                <a:latin typeface="Century Schoolbook" panose="02040604050505020304" pitchFamily="18" charset="0"/>
                <a:cs typeface="Bookman Old Style" panose="02050604050505020204"/>
              </a:rPr>
              <a:t>will </a:t>
            </a:r>
            <a:r>
              <a:rPr lang="en-GB" sz="2800" spc="-10" dirty="0">
                <a:solidFill>
                  <a:srgbClr val="FFFFFF"/>
                </a:solidFill>
                <a:latin typeface="Century Schoolbook" panose="02040604050505020304" pitchFamily="18" charset="0"/>
                <a:cs typeface="Bookman Old Style" panose="02050604050505020204"/>
              </a:rPr>
              <a:t>be </a:t>
            </a:r>
            <a:r>
              <a:rPr lang="en-GB" sz="2800" spc="-20" dirty="0">
                <a:solidFill>
                  <a:srgbClr val="FFFFFF"/>
                </a:solidFill>
                <a:latin typeface="Century Schoolbook" panose="02040604050505020304" pitchFamily="18" charset="0"/>
                <a:cs typeface="Bookman Old Style" panose="02050604050505020204"/>
              </a:rPr>
              <a:t>able</a:t>
            </a:r>
            <a:r>
              <a:rPr lang="en-GB" sz="2800" spc="535" dirty="0">
                <a:solidFill>
                  <a:srgbClr val="FFFFFF"/>
                </a:solidFill>
                <a:latin typeface="Century Schoolbook" panose="02040604050505020304" pitchFamily="18" charset="0"/>
                <a:cs typeface="Bookman Old Style" panose="02050604050505020204"/>
              </a:rPr>
              <a:t> </a:t>
            </a:r>
            <a:r>
              <a:rPr lang="en-GB" sz="2800" spc="-5" dirty="0">
                <a:solidFill>
                  <a:srgbClr val="FFFFFF"/>
                </a:solidFill>
                <a:latin typeface="Century Schoolbook" panose="02040604050505020304" pitchFamily="18" charset="0"/>
                <a:cs typeface="Bookman Old Style" panose="02050604050505020204"/>
              </a:rPr>
              <a:t>to:</a:t>
            </a:r>
            <a:endParaRPr lang="en-GB" sz="2800" dirty="0">
              <a:solidFill>
                <a:prstClr val="black"/>
              </a:solidFill>
              <a:latin typeface="Century Schoolbook" panose="02040604050505020304" pitchFamily="18" charset="0"/>
              <a:cs typeface="Bookman Old Style" panose="02050604050505020204"/>
            </a:endParaRPr>
          </a:p>
          <a:p>
            <a:pPr algn="just">
              <a:spcBef>
                <a:spcPts val="35"/>
              </a:spcBef>
            </a:pPr>
            <a:endParaRPr lang="en-GB" sz="2800" dirty="0">
              <a:solidFill>
                <a:prstClr val="black"/>
              </a:solidFill>
              <a:latin typeface="Century Schoolbook" panose="02040604050505020304" pitchFamily="18" charset="0"/>
              <a:cs typeface="Times New Roman" panose="02020603050405020304"/>
            </a:endParaRPr>
          </a:p>
          <a:p>
            <a:pPr marL="671195" indent="-572135" algn="just">
              <a:buSzPct val="80000"/>
              <a:buFont typeface="Wingdings" panose="05000000000000000000"/>
              <a:buChar char=""/>
              <a:tabLst>
                <a:tab pos="671195" algn="l"/>
                <a:tab pos="671830" algn="l"/>
              </a:tabLst>
            </a:pPr>
            <a:r>
              <a:rPr lang="en-GB" sz="2800" spc="-5" dirty="0">
                <a:solidFill>
                  <a:srgbClr val="FFFFFF"/>
                </a:solidFill>
                <a:latin typeface="Century Schoolbook" panose="02040604050505020304" pitchFamily="18" charset="0"/>
                <a:cs typeface="Bookman Old Style" panose="02050604050505020204"/>
              </a:rPr>
              <a:t>Gain knowledge about methods of pattern making. </a:t>
            </a:r>
          </a:p>
          <a:p>
            <a:pPr marL="671195" indent="-572135" algn="just">
              <a:buSzPct val="80000"/>
              <a:buFont typeface="Wingdings" panose="05000000000000000000"/>
              <a:buChar char=""/>
              <a:tabLst>
                <a:tab pos="671195" algn="l"/>
                <a:tab pos="671830" algn="l"/>
              </a:tabLst>
            </a:pPr>
            <a:endParaRPr lang="en-GB" sz="2800" spc="-5" dirty="0">
              <a:solidFill>
                <a:srgbClr val="FFFFFF"/>
              </a:solidFill>
              <a:latin typeface="Century Schoolbook" panose="02040604050505020304" pitchFamily="18" charset="0"/>
              <a:cs typeface="Bookman Old Style" panose="02050604050505020204"/>
            </a:endParaRPr>
          </a:p>
          <a:p>
            <a:pPr marL="671195" indent="-572135" algn="just">
              <a:buSzPct val="80000"/>
              <a:buFont typeface="Wingdings" panose="05000000000000000000"/>
              <a:buChar char=""/>
              <a:tabLst>
                <a:tab pos="671195" algn="l"/>
                <a:tab pos="671830" algn="l"/>
              </a:tabLst>
            </a:pPr>
            <a:r>
              <a:rPr lang="en-GB" sz="2800" spc="-5" dirty="0">
                <a:solidFill>
                  <a:srgbClr val="FFFFFF"/>
                </a:solidFill>
                <a:latin typeface="Century Schoolbook" panose="02040604050505020304" pitchFamily="18" charset="0"/>
                <a:cs typeface="Bookman Old Style" panose="02050604050505020204"/>
              </a:rPr>
              <a:t>Explain about different types of patterns.</a:t>
            </a:r>
          </a:p>
        </p:txBody>
      </p:sp>
      <p:sp>
        <p:nvSpPr>
          <p:cNvPr id="3" name="object 3"/>
          <p:cNvSpPr txBox="1">
            <a:spLocks noGrp="1"/>
          </p:cNvSpPr>
          <p:nvPr>
            <p:ph type="title"/>
          </p:nvPr>
        </p:nvSpPr>
        <p:spPr>
          <a:xfrm>
            <a:off x="3215680" y="1196752"/>
            <a:ext cx="5400599" cy="627736"/>
          </a:xfrm>
          <a:prstGeom prst="rect">
            <a:avLst/>
          </a:prstGeom>
        </p:spPr>
        <p:txBody>
          <a:bodyPr vert="horz" wrap="square" lIns="0" tIns="12065" rIns="0" bIns="0" rtlCol="0">
            <a:spAutoFit/>
          </a:bodyPr>
          <a:lstStyle/>
          <a:p>
            <a:pPr marL="12700" algn="ctr">
              <a:spcBef>
                <a:spcPts val="95"/>
              </a:spcBef>
            </a:pPr>
            <a:r>
              <a:rPr sz="4000" spc="-55" dirty="0">
                <a:cs typeface="Bookman Old Style" panose="02050604050505020204"/>
              </a:rPr>
              <a:t>Session</a:t>
            </a:r>
            <a:r>
              <a:rPr sz="4000" spc="25" dirty="0">
                <a:cs typeface="Bookman Old Style" panose="02050604050505020204"/>
              </a:rPr>
              <a:t> </a:t>
            </a:r>
            <a:r>
              <a:rPr sz="4000" spc="-55" dirty="0">
                <a:cs typeface="Bookman Old Style" panose="02050604050505020204"/>
              </a:rPr>
              <a:t>Objectives</a:t>
            </a:r>
            <a:endParaRPr sz="4000" dirty="0">
              <a:cs typeface="Bookman Old Style" panose="02050604050505020204"/>
            </a:endParaRPr>
          </a:p>
        </p:txBody>
      </p:sp>
      <p:sp>
        <p:nvSpPr>
          <p:cNvPr id="6" name="Slide Number Placeholder 5"/>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4</a:t>
            </a:fld>
            <a:endParaRPr lang="en-IN" spc="-5" dirty="0">
              <a:solidFill>
                <a:prstClr val="white"/>
              </a:solidFill>
            </a:endParaRPr>
          </a:p>
        </p:txBody>
      </p:sp>
    </p:spTree>
    <p:extLst>
      <p:ext uri="{BB962C8B-B14F-4D97-AF65-F5344CB8AC3E}">
        <p14:creationId xmlns:p14="http://schemas.microsoft.com/office/powerpoint/2010/main" val="3049942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8680" y="237689"/>
            <a:ext cx="9925792" cy="677108"/>
          </a:xfrm>
        </p:spPr>
        <p:txBody>
          <a:bodyPr/>
          <a:lstStyle/>
          <a:p>
            <a:pPr algn="just"/>
            <a:r>
              <a:rPr lang="en-IN" dirty="0"/>
              <a:t>WHAT IS A PATTERN MAKING?</a:t>
            </a:r>
          </a:p>
        </p:txBody>
      </p:sp>
      <p:sp>
        <p:nvSpPr>
          <p:cNvPr id="3" name="Text Placeholder 2"/>
          <p:cNvSpPr>
            <a:spLocks noGrp="1"/>
          </p:cNvSpPr>
          <p:nvPr>
            <p:ph type="body" idx="1"/>
          </p:nvPr>
        </p:nvSpPr>
        <p:spPr>
          <a:xfrm>
            <a:off x="392040" y="1292356"/>
            <a:ext cx="10225136" cy="2154436"/>
          </a:xfrm>
        </p:spPr>
        <p:txBody>
          <a:bodyPr/>
          <a:lstStyle/>
          <a:p>
            <a:pPr algn="just"/>
            <a:r>
              <a:rPr lang="en-US" dirty="0"/>
              <a:t>Pattern is a template or a blueprint for the garment. </a:t>
            </a:r>
          </a:p>
          <a:p>
            <a:pPr algn="just"/>
            <a:endParaRPr lang="en-US" dirty="0"/>
          </a:p>
          <a:p>
            <a:pPr algn="just"/>
            <a:r>
              <a:rPr lang="en-US" dirty="0"/>
              <a:t>Pattern making is the art of manipulating and shaping a flat piece of fabric to conform to one or more curves of the human figure. It is a bridge between design and production. </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5</a:t>
            </a:fld>
            <a:endParaRPr lang="en-IN" spc="-5" dirty="0">
              <a:solidFill>
                <a:prstClr val="white"/>
              </a:solidFill>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35104" y="3824351"/>
            <a:ext cx="2592288" cy="2592288"/>
          </a:xfrm>
          <a:prstGeom prst="rect">
            <a:avLst/>
          </a:prstGeom>
        </p:spPr>
      </p:pic>
    </p:spTree>
    <p:extLst>
      <p:ext uri="{BB962C8B-B14F-4D97-AF65-F5344CB8AC3E}">
        <p14:creationId xmlns:p14="http://schemas.microsoft.com/office/powerpoint/2010/main" val="42144747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344" y="229638"/>
            <a:ext cx="10937166" cy="1354217"/>
          </a:xfrm>
        </p:spPr>
        <p:txBody>
          <a:bodyPr/>
          <a:lstStyle/>
          <a:p>
            <a:pPr algn="ctr"/>
            <a:r>
              <a:rPr lang="en-IN" dirty="0"/>
              <a:t>METHODS OF PATTERN DEVELOPMENT </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6</a:t>
            </a:fld>
            <a:endParaRPr lang="en-IN" spc="-5" dirty="0">
              <a:solidFill>
                <a:prstClr val="white"/>
              </a:solidFill>
            </a:endParaRPr>
          </a:p>
        </p:txBody>
      </p:sp>
      <p:graphicFrame>
        <p:nvGraphicFramePr>
          <p:cNvPr id="5" name="Diagram 4"/>
          <p:cNvGraphicFramePr/>
          <p:nvPr>
            <p:extLst>
              <p:ext uri="{D42A27DB-BD31-4B8C-83A1-F6EECF244321}">
                <p14:modId xmlns:p14="http://schemas.microsoft.com/office/powerpoint/2010/main" val="2895500755"/>
              </p:ext>
            </p:extLst>
          </p:nvPr>
        </p:nvGraphicFramePr>
        <p:xfrm>
          <a:off x="1847528" y="1700808"/>
          <a:ext cx="7992888" cy="49146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015736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entagon 4"/>
          <p:cNvSpPr/>
          <p:nvPr/>
        </p:nvSpPr>
        <p:spPr>
          <a:xfrm>
            <a:off x="119336" y="236656"/>
            <a:ext cx="4439816" cy="864096"/>
          </a:xfrm>
          <a:prstGeom prst="homePlate">
            <a:avLst/>
          </a:prstGeom>
          <a:solidFill>
            <a:schemeClr val="tx2">
              <a:lumMod val="50000"/>
            </a:schemeClr>
          </a:solidFill>
          <a:ln>
            <a:solidFill>
              <a:schemeClr val="accent1">
                <a:lumMod val="60000"/>
                <a:lumOff val="40000"/>
              </a:schemeClr>
            </a:solidFill>
          </a:ln>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Century Schoolbook" panose="02040604050505020304" pitchFamily="18" charset="0"/>
            </a:endParaRPr>
          </a:p>
        </p:txBody>
      </p:sp>
      <p:sp>
        <p:nvSpPr>
          <p:cNvPr id="3" name="Text Placeholder 2"/>
          <p:cNvSpPr>
            <a:spLocks noGrp="1"/>
          </p:cNvSpPr>
          <p:nvPr>
            <p:ph type="body" idx="1"/>
          </p:nvPr>
        </p:nvSpPr>
        <p:spPr>
          <a:xfrm>
            <a:off x="695400" y="1556792"/>
            <a:ext cx="9721080" cy="4739759"/>
          </a:xfrm>
        </p:spPr>
        <p:txBody>
          <a:bodyPr/>
          <a:lstStyle/>
          <a:p>
            <a:pPr marL="457200" indent="-457200" algn="just">
              <a:buFont typeface="Arial" panose="020B0604020202020204" pitchFamily="34" charset="0"/>
              <a:buChar char="•"/>
            </a:pPr>
            <a:r>
              <a:rPr lang="en-US" dirty="0"/>
              <a:t>Drafting is a system of drawing patterns on paper with mechanical precision on the basis of body measurements.</a:t>
            </a:r>
          </a:p>
          <a:p>
            <a:pPr marL="457200" indent="-457200" algn="just">
              <a:buFont typeface="Arial" panose="020B0604020202020204" pitchFamily="34" charset="0"/>
              <a:buChar char="•"/>
            </a:pPr>
            <a:endParaRPr lang="en-US" dirty="0"/>
          </a:p>
          <a:p>
            <a:pPr marL="457200" indent="-457200" algn="just">
              <a:buFont typeface="Arial" panose="020B0604020202020204" pitchFamily="34" charset="0"/>
              <a:buChar char="•"/>
            </a:pPr>
            <a:r>
              <a:rPr lang="en-US" dirty="0"/>
              <a:t>Drafting is a full scale plan of a garment based on an individual’s direct body measurements, along with some proven formulae which are used to develop the shape and fit of the garment. </a:t>
            </a:r>
          </a:p>
          <a:p>
            <a:pPr marL="457200" indent="-457200" algn="just">
              <a:buFont typeface="Arial" panose="020B0604020202020204" pitchFamily="34" charset="0"/>
              <a:buChar char="•"/>
            </a:pPr>
            <a:endParaRPr lang="en-US" dirty="0"/>
          </a:p>
          <a:p>
            <a:pPr marL="457200" indent="-457200" algn="just">
              <a:buFont typeface="Arial" panose="020B0604020202020204" pitchFamily="34" charset="0"/>
              <a:buChar char="•"/>
            </a:pPr>
            <a:r>
              <a:rPr lang="en-US" dirty="0"/>
              <a:t>This plan or outline is known as draft/slope/block, which is then transferred on to the cloth to be cut.  </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7</a:t>
            </a:fld>
            <a:endParaRPr lang="en-IN" spc="-5" dirty="0">
              <a:solidFill>
                <a:prstClr val="white"/>
              </a:solidFill>
            </a:endParaRPr>
          </a:p>
        </p:txBody>
      </p:sp>
      <p:sp>
        <p:nvSpPr>
          <p:cNvPr id="2" name="Rectangle 1"/>
          <p:cNvSpPr/>
          <p:nvPr/>
        </p:nvSpPr>
        <p:spPr>
          <a:xfrm>
            <a:off x="119336" y="283295"/>
            <a:ext cx="4210889" cy="769441"/>
          </a:xfrm>
          <a:prstGeom prst="rect">
            <a:avLst/>
          </a:prstGeom>
        </p:spPr>
        <p:txBody>
          <a:bodyPr wrap="square">
            <a:spAutoFit/>
          </a:bodyPr>
          <a:lstStyle/>
          <a:p>
            <a:pPr algn="ctr"/>
            <a:r>
              <a:rPr lang="en-US" sz="4400" b="1" dirty="0">
                <a:solidFill>
                  <a:srgbClr val="FFFF00"/>
                </a:solidFill>
                <a:latin typeface="Century Schoolbook" panose="02040604050505020304" pitchFamily="18" charset="0"/>
                <a:cs typeface="Arial" panose="020B0604020202020204" pitchFamily="34" charset="0"/>
              </a:rPr>
              <a:t>1. DRAFTING </a:t>
            </a:r>
            <a:endParaRPr lang="en-IN" sz="4400" dirty="0">
              <a:latin typeface="Century Schoolbook" panose="02040604050505020304" pitchFamily="18" charset="0"/>
              <a:cs typeface="Arial" panose="020B0604020202020204" pitchFamily="34" charset="0"/>
            </a:endParaRPr>
          </a:p>
        </p:txBody>
      </p:sp>
    </p:spTree>
    <p:extLst>
      <p:ext uri="{BB962C8B-B14F-4D97-AF65-F5344CB8AC3E}">
        <p14:creationId xmlns:p14="http://schemas.microsoft.com/office/powerpoint/2010/main" val="40838527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8</a:t>
            </a:fld>
            <a:endParaRPr lang="en-IN" spc="-5" dirty="0">
              <a:solidFill>
                <a:prstClr val="white"/>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3545219717"/>
              </p:ext>
            </p:extLst>
          </p:nvPr>
        </p:nvGraphicFramePr>
        <p:xfrm>
          <a:off x="793857" y="1700808"/>
          <a:ext cx="9721080" cy="4893718"/>
        </p:xfrm>
        <a:graphic>
          <a:graphicData uri="http://schemas.openxmlformats.org/drawingml/2006/table">
            <a:tbl>
              <a:tblPr firstRow="1" bandRow="1">
                <a:tableStyleId>{5C22544A-7EE6-4342-B048-85BDC9FD1C3A}</a:tableStyleId>
              </a:tblPr>
              <a:tblGrid>
                <a:gridCol w="4860540">
                  <a:extLst>
                    <a:ext uri="{9D8B030D-6E8A-4147-A177-3AD203B41FA5}">
                      <a16:colId xmlns:a16="http://schemas.microsoft.com/office/drawing/2014/main" val="106907470"/>
                    </a:ext>
                  </a:extLst>
                </a:gridCol>
                <a:gridCol w="4860540">
                  <a:extLst>
                    <a:ext uri="{9D8B030D-6E8A-4147-A177-3AD203B41FA5}">
                      <a16:colId xmlns:a16="http://schemas.microsoft.com/office/drawing/2014/main" val="582110464"/>
                    </a:ext>
                  </a:extLst>
                </a:gridCol>
              </a:tblGrid>
              <a:tr h="596038">
                <a:tc>
                  <a:txBody>
                    <a:bodyPr/>
                    <a:lstStyle/>
                    <a:p>
                      <a:pPr algn="just"/>
                      <a:r>
                        <a:rPr lang="en-IN" sz="2400" dirty="0">
                          <a:solidFill>
                            <a:srgbClr val="FFFF00"/>
                          </a:solidFill>
                          <a:latin typeface="Century Schoolbook" panose="02040604050505020304" pitchFamily="18" charset="0"/>
                        </a:rPr>
                        <a:t>ADVANTAGES</a:t>
                      </a:r>
                    </a:p>
                  </a:txBody>
                  <a:tcPr>
                    <a:gradFill flip="none" rotWithShape="1">
                      <a:gsLst>
                        <a:gs pos="0">
                          <a:schemeClr val="tx1">
                            <a:lumMod val="50000"/>
                            <a:lumOff val="50000"/>
                            <a:shade val="30000"/>
                            <a:satMod val="115000"/>
                          </a:schemeClr>
                        </a:gs>
                        <a:gs pos="50000">
                          <a:schemeClr val="tx1">
                            <a:lumMod val="50000"/>
                            <a:lumOff val="50000"/>
                            <a:shade val="67500"/>
                            <a:satMod val="115000"/>
                          </a:schemeClr>
                        </a:gs>
                        <a:gs pos="100000">
                          <a:schemeClr val="tx1">
                            <a:lumMod val="50000"/>
                            <a:lumOff val="50000"/>
                            <a:shade val="100000"/>
                            <a:satMod val="115000"/>
                          </a:schemeClr>
                        </a:gs>
                      </a:gsLst>
                      <a:lin ang="5400000" scaled="1"/>
                      <a:tileRect/>
                    </a:gradFill>
                  </a:tcPr>
                </a:tc>
                <a:tc>
                  <a:txBody>
                    <a:bodyPr/>
                    <a:lstStyle/>
                    <a:p>
                      <a:pPr algn="just"/>
                      <a:r>
                        <a:rPr lang="en-IN" sz="2400" dirty="0">
                          <a:solidFill>
                            <a:srgbClr val="FFFF00"/>
                          </a:solidFill>
                          <a:latin typeface="Century Schoolbook" panose="02040604050505020304" pitchFamily="18" charset="0"/>
                        </a:rPr>
                        <a:t>DISADVANTAGES</a:t>
                      </a:r>
                    </a:p>
                  </a:txBody>
                  <a:tcPr>
                    <a:gradFill flip="none" rotWithShape="1">
                      <a:gsLst>
                        <a:gs pos="0">
                          <a:schemeClr val="tx1">
                            <a:lumMod val="50000"/>
                            <a:lumOff val="50000"/>
                            <a:shade val="30000"/>
                            <a:satMod val="115000"/>
                          </a:schemeClr>
                        </a:gs>
                        <a:gs pos="50000">
                          <a:schemeClr val="tx1">
                            <a:lumMod val="50000"/>
                            <a:lumOff val="50000"/>
                            <a:shade val="67500"/>
                            <a:satMod val="115000"/>
                          </a:schemeClr>
                        </a:gs>
                        <a:gs pos="100000">
                          <a:schemeClr val="tx1">
                            <a:lumMod val="50000"/>
                            <a:lumOff val="50000"/>
                            <a:shade val="100000"/>
                            <a:satMod val="115000"/>
                          </a:schemeClr>
                        </a:gs>
                      </a:gsLst>
                      <a:lin ang="5400000" scaled="1"/>
                      <a:tileRect/>
                    </a:gradFill>
                  </a:tcPr>
                </a:tc>
                <a:extLst>
                  <a:ext uri="{0D108BD9-81ED-4DB2-BD59-A6C34878D82A}">
                    <a16:rowId xmlns:a16="http://schemas.microsoft.com/office/drawing/2014/main" val="139309103"/>
                  </a:ext>
                </a:extLst>
              </a:tr>
              <a:tr h="700106">
                <a:tc>
                  <a:txBody>
                    <a:bodyPr/>
                    <a:lstStyle/>
                    <a:p>
                      <a:pPr algn="just"/>
                      <a:r>
                        <a:rPr lang="en-GB" sz="2400" dirty="0">
                          <a:solidFill>
                            <a:schemeClr val="bg1"/>
                          </a:solidFill>
                          <a:latin typeface="Century Schoolbook" panose="02040604050505020304" pitchFamily="18" charset="0"/>
                        </a:rPr>
                        <a:t>It helps to obtain a good fit. </a:t>
                      </a:r>
                      <a:endParaRPr lang="en-IN" sz="2400" dirty="0">
                        <a:solidFill>
                          <a:schemeClr val="bg1"/>
                        </a:solidFill>
                        <a:latin typeface="Century Schoolbook" panose="02040604050505020304" pitchFamily="18" charset="0"/>
                      </a:endParaRPr>
                    </a:p>
                  </a:txBody>
                  <a:tcPr>
                    <a:gradFill flip="none" rotWithShape="1">
                      <a:gsLst>
                        <a:gs pos="0">
                          <a:schemeClr val="accent5">
                            <a:lumMod val="50000"/>
                            <a:shade val="30000"/>
                            <a:satMod val="115000"/>
                          </a:schemeClr>
                        </a:gs>
                        <a:gs pos="50000">
                          <a:schemeClr val="accent5">
                            <a:lumMod val="50000"/>
                            <a:shade val="67500"/>
                            <a:satMod val="115000"/>
                          </a:schemeClr>
                        </a:gs>
                        <a:gs pos="100000">
                          <a:schemeClr val="accent5">
                            <a:lumMod val="50000"/>
                            <a:shade val="100000"/>
                            <a:satMod val="115000"/>
                          </a:schemeClr>
                        </a:gs>
                      </a:gsLst>
                      <a:lin ang="2700000" scaled="1"/>
                      <a:tileRect/>
                    </a:gradFill>
                  </a:tcPr>
                </a:tc>
                <a:tc>
                  <a:txBody>
                    <a:bodyPr/>
                    <a:lstStyle/>
                    <a:p>
                      <a:pPr algn="just"/>
                      <a:r>
                        <a:rPr lang="en-GB" sz="2400" dirty="0">
                          <a:solidFill>
                            <a:schemeClr val="bg1"/>
                          </a:solidFill>
                          <a:latin typeface="Century Schoolbook" panose="02040604050505020304" pitchFamily="18" charset="0"/>
                        </a:rPr>
                        <a:t>It is a time consuming process as it takes lot of time to construct the drafts.</a:t>
                      </a:r>
                      <a:endParaRPr lang="en-IN" sz="2400" dirty="0">
                        <a:solidFill>
                          <a:schemeClr val="bg1"/>
                        </a:solidFill>
                        <a:latin typeface="Century Schoolbook" panose="02040604050505020304" pitchFamily="18" charset="0"/>
                      </a:endParaRPr>
                    </a:p>
                  </a:txBody>
                  <a:tcPr>
                    <a:gradFill flip="none" rotWithShape="1">
                      <a:gsLst>
                        <a:gs pos="0">
                          <a:schemeClr val="accent5">
                            <a:lumMod val="50000"/>
                            <a:shade val="30000"/>
                            <a:satMod val="115000"/>
                          </a:schemeClr>
                        </a:gs>
                        <a:gs pos="50000">
                          <a:schemeClr val="accent5">
                            <a:lumMod val="50000"/>
                            <a:shade val="67500"/>
                            <a:satMod val="115000"/>
                          </a:schemeClr>
                        </a:gs>
                        <a:gs pos="100000">
                          <a:schemeClr val="accent5">
                            <a:lumMod val="50000"/>
                            <a:shade val="100000"/>
                            <a:satMod val="115000"/>
                          </a:schemeClr>
                        </a:gs>
                      </a:gsLst>
                      <a:lin ang="2700000" scaled="1"/>
                      <a:tileRect/>
                    </a:gradFill>
                  </a:tcPr>
                </a:tc>
                <a:extLst>
                  <a:ext uri="{0D108BD9-81ED-4DB2-BD59-A6C34878D82A}">
                    <a16:rowId xmlns:a16="http://schemas.microsoft.com/office/drawing/2014/main" val="3127497175"/>
                  </a:ext>
                </a:extLst>
              </a:tr>
              <a:tr h="596038">
                <a:tc>
                  <a:txBody>
                    <a:bodyPr/>
                    <a:lstStyle/>
                    <a:p>
                      <a:pPr algn="just"/>
                      <a:r>
                        <a:rPr lang="en-GB" sz="2400" dirty="0">
                          <a:solidFill>
                            <a:schemeClr val="bg1"/>
                          </a:solidFill>
                          <a:latin typeface="Century Schoolbook" panose="02040604050505020304" pitchFamily="18" charset="0"/>
                        </a:rPr>
                        <a:t>The</a:t>
                      </a:r>
                      <a:r>
                        <a:rPr lang="en-GB" sz="2400" baseline="0" dirty="0">
                          <a:solidFill>
                            <a:schemeClr val="bg1"/>
                          </a:solidFill>
                          <a:latin typeface="Century Schoolbook" panose="02040604050505020304" pitchFamily="18" charset="0"/>
                        </a:rPr>
                        <a:t> pattern </a:t>
                      </a:r>
                      <a:r>
                        <a:rPr lang="en-GB" sz="2400" dirty="0">
                          <a:solidFill>
                            <a:schemeClr val="bg1"/>
                          </a:solidFill>
                          <a:latin typeface="Century Schoolbook" panose="02040604050505020304" pitchFamily="18" charset="0"/>
                        </a:rPr>
                        <a:t>remains as it is for future use</a:t>
                      </a:r>
                    </a:p>
                  </a:txBody>
                  <a:tcPr>
                    <a:gradFill flip="none" rotWithShape="1">
                      <a:gsLst>
                        <a:gs pos="0">
                          <a:schemeClr val="accent5">
                            <a:lumMod val="50000"/>
                            <a:shade val="30000"/>
                            <a:satMod val="115000"/>
                          </a:schemeClr>
                        </a:gs>
                        <a:gs pos="50000">
                          <a:schemeClr val="accent5">
                            <a:lumMod val="50000"/>
                            <a:shade val="67500"/>
                            <a:satMod val="115000"/>
                          </a:schemeClr>
                        </a:gs>
                        <a:gs pos="100000">
                          <a:schemeClr val="accent5">
                            <a:lumMod val="50000"/>
                            <a:shade val="100000"/>
                            <a:satMod val="115000"/>
                          </a:schemeClr>
                        </a:gs>
                      </a:gsLst>
                      <a:lin ang="2700000" scaled="1"/>
                      <a:tileRect/>
                    </a:gradFill>
                  </a:tcPr>
                </a:tc>
                <a:tc>
                  <a:txBody>
                    <a:bodyPr/>
                    <a:lstStyle/>
                    <a:p>
                      <a:pPr algn="just"/>
                      <a:r>
                        <a:rPr lang="en-GB" sz="2400" dirty="0">
                          <a:solidFill>
                            <a:schemeClr val="bg1"/>
                          </a:solidFill>
                          <a:latin typeface="Century Schoolbook" panose="02040604050505020304" pitchFamily="18" charset="0"/>
                        </a:rPr>
                        <a:t>Unless the techniques and principles of drafting are known, it is difficult for the persons to prepare them. </a:t>
                      </a:r>
                      <a:endParaRPr lang="en-IN" sz="2400" dirty="0">
                        <a:solidFill>
                          <a:schemeClr val="bg1"/>
                        </a:solidFill>
                        <a:latin typeface="Century Schoolbook" panose="02040604050505020304" pitchFamily="18" charset="0"/>
                      </a:endParaRPr>
                    </a:p>
                  </a:txBody>
                  <a:tcPr>
                    <a:gradFill flip="none" rotWithShape="1">
                      <a:gsLst>
                        <a:gs pos="0">
                          <a:schemeClr val="accent5">
                            <a:lumMod val="50000"/>
                            <a:shade val="30000"/>
                            <a:satMod val="115000"/>
                          </a:schemeClr>
                        </a:gs>
                        <a:gs pos="50000">
                          <a:schemeClr val="accent5">
                            <a:lumMod val="50000"/>
                            <a:shade val="67500"/>
                            <a:satMod val="115000"/>
                          </a:schemeClr>
                        </a:gs>
                        <a:gs pos="100000">
                          <a:schemeClr val="accent5">
                            <a:lumMod val="50000"/>
                            <a:shade val="100000"/>
                            <a:satMod val="115000"/>
                          </a:schemeClr>
                        </a:gs>
                      </a:gsLst>
                      <a:lin ang="2700000" scaled="1"/>
                      <a:tileRect/>
                    </a:gradFill>
                  </a:tcPr>
                </a:tc>
                <a:extLst>
                  <a:ext uri="{0D108BD9-81ED-4DB2-BD59-A6C34878D82A}">
                    <a16:rowId xmlns:a16="http://schemas.microsoft.com/office/drawing/2014/main" val="3269812396"/>
                  </a:ext>
                </a:extLst>
              </a:tr>
              <a:tr h="596038">
                <a:tc>
                  <a:txBody>
                    <a:bodyPr/>
                    <a:lstStyle/>
                    <a:p>
                      <a:pPr algn="just"/>
                      <a:r>
                        <a:rPr lang="en-GB" sz="2400" dirty="0">
                          <a:solidFill>
                            <a:schemeClr val="bg1"/>
                          </a:solidFill>
                          <a:latin typeface="Century Schoolbook" panose="02040604050505020304" pitchFamily="18" charset="0"/>
                        </a:rPr>
                        <a:t>It is most helpful in the garment industry where more than one piece is made of the same pattern.</a:t>
                      </a:r>
                      <a:endParaRPr lang="en-IN" sz="2400" dirty="0">
                        <a:solidFill>
                          <a:schemeClr val="bg1"/>
                        </a:solidFill>
                        <a:latin typeface="Century Schoolbook" panose="02040604050505020304" pitchFamily="18" charset="0"/>
                      </a:endParaRPr>
                    </a:p>
                  </a:txBody>
                  <a:tcPr>
                    <a:gradFill flip="none" rotWithShape="1">
                      <a:gsLst>
                        <a:gs pos="0">
                          <a:schemeClr val="accent5">
                            <a:lumMod val="50000"/>
                            <a:shade val="30000"/>
                            <a:satMod val="115000"/>
                          </a:schemeClr>
                        </a:gs>
                        <a:gs pos="50000">
                          <a:schemeClr val="accent5">
                            <a:lumMod val="50000"/>
                            <a:shade val="67500"/>
                            <a:satMod val="115000"/>
                          </a:schemeClr>
                        </a:gs>
                        <a:gs pos="100000">
                          <a:schemeClr val="accent5">
                            <a:lumMod val="50000"/>
                            <a:shade val="100000"/>
                            <a:satMod val="115000"/>
                          </a:schemeClr>
                        </a:gs>
                      </a:gsLst>
                      <a:lin ang="2700000" scaled="1"/>
                      <a:tileRect/>
                    </a:gradFill>
                  </a:tcPr>
                </a:tc>
                <a:tc>
                  <a:txBody>
                    <a:bodyPr/>
                    <a:lstStyle/>
                    <a:p>
                      <a:pPr algn="just"/>
                      <a:r>
                        <a:rPr lang="en-GB" sz="2400" dirty="0">
                          <a:solidFill>
                            <a:schemeClr val="bg1"/>
                          </a:solidFill>
                          <a:latin typeface="Century Schoolbook" panose="02040604050505020304" pitchFamily="18" charset="0"/>
                        </a:rPr>
                        <a:t>If only one garment of one pattern is made then constructing of the draft may seem less useful.</a:t>
                      </a:r>
                      <a:endParaRPr lang="en-IN" sz="2400" dirty="0">
                        <a:solidFill>
                          <a:schemeClr val="bg1"/>
                        </a:solidFill>
                        <a:latin typeface="Century Schoolbook" panose="02040604050505020304" pitchFamily="18" charset="0"/>
                      </a:endParaRPr>
                    </a:p>
                  </a:txBody>
                  <a:tcPr>
                    <a:gradFill flip="none" rotWithShape="1">
                      <a:gsLst>
                        <a:gs pos="0">
                          <a:schemeClr val="accent5">
                            <a:lumMod val="50000"/>
                            <a:shade val="30000"/>
                            <a:satMod val="115000"/>
                          </a:schemeClr>
                        </a:gs>
                        <a:gs pos="50000">
                          <a:schemeClr val="accent5">
                            <a:lumMod val="50000"/>
                            <a:shade val="67500"/>
                            <a:satMod val="115000"/>
                          </a:schemeClr>
                        </a:gs>
                        <a:gs pos="100000">
                          <a:schemeClr val="accent5">
                            <a:lumMod val="50000"/>
                            <a:shade val="100000"/>
                            <a:satMod val="115000"/>
                          </a:schemeClr>
                        </a:gs>
                      </a:gsLst>
                      <a:lin ang="2700000" scaled="1"/>
                      <a:tileRect/>
                    </a:gradFill>
                  </a:tcPr>
                </a:tc>
                <a:extLst>
                  <a:ext uri="{0D108BD9-81ED-4DB2-BD59-A6C34878D82A}">
                    <a16:rowId xmlns:a16="http://schemas.microsoft.com/office/drawing/2014/main" val="4033910321"/>
                  </a:ext>
                </a:extLst>
              </a:tr>
            </a:tbl>
          </a:graphicData>
        </a:graphic>
      </p:graphicFrame>
      <p:sp>
        <p:nvSpPr>
          <p:cNvPr id="5" name="Rectangle 4"/>
          <p:cNvSpPr/>
          <p:nvPr/>
        </p:nvSpPr>
        <p:spPr>
          <a:xfrm>
            <a:off x="775245" y="113437"/>
            <a:ext cx="9993437" cy="1446550"/>
          </a:xfrm>
          <a:prstGeom prst="rect">
            <a:avLst/>
          </a:prstGeom>
        </p:spPr>
        <p:txBody>
          <a:bodyPr wrap="square">
            <a:spAutoFit/>
          </a:bodyPr>
          <a:lstStyle/>
          <a:p>
            <a:pPr algn="ctr"/>
            <a:r>
              <a:rPr lang="en-US" sz="4400" b="1" dirty="0">
                <a:solidFill>
                  <a:srgbClr val="FFFF00"/>
                </a:solidFill>
                <a:latin typeface="Century Schoolbook" panose="02040604050505020304" pitchFamily="18" charset="0"/>
                <a:cs typeface="Arial" panose="020B0604020202020204" pitchFamily="34" charset="0"/>
              </a:rPr>
              <a:t>ADVANTAGES &amp; DISADVANTAGE OF DRAFTING</a:t>
            </a:r>
            <a:endParaRPr lang="en-IN" sz="4400" dirty="0">
              <a:latin typeface="Century Schoolbook" panose="02040604050505020304" pitchFamily="18" charset="0"/>
              <a:cs typeface="Arial" panose="020B0604020202020204" pitchFamily="34" charset="0"/>
            </a:endParaRPr>
          </a:p>
        </p:txBody>
      </p:sp>
    </p:spTree>
    <p:extLst>
      <p:ext uri="{BB962C8B-B14F-4D97-AF65-F5344CB8AC3E}">
        <p14:creationId xmlns:p14="http://schemas.microsoft.com/office/powerpoint/2010/main" val="28548645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9</a:t>
            </a:fld>
            <a:endParaRPr lang="en-IN" spc="-5" dirty="0">
              <a:solidFill>
                <a:prstClr val="white"/>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2937215859"/>
              </p:ext>
            </p:extLst>
          </p:nvPr>
        </p:nvGraphicFramePr>
        <p:xfrm>
          <a:off x="911423" y="2093290"/>
          <a:ext cx="9721080" cy="4070758"/>
        </p:xfrm>
        <a:graphic>
          <a:graphicData uri="http://schemas.openxmlformats.org/drawingml/2006/table">
            <a:tbl>
              <a:tblPr firstRow="1" bandRow="1">
                <a:tableStyleId>{5C22544A-7EE6-4342-B048-85BDC9FD1C3A}</a:tableStyleId>
              </a:tblPr>
              <a:tblGrid>
                <a:gridCol w="4860540">
                  <a:extLst>
                    <a:ext uri="{9D8B030D-6E8A-4147-A177-3AD203B41FA5}">
                      <a16:colId xmlns:a16="http://schemas.microsoft.com/office/drawing/2014/main" val="106907470"/>
                    </a:ext>
                  </a:extLst>
                </a:gridCol>
                <a:gridCol w="4860540">
                  <a:extLst>
                    <a:ext uri="{9D8B030D-6E8A-4147-A177-3AD203B41FA5}">
                      <a16:colId xmlns:a16="http://schemas.microsoft.com/office/drawing/2014/main" val="582110464"/>
                    </a:ext>
                  </a:extLst>
                </a:gridCol>
              </a:tblGrid>
              <a:tr h="596038">
                <a:tc>
                  <a:txBody>
                    <a:bodyPr/>
                    <a:lstStyle/>
                    <a:p>
                      <a:pPr algn="just"/>
                      <a:r>
                        <a:rPr lang="en-IN" sz="2400" dirty="0">
                          <a:solidFill>
                            <a:srgbClr val="FFFF00"/>
                          </a:solidFill>
                          <a:latin typeface="Century Schoolbook" panose="02040604050505020304" pitchFamily="18" charset="0"/>
                        </a:rPr>
                        <a:t>ADVANTAGES</a:t>
                      </a:r>
                    </a:p>
                  </a:txBody>
                  <a:tcPr>
                    <a:gradFill flip="none" rotWithShape="1">
                      <a:gsLst>
                        <a:gs pos="0">
                          <a:schemeClr val="tx1">
                            <a:lumMod val="50000"/>
                            <a:lumOff val="50000"/>
                            <a:shade val="30000"/>
                            <a:satMod val="115000"/>
                          </a:schemeClr>
                        </a:gs>
                        <a:gs pos="50000">
                          <a:schemeClr val="tx1">
                            <a:lumMod val="50000"/>
                            <a:lumOff val="50000"/>
                            <a:shade val="67500"/>
                            <a:satMod val="115000"/>
                          </a:schemeClr>
                        </a:gs>
                        <a:gs pos="100000">
                          <a:schemeClr val="tx1">
                            <a:lumMod val="50000"/>
                            <a:lumOff val="50000"/>
                            <a:shade val="100000"/>
                            <a:satMod val="115000"/>
                          </a:schemeClr>
                        </a:gs>
                      </a:gsLst>
                      <a:lin ang="5400000" scaled="1"/>
                      <a:tileRect/>
                    </a:gradFill>
                  </a:tcPr>
                </a:tc>
                <a:tc>
                  <a:txBody>
                    <a:bodyPr/>
                    <a:lstStyle/>
                    <a:p>
                      <a:pPr algn="just"/>
                      <a:r>
                        <a:rPr lang="en-IN" sz="2400" dirty="0">
                          <a:solidFill>
                            <a:srgbClr val="FFFF00"/>
                          </a:solidFill>
                          <a:latin typeface="Century Schoolbook" panose="02040604050505020304" pitchFamily="18" charset="0"/>
                        </a:rPr>
                        <a:t>DISADVANTAGES</a:t>
                      </a:r>
                    </a:p>
                  </a:txBody>
                  <a:tcPr>
                    <a:gradFill flip="none" rotWithShape="1">
                      <a:gsLst>
                        <a:gs pos="0">
                          <a:schemeClr val="tx1">
                            <a:lumMod val="50000"/>
                            <a:lumOff val="50000"/>
                            <a:shade val="30000"/>
                            <a:satMod val="115000"/>
                          </a:schemeClr>
                        </a:gs>
                        <a:gs pos="50000">
                          <a:schemeClr val="tx1">
                            <a:lumMod val="50000"/>
                            <a:lumOff val="50000"/>
                            <a:shade val="67500"/>
                            <a:satMod val="115000"/>
                          </a:schemeClr>
                        </a:gs>
                        <a:gs pos="100000">
                          <a:schemeClr val="tx1">
                            <a:lumMod val="50000"/>
                            <a:lumOff val="50000"/>
                            <a:shade val="100000"/>
                            <a:satMod val="115000"/>
                          </a:schemeClr>
                        </a:gs>
                      </a:gsLst>
                      <a:lin ang="5400000" scaled="1"/>
                      <a:tileRect/>
                    </a:gradFill>
                  </a:tcPr>
                </a:tc>
                <a:extLst>
                  <a:ext uri="{0D108BD9-81ED-4DB2-BD59-A6C34878D82A}">
                    <a16:rowId xmlns:a16="http://schemas.microsoft.com/office/drawing/2014/main" val="139309103"/>
                  </a:ext>
                </a:extLst>
              </a:tr>
              <a:tr h="596038">
                <a:tc>
                  <a:txBody>
                    <a:bodyPr/>
                    <a:lstStyle/>
                    <a:p>
                      <a:pPr algn="just"/>
                      <a:r>
                        <a:rPr lang="en-GB" sz="2400" dirty="0">
                          <a:solidFill>
                            <a:schemeClr val="bg1"/>
                          </a:solidFill>
                          <a:latin typeface="Century Schoolbook" panose="02040604050505020304" pitchFamily="18" charset="0"/>
                        </a:rPr>
                        <a:t>By manipulating the basic </a:t>
                      </a:r>
                      <a:r>
                        <a:rPr lang="en-GB" sz="2400" dirty="0" err="1">
                          <a:solidFill>
                            <a:schemeClr val="bg1"/>
                          </a:solidFill>
                          <a:latin typeface="Century Schoolbook" panose="02040604050505020304" pitchFamily="18" charset="0"/>
                        </a:rPr>
                        <a:t>sloper</a:t>
                      </a:r>
                      <a:r>
                        <a:rPr lang="en-GB" sz="2400" dirty="0">
                          <a:solidFill>
                            <a:schemeClr val="bg1"/>
                          </a:solidFill>
                          <a:latin typeface="Century Schoolbook" panose="02040604050505020304" pitchFamily="18" charset="0"/>
                        </a:rPr>
                        <a:t> pieces, it is possible to produce patterns for complicated and original designs. </a:t>
                      </a:r>
                      <a:endParaRPr lang="en-IN" sz="2400" dirty="0">
                        <a:solidFill>
                          <a:schemeClr val="bg1"/>
                        </a:solidFill>
                        <a:latin typeface="Century Schoolbook" panose="02040604050505020304" pitchFamily="18" charset="0"/>
                      </a:endParaRPr>
                    </a:p>
                  </a:txBody>
                  <a:tcPr>
                    <a:gradFill flip="none" rotWithShape="1">
                      <a:gsLst>
                        <a:gs pos="0">
                          <a:schemeClr val="accent5">
                            <a:lumMod val="50000"/>
                            <a:shade val="30000"/>
                            <a:satMod val="115000"/>
                          </a:schemeClr>
                        </a:gs>
                        <a:gs pos="50000">
                          <a:schemeClr val="accent5">
                            <a:lumMod val="50000"/>
                            <a:shade val="67500"/>
                            <a:satMod val="115000"/>
                          </a:schemeClr>
                        </a:gs>
                        <a:gs pos="100000">
                          <a:schemeClr val="accent5">
                            <a:lumMod val="50000"/>
                            <a:shade val="100000"/>
                            <a:satMod val="115000"/>
                          </a:schemeClr>
                        </a:gs>
                      </a:gsLst>
                      <a:lin ang="2700000" scaled="1"/>
                      <a:tileRect/>
                    </a:gradFill>
                  </a:tcPr>
                </a:tc>
                <a:tc>
                  <a:txBody>
                    <a:bodyPr/>
                    <a:lstStyle/>
                    <a:p>
                      <a:pPr algn="just"/>
                      <a:endParaRPr lang="en-IN" sz="2400" dirty="0">
                        <a:solidFill>
                          <a:schemeClr val="bg1"/>
                        </a:solidFill>
                        <a:latin typeface="Century Schoolbook" panose="02040604050505020304" pitchFamily="18" charset="0"/>
                      </a:endParaRPr>
                    </a:p>
                  </a:txBody>
                  <a:tcPr>
                    <a:gradFill flip="none" rotWithShape="1">
                      <a:gsLst>
                        <a:gs pos="0">
                          <a:schemeClr val="accent5">
                            <a:lumMod val="50000"/>
                            <a:shade val="30000"/>
                            <a:satMod val="115000"/>
                          </a:schemeClr>
                        </a:gs>
                        <a:gs pos="50000">
                          <a:schemeClr val="accent5">
                            <a:lumMod val="50000"/>
                            <a:shade val="67500"/>
                            <a:satMod val="115000"/>
                          </a:schemeClr>
                        </a:gs>
                        <a:gs pos="100000">
                          <a:schemeClr val="accent5">
                            <a:lumMod val="50000"/>
                            <a:shade val="100000"/>
                            <a:satMod val="115000"/>
                          </a:schemeClr>
                        </a:gs>
                      </a:gsLst>
                      <a:lin ang="2700000" scaled="1"/>
                      <a:tileRect/>
                    </a:gradFill>
                  </a:tcPr>
                </a:tc>
                <a:extLst>
                  <a:ext uri="{0D108BD9-81ED-4DB2-BD59-A6C34878D82A}">
                    <a16:rowId xmlns:a16="http://schemas.microsoft.com/office/drawing/2014/main" val="3739664994"/>
                  </a:ext>
                </a:extLst>
              </a:tr>
              <a:tr h="596038">
                <a:tc>
                  <a:txBody>
                    <a:bodyPr/>
                    <a:lstStyle/>
                    <a:p>
                      <a:pPr algn="just"/>
                      <a:r>
                        <a:rPr lang="en-GB" sz="2400" dirty="0">
                          <a:solidFill>
                            <a:schemeClr val="bg1"/>
                          </a:solidFill>
                          <a:latin typeface="Century Schoolbook" panose="02040604050505020304" pitchFamily="18" charset="0"/>
                        </a:rPr>
                        <a:t>A draft of a particular size can be used to grade drafts of proportionately larger or smaller sizes by following a systematic procedure called “grading”. </a:t>
                      </a:r>
                      <a:endParaRPr lang="en-IN" sz="2400" dirty="0">
                        <a:solidFill>
                          <a:schemeClr val="bg1"/>
                        </a:solidFill>
                        <a:latin typeface="Century Schoolbook" panose="02040604050505020304" pitchFamily="18" charset="0"/>
                      </a:endParaRPr>
                    </a:p>
                  </a:txBody>
                  <a:tcPr>
                    <a:gradFill flip="none" rotWithShape="1">
                      <a:gsLst>
                        <a:gs pos="0">
                          <a:schemeClr val="accent5">
                            <a:lumMod val="50000"/>
                            <a:shade val="30000"/>
                            <a:satMod val="115000"/>
                          </a:schemeClr>
                        </a:gs>
                        <a:gs pos="50000">
                          <a:schemeClr val="accent5">
                            <a:lumMod val="50000"/>
                            <a:shade val="67500"/>
                            <a:satMod val="115000"/>
                          </a:schemeClr>
                        </a:gs>
                        <a:gs pos="100000">
                          <a:schemeClr val="accent5">
                            <a:lumMod val="50000"/>
                            <a:shade val="100000"/>
                            <a:satMod val="115000"/>
                          </a:schemeClr>
                        </a:gs>
                      </a:gsLst>
                      <a:lin ang="2700000" scaled="1"/>
                      <a:tileRect/>
                    </a:gradFill>
                  </a:tcPr>
                </a:tc>
                <a:tc>
                  <a:txBody>
                    <a:bodyPr/>
                    <a:lstStyle/>
                    <a:p>
                      <a:pPr algn="just"/>
                      <a:endParaRPr lang="en-IN" sz="2400" dirty="0">
                        <a:solidFill>
                          <a:schemeClr val="bg1"/>
                        </a:solidFill>
                        <a:latin typeface="Century Schoolbook" panose="02040604050505020304" pitchFamily="18" charset="0"/>
                      </a:endParaRPr>
                    </a:p>
                  </a:txBody>
                  <a:tcPr>
                    <a:gradFill flip="none" rotWithShape="1">
                      <a:gsLst>
                        <a:gs pos="0">
                          <a:schemeClr val="accent5">
                            <a:lumMod val="50000"/>
                            <a:shade val="30000"/>
                            <a:satMod val="115000"/>
                          </a:schemeClr>
                        </a:gs>
                        <a:gs pos="50000">
                          <a:schemeClr val="accent5">
                            <a:lumMod val="50000"/>
                            <a:shade val="67500"/>
                            <a:satMod val="115000"/>
                          </a:schemeClr>
                        </a:gs>
                        <a:gs pos="100000">
                          <a:schemeClr val="accent5">
                            <a:lumMod val="50000"/>
                            <a:shade val="100000"/>
                            <a:satMod val="115000"/>
                          </a:schemeClr>
                        </a:gs>
                      </a:gsLst>
                      <a:lin ang="2700000" scaled="1"/>
                      <a:tileRect/>
                    </a:gradFill>
                  </a:tcPr>
                </a:tc>
                <a:extLst>
                  <a:ext uri="{0D108BD9-81ED-4DB2-BD59-A6C34878D82A}">
                    <a16:rowId xmlns:a16="http://schemas.microsoft.com/office/drawing/2014/main" val="4270044767"/>
                  </a:ext>
                </a:extLst>
              </a:tr>
            </a:tbl>
          </a:graphicData>
        </a:graphic>
      </p:graphicFrame>
      <p:sp>
        <p:nvSpPr>
          <p:cNvPr id="5" name="Rectangle 4"/>
          <p:cNvSpPr/>
          <p:nvPr/>
        </p:nvSpPr>
        <p:spPr>
          <a:xfrm>
            <a:off x="775244" y="332656"/>
            <a:ext cx="9993437" cy="1446550"/>
          </a:xfrm>
          <a:prstGeom prst="rect">
            <a:avLst/>
          </a:prstGeom>
        </p:spPr>
        <p:txBody>
          <a:bodyPr wrap="square">
            <a:spAutoFit/>
          </a:bodyPr>
          <a:lstStyle/>
          <a:p>
            <a:pPr algn="ctr"/>
            <a:r>
              <a:rPr lang="en-US" sz="4400" b="1" dirty="0">
                <a:solidFill>
                  <a:srgbClr val="FFFF00"/>
                </a:solidFill>
                <a:latin typeface="Century Schoolbook" panose="02040604050505020304" pitchFamily="18" charset="0"/>
                <a:cs typeface="Arial" panose="020B0604020202020204" pitchFamily="34" charset="0"/>
              </a:rPr>
              <a:t>ADVANTAGES &amp; DISADVANTAGE OF DRAFTING</a:t>
            </a:r>
            <a:endParaRPr lang="en-IN" sz="4400" dirty="0">
              <a:latin typeface="Century Schoolbook" panose="02040604050505020304" pitchFamily="18" charset="0"/>
              <a:cs typeface="Arial" panose="020B0604020202020204" pitchFamily="34" charset="0"/>
            </a:endParaRPr>
          </a:p>
        </p:txBody>
      </p:sp>
    </p:spTree>
    <p:extLst>
      <p:ext uri="{BB962C8B-B14F-4D97-AF65-F5344CB8AC3E}">
        <p14:creationId xmlns:p14="http://schemas.microsoft.com/office/powerpoint/2010/main" val="28587309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2614</TotalTime>
  <Words>1120</Words>
  <Application>Microsoft Office PowerPoint</Application>
  <PresentationFormat>Widescreen</PresentationFormat>
  <Paragraphs>144</Paragraphs>
  <Slides>20</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20</vt:i4>
      </vt:variant>
    </vt:vector>
  </HeadingPairs>
  <TitlesOfParts>
    <vt:vector size="26" baseType="lpstr">
      <vt:lpstr>Arial</vt:lpstr>
      <vt:lpstr>Bookman Old Style</vt:lpstr>
      <vt:lpstr>Century Schoolbook</vt:lpstr>
      <vt:lpstr>Wingdings</vt:lpstr>
      <vt:lpstr>Office Theme</vt:lpstr>
      <vt:lpstr>4_Office Theme</vt:lpstr>
      <vt:lpstr>JOB ROLE – SELF EMPLOYEED TAILOR</vt:lpstr>
      <vt:lpstr>PowerPoint Presentation</vt:lpstr>
      <vt:lpstr>Content</vt:lpstr>
      <vt:lpstr>Session Objectives</vt:lpstr>
      <vt:lpstr>WHAT IS A PATTERN MAKING?</vt:lpstr>
      <vt:lpstr>METHODS OF PATTERN DEVELOPMENT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TYPES OF PATTERNS</vt:lpstr>
      <vt:lpstr>PowerPoint Presentation</vt:lpstr>
      <vt:lpstr>USE OF PAPER PATTERNS</vt:lpstr>
      <vt:lpstr>PowerPoint Presentation</vt:lpstr>
      <vt:lpstr>Summary </vt:lpstr>
      <vt:lpstr>Project Coordinator : Prof. Pinki Khanna</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JOB ROLE – HAND EMBROIDERER</dc:title>
  <dc:creator>nupur srivastava</dc:creator>
  <cp:lastModifiedBy>User</cp:lastModifiedBy>
  <cp:revision>209</cp:revision>
  <dcterms:created xsi:type="dcterms:W3CDTF">2020-07-27T09:02:30Z</dcterms:created>
  <dcterms:modified xsi:type="dcterms:W3CDTF">2022-06-28T09:48:44Z</dcterms:modified>
</cp:coreProperties>
</file>