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78" r:id="rId2"/>
  </p:sldMasterIdLst>
  <p:notesMasterIdLst>
    <p:notesMasterId r:id="rId24"/>
  </p:notesMasterIdLst>
  <p:sldIdLst>
    <p:sldId id="307" r:id="rId3"/>
    <p:sldId id="281" r:id="rId4"/>
    <p:sldId id="282" r:id="rId5"/>
    <p:sldId id="283" r:id="rId6"/>
    <p:sldId id="354" r:id="rId7"/>
    <p:sldId id="355" r:id="rId8"/>
    <p:sldId id="356" r:id="rId9"/>
    <p:sldId id="357" r:id="rId10"/>
    <p:sldId id="358" r:id="rId11"/>
    <p:sldId id="360" r:id="rId12"/>
    <p:sldId id="361" r:id="rId13"/>
    <p:sldId id="362" r:id="rId14"/>
    <p:sldId id="363" r:id="rId15"/>
    <p:sldId id="364" r:id="rId16"/>
    <p:sldId id="365" r:id="rId17"/>
    <p:sldId id="366" r:id="rId18"/>
    <p:sldId id="367" r:id="rId19"/>
    <p:sldId id="369" r:id="rId20"/>
    <p:sldId id="370" r:id="rId21"/>
    <p:sldId id="306" r:id="rId22"/>
    <p:sldId id="27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9"/>
  </p:normalViewPr>
  <p:slideViewPr>
    <p:cSldViewPr>
      <p:cViewPr varScale="1">
        <p:scale>
          <a:sx n="68" d="100"/>
          <a:sy n="68" d="100"/>
        </p:scale>
        <p:origin x="792"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15F8E9-E453-4935-B1C0-EAD1A8990AD6}" type="datetimeFigureOut">
              <a:rPr lang="en-IN" smtClean="0"/>
              <a:t>28-06-2022</a:t>
            </a:fld>
            <a:endParaRPr lang="en-IN"/>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E3A4B6-87AA-4C24-AC16-387F7D570551}" type="slidenum">
              <a:rPr lang="en-IN" smtClean="0"/>
              <a:t>‹#›</a:t>
            </a:fld>
            <a:endParaRPr lang="en-IN"/>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02E04-0352-4D48-B5B2-03DB79D791BB}" type="datetime1">
              <a:rPr lang="en-US" smtClean="0"/>
              <a:t>6/28/2022</a:t>
            </a:fld>
            <a:endParaRPr lang="en-IN"/>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71EFC-8FD3-4526-A521-B16E2A2311C1}"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defRPr>
            </a:lvl1pPr>
          </a:lstStyle>
          <a:p>
            <a:fld id="{9B2E4957-7C46-42C1-AB84-A6E3730B9262}"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endParaRPr>
          </a:p>
        </p:txBody>
      </p:sp>
      <p:sp>
        <p:nvSpPr>
          <p:cNvPr id="7" name="object 7"/>
          <p:cNvSpPr txBox="1">
            <a:spLocks noGrp="1"/>
          </p:cNvSpPr>
          <p:nvPr>
            <p:ph type="title"/>
          </p:nvPr>
        </p:nvSpPr>
        <p:spPr>
          <a:xfrm>
            <a:off x="1706127" y="629404"/>
            <a:ext cx="8845384" cy="505908"/>
          </a:xfrm>
          <a:prstGeom prst="rect">
            <a:avLst/>
          </a:prstGeom>
        </p:spPr>
        <p:txBody>
          <a:bodyPr vert="horz" wrap="square" lIns="0" tIns="13335" rIns="0" bIns="0" rtlCol="0">
            <a:spAutoFit/>
          </a:bodyPr>
          <a:lstStyle/>
          <a:p>
            <a:pPr marL="12700" algn="ctr">
              <a:spcBef>
                <a:spcPts val="105"/>
              </a:spcBef>
            </a:pPr>
            <a:r>
              <a:rPr sz="3200" spc="-35" dirty="0"/>
              <a:t>JOB ROLE </a:t>
            </a:r>
            <a:r>
              <a:rPr sz="3200" dirty="0"/>
              <a:t>–</a:t>
            </a:r>
            <a:r>
              <a:rPr lang="en-IN" sz="3200" dirty="0"/>
              <a:t> </a:t>
            </a:r>
            <a:r>
              <a:rPr lang="en-IN" sz="3200" spc="-35" dirty="0"/>
              <a:t>SELF EMPLOYEED TAILOR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8"/>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35360" y="116632"/>
            <a:ext cx="10241783" cy="6647974"/>
          </a:xfrm>
        </p:spPr>
        <p:txBody>
          <a:bodyPr/>
          <a:lstStyle/>
          <a:p>
            <a:pPr algn="just"/>
            <a:r>
              <a:rPr lang="en-GB" sz="2400" b="1" dirty="0">
                <a:solidFill>
                  <a:srgbClr val="FFFF00"/>
                </a:solidFill>
              </a:rPr>
              <a:t>Construction steps:</a:t>
            </a:r>
            <a:r>
              <a:rPr lang="en-GB" sz="2400" dirty="0"/>
              <a:t>        </a:t>
            </a:r>
          </a:p>
          <a:p>
            <a:pPr marL="342900" indent="-342900">
              <a:buFont typeface="Arial" panose="020B0604020202020204" pitchFamily="34" charset="0"/>
              <a:buChar char="•"/>
            </a:pPr>
            <a:r>
              <a:rPr lang="en-US" sz="2400" dirty="0"/>
              <a:t>AB_CD = ¼ chest + 2’’ (ease) = 7.5’’</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AC – BD = waist length + 1’’= 11.5”</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Mark AF = ½ of shoulder = 5’’</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AE = Neck = 2 ½” (standard for kids)</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AM = 1’’ for back neck depth</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AN = 3’’ for front neck depth</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Give a shape to back neck line by joining E-M.</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Give a shape to front neck line by joining E-N.</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F-G = ½’’ (standard)</a:t>
            </a:r>
            <a:endParaRPr lang="en-IN" sz="24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spTree>
    <p:extLst>
      <p:ext uri="{BB962C8B-B14F-4D97-AF65-F5344CB8AC3E}">
        <p14:creationId xmlns:p14="http://schemas.microsoft.com/office/powerpoint/2010/main" val="1966611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7368" y="764704"/>
            <a:ext cx="10241783" cy="4801314"/>
          </a:xfrm>
        </p:spPr>
        <p:txBody>
          <a:bodyPr/>
          <a:lstStyle/>
          <a:p>
            <a:pPr marL="342900" indent="-342900">
              <a:buFont typeface="Arial" panose="020B0604020202020204" pitchFamily="34" charset="0"/>
              <a:buChar char="•"/>
            </a:pPr>
            <a:r>
              <a:rPr lang="en-US" sz="2400" dirty="0"/>
              <a:t>Join E-G for a shoulder slope line. </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Mark B – L = ½ of shoulder = 5”</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H = Centre point of F-K</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H- I = ½”</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J-K= 1”</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Give a curve to front armhole by joining GIJL</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Give a curve to back armhole by joining GHL.</a:t>
            </a:r>
            <a:endParaRPr lang="en-IN" sz="24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spTree>
    <p:extLst>
      <p:ext uri="{BB962C8B-B14F-4D97-AF65-F5344CB8AC3E}">
        <p14:creationId xmlns:p14="http://schemas.microsoft.com/office/powerpoint/2010/main" val="2504627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7368" y="470182"/>
            <a:ext cx="10241783" cy="5970865"/>
          </a:xfrm>
        </p:spPr>
        <p:txBody>
          <a:bodyPr/>
          <a:lstStyle/>
          <a:p>
            <a:r>
              <a:rPr lang="en-GB" b="1" dirty="0">
                <a:solidFill>
                  <a:srgbClr val="FFFF00"/>
                </a:solidFill>
              </a:rPr>
              <a:t>Basic sleeve pattern:</a:t>
            </a:r>
          </a:p>
          <a:p>
            <a:pPr marL="342900" lvl="0" indent="-342900">
              <a:buFont typeface="Arial" panose="020B0604020202020204" pitchFamily="34" charset="0"/>
              <a:buChar char="•"/>
            </a:pPr>
            <a:r>
              <a:rPr lang="en-US" sz="2400" dirty="0"/>
              <a:t>A-B = ½ of shoulder=5”</a:t>
            </a:r>
          </a:p>
          <a:p>
            <a:pPr marL="342900" lvl="0" indent="-342900">
              <a:buFont typeface="Arial" panose="020B0604020202020204" pitchFamily="34" charset="0"/>
              <a:buChar char="•"/>
            </a:pPr>
            <a:endParaRPr lang="en-IN" sz="2400" dirty="0"/>
          </a:p>
          <a:p>
            <a:pPr marL="342900" lvl="0" indent="-342900">
              <a:buFont typeface="Arial" panose="020B0604020202020204" pitchFamily="34" charset="0"/>
              <a:buChar char="•"/>
            </a:pPr>
            <a:r>
              <a:rPr lang="en-US" sz="2400" dirty="0"/>
              <a:t>A-D = 5” </a:t>
            </a:r>
          </a:p>
          <a:p>
            <a:pPr marL="342900" lvl="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F- C = ½’’</a:t>
            </a:r>
          </a:p>
          <a:p>
            <a:pPr marL="342900" indent="-342900">
              <a:buFont typeface="Arial" panose="020B0604020202020204" pitchFamily="34" charset="0"/>
              <a:buChar char="•"/>
            </a:pPr>
            <a:endParaRPr lang="en-IN" sz="2400" dirty="0"/>
          </a:p>
          <a:p>
            <a:pPr marL="342900" lvl="0" indent="-342900">
              <a:buFont typeface="Arial" panose="020B0604020202020204" pitchFamily="34" charset="0"/>
              <a:buChar char="•"/>
            </a:pPr>
            <a:r>
              <a:rPr lang="en-US" sz="2400" dirty="0"/>
              <a:t>B-E = 2 ½’’ (standard for a child)</a:t>
            </a:r>
          </a:p>
          <a:p>
            <a:pPr marL="342900" lvl="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Join E – A </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 is </a:t>
            </a:r>
            <a:r>
              <a:rPr lang="en-US" sz="2400" dirty="0" err="1"/>
              <a:t>centre</a:t>
            </a:r>
            <a:r>
              <a:rPr lang="en-US" sz="2400" dirty="0"/>
              <a:t> point of A- E</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 H is ½”</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 I = ¼’’</a:t>
            </a:r>
            <a:endParaRPr lang="en-IN" sz="24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pic>
        <p:nvPicPr>
          <p:cNvPr id="5" name="Picture 4" descr="Fig.3.9.jpg"/>
          <p:cNvPicPr/>
          <p:nvPr/>
        </p:nvPicPr>
        <p:blipFill>
          <a:blip r:embed="rId2" cstate="print"/>
          <a:stretch>
            <a:fillRect/>
          </a:stretch>
        </p:blipFill>
        <p:spPr>
          <a:xfrm>
            <a:off x="7032104" y="1556792"/>
            <a:ext cx="3376053" cy="3024336"/>
          </a:xfrm>
          <a:prstGeom prst="rect">
            <a:avLst/>
          </a:prstGeom>
        </p:spPr>
      </p:pic>
    </p:spTree>
    <p:extLst>
      <p:ext uri="{BB962C8B-B14F-4D97-AF65-F5344CB8AC3E}">
        <p14:creationId xmlns:p14="http://schemas.microsoft.com/office/powerpoint/2010/main" val="1174431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1384" y="2060848"/>
            <a:ext cx="10241783" cy="2646878"/>
          </a:xfrm>
        </p:spPr>
        <p:txBody>
          <a:bodyPr/>
          <a:lstStyle/>
          <a:p>
            <a:pPr marL="342900" indent="-342900">
              <a:buFont typeface="Arial" panose="020B0604020202020204" pitchFamily="34" charset="0"/>
              <a:buChar char="•"/>
            </a:pPr>
            <a:r>
              <a:rPr lang="en-US" sz="2400" dirty="0"/>
              <a:t>Give a curve to front armhole.</a:t>
            </a:r>
            <a:endParaRPr lang="en-IN" sz="2400" dirty="0"/>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Join AHE for back armhole </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Join AIE for front armhole</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Keep 1” hem allowance at the lower edge of the sleeves.</a:t>
            </a:r>
            <a:endParaRPr lang="en-IN" sz="24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spTree>
    <p:extLst>
      <p:ext uri="{BB962C8B-B14F-4D97-AF65-F5344CB8AC3E}">
        <p14:creationId xmlns:p14="http://schemas.microsoft.com/office/powerpoint/2010/main" val="514813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032" y="188640"/>
            <a:ext cx="10297143" cy="1354217"/>
          </a:xfrm>
        </p:spPr>
        <p:txBody>
          <a:bodyPr/>
          <a:lstStyle/>
          <a:p>
            <a:pPr algn="ctr"/>
            <a:r>
              <a:rPr lang="en-GB" dirty="0"/>
              <a:t>DRAFTING OF BASIC BODICE BLOCK FOR ADULT</a:t>
            </a:r>
            <a:endParaRPr lang="en-IN" dirty="0"/>
          </a:p>
        </p:txBody>
      </p:sp>
      <p:sp>
        <p:nvSpPr>
          <p:cNvPr id="3" name="Text Placeholder 2"/>
          <p:cNvSpPr>
            <a:spLocks noGrp="1"/>
          </p:cNvSpPr>
          <p:nvPr>
            <p:ph type="body" idx="1"/>
          </p:nvPr>
        </p:nvSpPr>
        <p:spPr>
          <a:xfrm>
            <a:off x="407369" y="1844824"/>
            <a:ext cx="3816424" cy="2215991"/>
          </a:xfrm>
        </p:spPr>
        <p:txBody>
          <a:bodyPr/>
          <a:lstStyle/>
          <a:p>
            <a:pPr algn="just"/>
            <a:r>
              <a:rPr lang="en-GB" sz="2400" b="1" dirty="0">
                <a:solidFill>
                  <a:srgbClr val="FFFF00"/>
                </a:solidFill>
              </a:rPr>
              <a:t>Sample Measurements:</a:t>
            </a:r>
            <a:endParaRPr lang="en-GB" sz="2400" dirty="0"/>
          </a:p>
          <a:p>
            <a:pPr marL="342900" indent="-342900">
              <a:buFont typeface="Arial" panose="020B0604020202020204" pitchFamily="34" charset="0"/>
              <a:buChar char="•"/>
            </a:pPr>
            <a:r>
              <a:rPr lang="en-US" sz="2400" dirty="0"/>
              <a:t>Full length: 14’’</a:t>
            </a:r>
            <a:endParaRPr lang="en-IN" sz="2400" dirty="0"/>
          </a:p>
          <a:p>
            <a:pPr marL="342900" indent="-342900">
              <a:buFont typeface="Arial" panose="020B0604020202020204" pitchFamily="34" charset="0"/>
              <a:buChar char="•"/>
            </a:pPr>
            <a:r>
              <a:rPr lang="en-US" sz="2400" dirty="0"/>
              <a:t>Shoulder: 14’’</a:t>
            </a:r>
            <a:endParaRPr lang="en-IN" sz="2400" dirty="0"/>
          </a:p>
          <a:p>
            <a:pPr marL="342900" indent="-342900">
              <a:buFont typeface="Arial" panose="020B0604020202020204" pitchFamily="34" charset="0"/>
              <a:buChar char="•"/>
            </a:pPr>
            <a:r>
              <a:rPr lang="en-US" sz="2400" dirty="0"/>
              <a:t>Bust: 34’’</a:t>
            </a:r>
            <a:endParaRPr lang="en-IN" sz="2400" dirty="0"/>
          </a:p>
          <a:p>
            <a:pPr marL="342900" indent="-342900">
              <a:buFont typeface="Arial" panose="020B0604020202020204" pitchFamily="34" charset="0"/>
              <a:buChar char="•"/>
            </a:pPr>
            <a:r>
              <a:rPr lang="en-US" sz="2400" dirty="0"/>
              <a:t>Waist: 28’’</a:t>
            </a:r>
            <a:endParaRPr lang="en-IN" sz="2400" dirty="0"/>
          </a:p>
          <a:p>
            <a:pPr marL="342900" indent="-342900">
              <a:buFont typeface="Arial" panose="020B0604020202020204" pitchFamily="34" charset="0"/>
              <a:buChar char="•"/>
            </a:pPr>
            <a:r>
              <a:rPr lang="en-US" sz="2400" dirty="0"/>
              <a:t>Armhole: 15’’</a:t>
            </a:r>
            <a:endParaRPr lang="en-IN" sz="24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sp>
        <p:nvSpPr>
          <p:cNvPr id="7" name="Text Placeholder 2"/>
          <p:cNvSpPr txBox="1">
            <a:spLocks/>
          </p:cNvSpPr>
          <p:nvPr/>
        </p:nvSpPr>
        <p:spPr>
          <a:xfrm>
            <a:off x="407369" y="4372088"/>
            <a:ext cx="7776863" cy="2215991"/>
          </a:xfrm>
          <a:prstGeom prst="rect">
            <a:avLst/>
          </a:prstGeom>
        </p:spPr>
        <p:txBody>
          <a:bodyPr wrap="square" lIns="0" tIns="0" rIns="0" bIns="0">
            <a:spAutoFit/>
          </a:bodyPr>
          <a:lstStyle>
            <a:lvl1pPr marL="0">
              <a:defRPr sz="2800" b="0" i="0">
                <a:solidFill>
                  <a:schemeClr val="bg1"/>
                </a:solidFill>
                <a:latin typeface="Century Schoolbook" panose="02040604050505020304" pitchFamily="18" charset="0"/>
                <a:ea typeface="+mn-ea"/>
                <a:cs typeface="Century Schoolbook" panose="02040604050505020304" pitchFamily="18" charset="0"/>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just"/>
            <a:r>
              <a:rPr lang="en-GB" sz="2400" b="1" kern="0" dirty="0">
                <a:solidFill>
                  <a:srgbClr val="FFFF00"/>
                </a:solidFill>
              </a:rPr>
              <a:t>For drafting:</a:t>
            </a:r>
            <a:endParaRPr lang="en-GB" sz="2400" kern="0" dirty="0"/>
          </a:p>
          <a:p>
            <a:pPr marL="342900" indent="-342900">
              <a:buFont typeface="Arial" panose="020B0604020202020204" pitchFamily="34" charset="0"/>
              <a:buChar char="•"/>
            </a:pPr>
            <a:r>
              <a:rPr lang="en-US" sz="2400" dirty="0"/>
              <a:t>Full length = 14” + 1”(seam allowance) =15”</a:t>
            </a:r>
            <a:endParaRPr lang="en-IN" sz="2400" dirty="0"/>
          </a:p>
          <a:p>
            <a:pPr marL="342900" indent="-342900">
              <a:buFont typeface="Arial" panose="020B0604020202020204" pitchFamily="34" charset="0"/>
              <a:buChar char="•"/>
            </a:pPr>
            <a:r>
              <a:rPr lang="en-US" sz="2400" dirty="0"/>
              <a:t>Shoulder = ½ of shoulder=14”/2” = 7”</a:t>
            </a:r>
            <a:endParaRPr lang="en-IN" sz="2400" dirty="0"/>
          </a:p>
          <a:p>
            <a:pPr marL="342900" indent="-342900">
              <a:buFont typeface="Arial" panose="020B0604020202020204" pitchFamily="34" charset="0"/>
              <a:buChar char="•"/>
            </a:pPr>
            <a:r>
              <a:rPr lang="en-US" sz="2400" dirty="0"/>
              <a:t>Bust = ¼ of the bust + 1.5” =34”/ 4 = 8.5” + 1.5”= 10”</a:t>
            </a:r>
            <a:endParaRPr lang="en-IN" sz="2400" dirty="0"/>
          </a:p>
          <a:p>
            <a:pPr marL="342900" indent="-342900">
              <a:buFont typeface="Arial" panose="020B0604020202020204" pitchFamily="34" charset="0"/>
              <a:buChar char="•"/>
            </a:pPr>
            <a:r>
              <a:rPr lang="en-US" sz="2400" dirty="0"/>
              <a:t>Waist = ¼ of waist + 1.5” =28”/4 = 7”+1.5”=8.5”</a:t>
            </a:r>
            <a:endParaRPr lang="en-IN" sz="2400" dirty="0"/>
          </a:p>
          <a:p>
            <a:pPr marL="342900" indent="-342900">
              <a:buFont typeface="Arial" panose="020B0604020202020204" pitchFamily="34" charset="0"/>
              <a:buChar char="•"/>
            </a:pPr>
            <a:r>
              <a:rPr lang="en-US" sz="2400" dirty="0"/>
              <a:t>Armhole = 15”/2= 7.5”</a:t>
            </a:r>
            <a:endParaRPr lang="en-IN" sz="2400" dirty="0"/>
          </a:p>
        </p:txBody>
      </p:sp>
      <p:pic>
        <p:nvPicPr>
          <p:cNvPr id="8" name="Picture 7" descr="Fig.4.10.jpg"/>
          <p:cNvPicPr/>
          <p:nvPr/>
        </p:nvPicPr>
        <p:blipFill>
          <a:blip r:embed="rId2" cstate="print"/>
          <a:stretch>
            <a:fillRect/>
          </a:stretch>
        </p:blipFill>
        <p:spPr>
          <a:xfrm>
            <a:off x="7896200" y="2060848"/>
            <a:ext cx="2439804" cy="3031791"/>
          </a:xfrm>
          <a:prstGeom prst="rect">
            <a:avLst/>
          </a:prstGeom>
        </p:spPr>
      </p:pic>
    </p:spTree>
    <p:extLst>
      <p:ext uri="{BB962C8B-B14F-4D97-AF65-F5344CB8AC3E}">
        <p14:creationId xmlns:p14="http://schemas.microsoft.com/office/powerpoint/2010/main" val="1817102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sp>
        <p:nvSpPr>
          <p:cNvPr id="7" name="Text Placeholder 2"/>
          <p:cNvSpPr txBox="1">
            <a:spLocks/>
          </p:cNvSpPr>
          <p:nvPr/>
        </p:nvSpPr>
        <p:spPr>
          <a:xfrm>
            <a:off x="407368" y="260648"/>
            <a:ext cx="7776863" cy="6340197"/>
          </a:xfrm>
          <a:prstGeom prst="rect">
            <a:avLst/>
          </a:prstGeom>
        </p:spPr>
        <p:txBody>
          <a:bodyPr wrap="square" lIns="0" tIns="0" rIns="0" bIns="0">
            <a:spAutoFit/>
          </a:bodyPr>
          <a:lstStyle>
            <a:lvl1pPr marL="0">
              <a:defRPr sz="2800" b="0" i="0">
                <a:solidFill>
                  <a:schemeClr val="bg1"/>
                </a:solidFill>
                <a:latin typeface="Century Schoolbook" panose="02040604050505020304" pitchFamily="18" charset="0"/>
                <a:ea typeface="+mn-ea"/>
                <a:cs typeface="Century Schoolbook" panose="02040604050505020304" pitchFamily="18" charset="0"/>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457200" lvl="0" indent="-457200">
              <a:buFont typeface="Arial" panose="020B0604020202020204" pitchFamily="34" charset="0"/>
              <a:buChar char="•"/>
            </a:pPr>
            <a:r>
              <a:rPr lang="en-US" sz="2400" dirty="0"/>
              <a:t>A-C = B – D is full length + 1” for seam allowance</a:t>
            </a:r>
          </a:p>
          <a:p>
            <a:pPr marL="457200" lvl="0" indent="-457200">
              <a:buFont typeface="Arial" panose="020B0604020202020204" pitchFamily="34" charset="0"/>
              <a:buChar char="•"/>
            </a:pPr>
            <a:endParaRPr lang="en-IN" sz="2400" dirty="0"/>
          </a:p>
          <a:p>
            <a:pPr marL="457200" indent="-457200">
              <a:buFont typeface="Arial" panose="020B0604020202020204" pitchFamily="34" charset="0"/>
              <a:buChar char="•"/>
            </a:pPr>
            <a:r>
              <a:rPr lang="en-US" sz="2400" dirty="0"/>
              <a:t>E-F = 1/4</a:t>
            </a:r>
            <a:r>
              <a:rPr lang="en-US" sz="2400" baseline="30000" dirty="0"/>
              <a:t>th</a:t>
            </a:r>
            <a:r>
              <a:rPr lang="en-US" sz="2400" dirty="0"/>
              <a:t> bust + 1½” </a:t>
            </a:r>
          </a:p>
          <a:p>
            <a:pPr marL="457200" indent="-457200">
              <a:buFont typeface="Arial" panose="020B0604020202020204" pitchFamily="34" charset="0"/>
              <a:buChar char="•"/>
            </a:pPr>
            <a:endParaRPr lang="en-IN" sz="2400" dirty="0"/>
          </a:p>
          <a:p>
            <a:pPr marL="457200" indent="-457200">
              <a:buFont typeface="Arial" panose="020B0604020202020204" pitchFamily="34" charset="0"/>
              <a:buChar char="•"/>
            </a:pPr>
            <a:r>
              <a:rPr lang="en-US" sz="2400" dirty="0"/>
              <a:t>A-E &amp; B-F = ½ of around the arm</a:t>
            </a:r>
          </a:p>
          <a:p>
            <a:pPr marL="457200" indent="-457200">
              <a:buFont typeface="Arial" panose="020B0604020202020204" pitchFamily="34" charset="0"/>
              <a:buChar char="•"/>
            </a:pPr>
            <a:endParaRPr lang="en-IN" sz="2400" dirty="0"/>
          </a:p>
          <a:p>
            <a:pPr marL="457200" indent="-457200">
              <a:buFont typeface="Arial" panose="020B0604020202020204" pitchFamily="34" charset="0"/>
              <a:buChar char="•"/>
            </a:pPr>
            <a:r>
              <a:rPr lang="en-US" sz="2400" dirty="0"/>
              <a:t>A-G &amp;E-H = ½ of shoulder </a:t>
            </a:r>
          </a:p>
          <a:p>
            <a:pPr marL="457200" indent="-457200">
              <a:buFont typeface="Arial" panose="020B0604020202020204" pitchFamily="34" charset="0"/>
              <a:buChar char="•"/>
            </a:pPr>
            <a:endParaRPr lang="en-IN" sz="2400" dirty="0"/>
          </a:p>
          <a:p>
            <a:pPr marL="457200" indent="-457200">
              <a:buFont typeface="Arial" panose="020B0604020202020204" pitchFamily="34" charset="0"/>
              <a:buChar char="•"/>
            </a:pPr>
            <a:r>
              <a:rPr lang="en-US" sz="2400" dirty="0"/>
              <a:t>A-M = 3 ½”</a:t>
            </a:r>
          </a:p>
          <a:p>
            <a:pPr marL="457200" indent="-457200">
              <a:buFont typeface="Arial" panose="020B0604020202020204" pitchFamily="34" charset="0"/>
              <a:buChar char="•"/>
            </a:pPr>
            <a:endParaRPr lang="en-IN" sz="2400" dirty="0"/>
          </a:p>
          <a:p>
            <a:pPr marL="457200" indent="-457200">
              <a:buFont typeface="Arial" panose="020B0604020202020204" pitchFamily="34" charset="0"/>
              <a:buChar char="•"/>
            </a:pPr>
            <a:r>
              <a:rPr lang="en-US" sz="2400" dirty="0"/>
              <a:t>A-N = 3’’ for back neck</a:t>
            </a:r>
          </a:p>
          <a:p>
            <a:pPr marL="457200" indent="-457200">
              <a:buFont typeface="Arial" panose="020B0604020202020204" pitchFamily="34" charset="0"/>
              <a:buChar char="•"/>
            </a:pPr>
            <a:endParaRPr lang="en-IN" sz="2400" dirty="0"/>
          </a:p>
          <a:p>
            <a:pPr marL="457200" indent="-457200">
              <a:buFont typeface="Arial" panose="020B0604020202020204" pitchFamily="34" charset="0"/>
              <a:buChar char="•"/>
            </a:pPr>
            <a:r>
              <a:rPr lang="en-US" sz="2400" dirty="0"/>
              <a:t>Join M – N for back neckline </a:t>
            </a:r>
          </a:p>
          <a:p>
            <a:pPr marL="457200" indent="-457200">
              <a:buFont typeface="Arial" panose="020B0604020202020204" pitchFamily="34" charset="0"/>
              <a:buChar char="•"/>
            </a:pPr>
            <a:endParaRPr lang="en-IN" sz="2400" dirty="0"/>
          </a:p>
          <a:p>
            <a:pPr marL="457200" indent="-457200">
              <a:buFont typeface="Arial" panose="020B0604020202020204" pitchFamily="34" charset="0"/>
              <a:buChar char="•"/>
            </a:pPr>
            <a:r>
              <a:rPr lang="en-US" sz="2400" dirty="0"/>
              <a:t>A-O = 5’’</a:t>
            </a:r>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US" dirty="0"/>
              <a:t>Join M- O for front neckline.</a:t>
            </a:r>
            <a:endParaRPr lang="en-IN" dirty="0"/>
          </a:p>
        </p:txBody>
      </p:sp>
    </p:spTree>
    <p:extLst>
      <p:ext uri="{BB962C8B-B14F-4D97-AF65-F5344CB8AC3E}">
        <p14:creationId xmlns:p14="http://schemas.microsoft.com/office/powerpoint/2010/main" val="3257536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sp>
        <p:nvSpPr>
          <p:cNvPr id="7" name="Text Placeholder 2"/>
          <p:cNvSpPr txBox="1">
            <a:spLocks/>
          </p:cNvSpPr>
          <p:nvPr/>
        </p:nvSpPr>
        <p:spPr>
          <a:xfrm>
            <a:off x="407368" y="500959"/>
            <a:ext cx="7776863" cy="5663089"/>
          </a:xfrm>
          <a:prstGeom prst="rect">
            <a:avLst/>
          </a:prstGeom>
        </p:spPr>
        <p:txBody>
          <a:bodyPr wrap="square" lIns="0" tIns="0" rIns="0" bIns="0">
            <a:spAutoFit/>
          </a:bodyPr>
          <a:lstStyle>
            <a:lvl1pPr marL="0">
              <a:defRPr sz="2800" b="0" i="0">
                <a:solidFill>
                  <a:schemeClr val="bg1"/>
                </a:solidFill>
                <a:latin typeface="Century Schoolbook" panose="02040604050505020304" pitchFamily="18" charset="0"/>
                <a:ea typeface="+mn-ea"/>
                <a:cs typeface="Century Schoolbook" panose="02040604050505020304" pitchFamily="18" charset="0"/>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342900" indent="-342900">
              <a:buFont typeface="Arial" panose="020B0604020202020204" pitchFamily="34" charset="0"/>
              <a:buChar char="•"/>
            </a:pPr>
            <a:r>
              <a:rPr lang="en-US" sz="2400" dirty="0"/>
              <a:t>G- K is ¾” Join M to K for shoulder slope.</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I is the center point of G- H</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I – J = ¾”</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L- H = 1’’</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Give a curve to front armhole by joining KJLF</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Give a curve to back armhole by joining KIF.</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C-V = ¼ of waist + 2” (28’’/4+2’’=7+2=9’’)</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Join F- V </a:t>
            </a:r>
            <a:endParaRPr lang="en-IN" sz="2400" dirty="0"/>
          </a:p>
        </p:txBody>
      </p:sp>
    </p:spTree>
    <p:extLst>
      <p:ext uri="{BB962C8B-B14F-4D97-AF65-F5344CB8AC3E}">
        <p14:creationId xmlns:p14="http://schemas.microsoft.com/office/powerpoint/2010/main" val="17700582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129" y="97873"/>
            <a:ext cx="7297356" cy="369332"/>
          </a:xfrm>
        </p:spPr>
        <p:txBody>
          <a:bodyPr/>
          <a:lstStyle/>
          <a:p>
            <a:r>
              <a:rPr lang="en-US" sz="2400" dirty="0"/>
              <a:t>Darts</a:t>
            </a:r>
            <a:endParaRPr lang="en-IN" dirty="0"/>
          </a:p>
        </p:txBody>
      </p:sp>
      <p:sp>
        <p:nvSpPr>
          <p:cNvPr id="3" name="Text Placeholder 2"/>
          <p:cNvSpPr>
            <a:spLocks noGrp="1"/>
          </p:cNvSpPr>
          <p:nvPr>
            <p:ph type="body" idx="1"/>
          </p:nvPr>
        </p:nvSpPr>
        <p:spPr>
          <a:xfrm>
            <a:off x="407368" y="536478"/>
            <a:ext cx="9904095" cy="6278642"/>
          </a:xfrm>
        </p:spPr>
        <p:txBody>
          <a:bodyPr/>
          <a:lstStyle/>
          <a:p>
            <a:pPr marL="342900" indent="-342900">
              <a:buFont typeface="Arial" panose="020B0604020202020204" pitchFamily="34" charset="0"/>
              <a:buChar char="•"/>
            </a:pPr>
            <a:r>
              <a:rPr lang="en-US" sz="2400" dirty="0"/>
              <a:t>C-P = 4’’</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Total dart width is 1”. </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P – Q and P- R is ½” on each side </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P- S is 4’’ Join Q-S and R-S </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F- U + 5’’</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S – T = 1’’</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Join U – T. Keep dart width 1/2’’</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u-w and u-x is ½’’ on each side.</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Join w-t and x-t</a:t>
            </a:r>
            <a:endParaRPr lang="en-IN" sz="24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spTree>
    <p:extLst>
      <p:ext uri="{BB962C8B-B14F-4D97-AF65-F5344CB8AC3E}">
        <p14:creationId xmlns:p14="http://schemas.microsoft.com/office/powerpoint/2010/main" val="14276466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953" y="188640"/>
            <a:ext cx="5089651" cy="369332"/>
          </a:xfrm>
        </p:spPr>
        <p:txBody>
          <a:bodyPr/>
          <a:lstStyle/>
          <a:p>
            <a:pPr algn="l"/>
            <a:r>
              <a:rPr lang="en-US" sz="2400" dirty="0"/>
              <a:t>Basic Sleeve Pattern </a:t>
            </a:r>
            <a:endParaRPr lang="en-IN" sz="2400" dirty="0"/>
          </a:p>
        </p:txBody>
      </p:sp>
      <p:sp>
        <p:nvSpPr>
          <p:cNvPr id="3" name="Text Placeholder 2"/>
          <p:cNvSpPr>
            <a:spLocks noGrp="1"/>
          </p:cNvSpPr>
          <p:nvPr>
            <p:ph type="body" idx="1"/>
          </p:nvPr>
        </p:nvSpPr>
        <p:spPr>
          <a:xfrm>
            <a:off x="626953" y="764704"/>
            <a:ext cx="9904095" cy="5539978"/>
          </a:xfrm>
        </p:spPr>
        <p:txBody>
          <a:bodyPr/>
          <a:lstStyle/>
          <a:p>
            <a:pPr marL="342900" indent="-342900">
              <a:buFont typeface="Arial" panose="020B0604020202020204" pitchFamily="34" charset="0"/>
              <a:buChar char="•"/>
            </a:pPr>
            <a:r>
              <a:rPr lang="en-US" sz="2400" dirty="0"/>
              <a:t>A-B &amp; C- D = ½ of Armhole (15’’/2=7.5’’)</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A-C&amp;B-D = 7’’ for sleeve length</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B – E = 4’’</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Join A- E with straight line. G is the </a:t>
            </a:r>
            <a:r>
              <a:rPr lang="en-US" sz="2400" dirty="0" err="1"/>
              <a:t>centre</a:t>
            </a:r>
            <a:r>
              <a:rPr lang="en-US" sz="2400" dirty="0"/>
              <a:t> point of A-E.</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G-H = ¾”</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 – I = ½”</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Give a shape to front armhole by joining AIE</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Give a shape to back armhole by joining AHE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pic>
        <p:nvPicPr>
          <p:cNvPr id="5" name="Picture 4" descr="Fig.3.11.jpg"/>
          <p:cNvPicPr/>
          <p:nvPr/>
        </p:nvPicPr>
        <p:blipFill>
          <a:blip r:embed="rId2" cstate="print"/>
          <a:stretch>
            <a:fillRect/>
          </a:stretch>
        </p:blipFill>
        <p:spPr>
          <a:xfrm>
            <a:off x="7968208" y="373306"/>
            <a:ext cx="2664296" cy="2407622"/>
          </a:xfrm>
          <a:prstGeom prst="rect">
            <a:avLst/>
          </a:prstGeom>
        </p:spPr>
      </p:pic>
    </p:spTree>
    <p:extLst>
      <p:ext uri="{BB962C8B-B14F-4D97-AF65-F5344CB8AC3E}">
        <p14:creationId xmlns:p14="http://schemas.microsoft.com/office/powerpoint/2010/main" val="558171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8" y="2564904"/>
            <a:ext cx="9904095" cy="1107996"/>
          </a:xfrm>
        </p:spPr>
        <p:txBody>
          <a:bodyPr/>
          <a:lstStyle/>
          <a:p>
            <a:pPr marL="342900" indent="-342900">
              <a:buFont typeface="Arial" panose="020B0604020202020204" pitchFamily="34" charset="0"/>
              <a:buChar char="•"/>
            </a:pPr>
            <a:r>
              <a:rPr lang="en-US" sz="2400" dirty="0"/>
              <a:t> C – F = ½ of around the arm + 1’’</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US" sz="2400" dirty="0"/>
              <a:t> Join E-F with straight line.</a:t>
            </a:r>
            <a:endParaRPr lang="en-IN" sz="24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19</a:t>
            </a:fld>
            <a:endParaRPr lang="en-IN" spc="-5" dirty="0">
              <a:solidFill>
                <a:prstClr val="white"/>
              </a:solidFill>
            </a:endParaRPr>
          </a:p>
        </p:txBody>
      </p:sp>
    </p:spTree>
    <p:extLst>
      <p:ext uri="{BB962C8B-B14F-4D97-AF65-F5344CB8AC3E}">
        <p14:creationId xmlns:p14="http://schemas.microsoft.com/office/powerpoint/2010/main" val="3708605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1983235"/>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4</a:t>
            </a:r>
            <a:r>
              <a:rPr sz="3200" b="1" dirty="0">
                <a:solidFill>
                  <a:srgbClr val="FFFF00"/>
                </a:solidFill>
                <a:latin typeface="Century Schoolbook" panose="02040604050505020304" pitchFamily="18" charset="0"/>
                <a:cs typeface="Arial" panose="020B0604020202020204" pitchFamily="34" charset="0"/>
              </a:rPr>
              <a:t>:</a:t>
            </a:r>
            <a:r>
              <a:rPr lang="en-US"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MEASUREMENT TECHNIQUES</a:t>
            </a:r>
          </a:p>
          <a:p>
            <a:pPr algn="just"/>
            <a:endParaRPr lang="en-GB" sz="3200" b="1" dirty="0">
              <a:solidFill>
                <a:srgbClr val="FFFF00"/>
              </a:solidFill>
              <a:latin typeface="Century Schoolbook" panose="02040604050505020304" pitchFamily="18" charset="0"/>
              <a:cs typeface="Arial" panose="020B0604020202020204" pitchFamily="34" charset="0"/>
            </a:endParaRPr>
          </a:p>
          <a:p>
            <a:pPr algn="just"/>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3</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Importance &amp; Principles Of Drafting</a:t>
            </a: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721080" cy="1292662"/>
          </a:xfrm>
        </p:spPr>
        <p:txBody>
          <a:bodyPr/>
          <a:lstStyle/>
          <a:p>
            <a:pPr lvl="0" algn="just"/>
            <a:r>
              <a:rPr lang="en-IN" dirty="0"/>
              <a:t>In this session you have learnt about principles of pattern drafting, and drafting basic bodice blocks and sleeves for children and adult. </a:t>
            </a:r>
            <a:endParaRPr lang="en-GB" dirty="0"/>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20</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p>
        </p:txBody>
      </p:sp>
      <p:sp>
        <p:nvSpPr>
          <p:cNvPr id="9" name="object 9"/>
          <p:cNvSpPr txBox="1">
            <a:spLocks noGrp="1"/>
          </p:cNvSpPr>
          <p:nvPr>
            <p:ph type="title"/>
          </p:nvPr>
        </p:nvSpPr>
        <p:spPr>
          <a:xfrm>
            <a:off x="2129026" y="617585"/>
            <a:ext cx="7597775" cy="452120"/>
          </a:xfrm>
          <a:prstGeom prst="rect">
            <a:avLst/>
          </a:prstGeom>
        </p:spPr>
        <p:txBody>
          <a:bodyPr vert="horz" wrap="square" lIns="0" tIns="12065" rIns="0" bIns="0" rtlCol="0">
            <a:spAutoFit/>
          </a:bodyPr>
          <a:lstStyle/>
          <a:p>
            <a:pPr marL="12700" algn="ctr">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a:solidFill>
                  <a:srgbClr val="FFFF00"/>
                </a:solidFill>
                <a:latin typeface="Century Schoolbook" panose="02040604050505020304" pitchFamily="18" charset="0"/>
                <a:cs typeface="Century Schoolbook"/>
              </a:rPr>
              <a:t>Academic Support – </a:t>
            </a:r>
            <a:r>
              <a:rPr lang="en-IN" sz="2400" spc="-5" dirty="0" err="1">
                <a:solidFill>
                  <a:schemeClr val="bg1"/>
                </a:solidFill>
                <a:latin typeface="Century Schoolbook" panose="02040604050505020304" pitchFamily="18" charset="0"/>
                <a:cs typeface="Century Schoolbook"/>
              </a:rPr>
              <a:t>Shivangi</a:t>
            </a:r>
            <a:r>
              <a:rPr lang="en-IN" sz="2400" spc="-5" dirty="0">
                <a:solidFill>
                  <a:schemeClr val="bg1"/>
                </a:solidFill>
                <a:latin typeface="Century Schoolbook" panose="02040604050505020304" pitchFamily="18" charset="0"/>
                <a:cs typeface="Century Schoolbook"/>
              </a:rPr>
              <a:t>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dirty="0">
                <a:solidFill>
                  <a:srgbClr val="FFFF00"/>
                </a:solidFill>
                <a:latin typeface="Century Schoolbook" panose="02040604050505020304" pitchFamily="18" charset="0"/>
                <a:cs typeface="Century Schoolbook"/>
              </a:rPr>
              <a:t>Assistance                                                           Graphic Artist</a:t>
            </a:r>
            <a:endParaRPr lang="en-IN" sz="2400" dirty="0">
              <a:latin typeface="Century Schoolbook" panose="02040604050505020304" pitchFamily="18" charset="0"/>
              <a:cs typeface="Century Schoolbook"/>
            </a:endParaRPr>
          </a:p>
          <a:p>
            <a:pPr marL="12700" marR="5080"/>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err="1">
                <a:solidFill>
                  <a:srgbClr val="FFFFFF"/>
                </a:solidFill>
                <a:latin typeface="Century Schoolbook" panose="02040604050505020304" pitchFamily="18" charset="0"/>
                <a:cs typeface="Century Schoolbook"/>
              </a:rPr>
              <a:t>Prachi</a:t>
            </a:r>
            <a:r>
              <a:rPr lang="en-IN" sz="2400" dirty="0">
                <a:solidFill>
                  <a:srgbClr val="FFFFFF"/>
                </a:solidFill>
                <a:latin typeface="Century Schoolbook" panose="02040604050505020304" pitchFamily="18" charset="0"/>
                <a:cs typeface="Century Schoolbook"/>
              </a:rPr>
              <a:t> </a:t>
            </a:r>
            <a:r>
              <a:rPr lang="en-IN" sz="2400" dirty="0" err="1">
                <a:solidFill>
                  <a:srgbClr val="FFFFFF"/>
                </a:solidFill>
                <a:latin typeface="Century Schoolbook" panose="02040604050505020304" pitchFamily="18" charset="0"/>
                <a:cs typeface="Century Schoolbook"/>
              </a:rPr>
              <a:t>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21</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55840" y="908720"/>
            <a:ext cx="2448272" cy="690574"/>
          </a:xfrm>
          <a:prstGeom prst="rect">
            <a:avLst/>
          </a:prstGeom>
        </p:spPr>
        <p:txBody>
          <a:bodyPr vert="horz" wrap="square" lIns="0" tIns="13335" rIns="0" bIns="0" rtlCol="0">
            <a:spAutoFit/>
          </a:bodyPr>
          <a:lstStyle/>
          <a:p>
            <a:pPr marL="12700">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255522008"/>
              </p:ext>
            </p:extLst>
          </p:nvPr>
        </p:nvGraphicFramePr>
        <p:xfrm>
          <a:off x="1249845" y="1850534"/>
          <a:ext cx="9073007" cy="313943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anose="02040604050505020304" pitchFamily="18" charset="0"/>
                          <a:cs typeface="Arial" panose="020B0604020202020204" pitchFamily="34" charset="0"/>
                        </a:rPr>
                        <a:t>Title</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pitchFamily="34" charset="0"/>
                        </a:rPr>
                        <a:t>Slide</a:t>
                      </a:r>
                      <a:r>
                        <a:rPr sz="2000" b="1" spc="-15" dirty="0">
                          <a:solidFill>
                            <a:srgbClr val="FFFFFF"/>
                          </a:solidFill>
                          <a:latin typeface="Century Schoolbook" panose="02040604050505020304" pitchFamily="18" charset="0"/>
                          <a:cs typeface="Arial" panose="020B0604020202020204" pitchFamily="34" charset="0"/>
                        </a:rPr>
                        <a:t> </a:t>
                      </a:r>
                      <a:r>
                        <a:rPr sz="2000" b="1" dirty="0">
                          <a:solidFill>
                            <a:srgbClr val="FFFFFF"/>
                          </a:solidFill>
                          <a:latin typeface="Century Schoolbook" panose="02040604050505020304" pitchFamily="18" charset="0"/>
                          <a:cs typeface="Arial" panose="020B0604020202020204" pitchFamily="34" charset="0"/>
                        </a:rPr>
                        <a:t>No.</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anose="02040604050505020304" pitchFamily="18" charset="0"/>
                          <a:cs typeface="Arial" panose="020B0604020202020204" pitchFamily="34" charset="0"/>
                        </a:rPr>
                        <a:t>Session</a:t>
                      </a:r>
                      <a:r>
                        <a:rPr lang="en-IN" sz="2000" b="0" spc="-55" dirty="0">
                          <a:latin typeface="Century Schoolbook" panose="02040604050505020304" pitchFamily="18" charset="0"/>
                          <a:cs typeface="Arial" panose="020B0604020202020204" pitchFamily="34" charset="0"/>
                        </a:rPr>
                        <a:t> </a:t>
                      </a:r>
                      <a:r>
                        <a:rPr lang="en-IN" sz="2000" b="0" spc="-5" dirty="0">
                          <a:latin typeface="Century Schoolbook" panose="02040604050505020304" pitchFamily="18" charset="0"/>
                          <a:cs typeface="Arial" panose="020B0604020202020204" pitchFamily="34" charset="0"/>
                        </a:rPr>
                        <a:t>objectives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anose="02040604050505020304" pitchFamily="18" charset="0"/>
                          <a:cs typeface="Arial" panose="020B0604020202020204" pitchFamily="34" charset="0"/>
                        </a:rPr>
                        <a:t>Principles of drafting</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5</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r>
                        <a:rPr lang="en-GB" sz="2000" dirty="0">
                          <a:latin typeface="Century Schoolbook" panose="02040604050505020304" pitchFamily="18" charset="0"/>
                          <a:cs typeface="Arial" panose="020B0604020202020204" pitchFamily="34" charset="0"/>
                        </a:rPr>
                        <a:t>Drafting</a:t>
                      </a:r>
                      <a:r>
                        <a:rPr lang="en-GB" sz="2000" baseline="0" dirty="0">
                          <a:latin typeface="Century Schoolbook" panose="02040604050505020304" pitchFamily="18" charset="0"/>
                          <a:cs typeface="Arial" panose="020B0604020202020204" pitchFamily="34" charset="0"/>
                        </a:rPr>
                        <a:t> basic bodice block and sleeve for children</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9</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777537129"/>
                  </a:ext>
                </a:extLst>
              </a:tr>
              <a:tr h="548640">
                <a:tc>
                  <a:txBody>
                    <a:bodyPr/>
                    <a:lstStyle/>
                    <a:p>
                      <a:r>
                        <a:rPr lang="en-GB" sz="2000" dirty="0">
                          <a:latin typeface="Century Schoolbook" panose="02040604050505020304" pitchFamily="18" charset="0"/>
                          <a:cs typeface="Arial" panose="020B0604020202020204" pitchFamily="34" charset="0"/>
                        </a:rPr>
                        <a:t>Drafting</a:t>
                      </a:r>
                      <a:r>
                        <a:rPr lang="en-GB" sz="2000" baseline="0" dirty="0">
                          <a:latin typeface="Century Schoolbook" panose="02040604050505020304" pitchFamily="18" charset="0"/>
                          <a:cs typeface="Arial" panose="020B0604020202020204" pitchFamily="34" charset="0"/>
                        </a:rPr>
                        <a:t> basic bodice block and sleeve for adult</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GB" sz="2000" dirty="0">
                          <a:latin typeface="Century Schoolbook" panose="02040604050505020304" pitchFamily="18" charset="0"/>
                          <a:cs typeface="Arial" panose="020B0604020202020204" pitchFamily="34" charset="0"/>
                        </a:rPr>
                        <a:t>14</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1726169655"/>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anose="02040604050505020304" pitchFamily="18" charset="0"/>
                          <a:cs typeface="Arial" panose="020B0604020202020204" pitchFamily="34" charset="0"/>
                        </a:rPr>
                        <a:t>Summary</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GB" sz="2000" dirty="0">
                          <a:latin typeface="Century Schoolbook" panose="02040604050505020304" pitchFamily="18" charset="0"/>
                          <a:cs typeface="Arial" panose="020B0604020202020204"/>
                        </a:rPr>
                        <a:t>20</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852936"/>
            <a:ext cx="9793088" cy="2597506"/>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anose="02040604050505020304" pitchFamily="18" charset="0"/>
                <a:cs typeface="Bookman Old Style" panose="02050604050505020204"/>
              </a:rPr>
              <a:t>      The </a:t>
            </a:r>
            <a:r>
              <a:rPr lang="en-GB" sz="2800" spc="-10" dirty="0">
                <a:solidFill>
                  <a:srgbClr val="FFFFFF"/>
                </a:solidFill>
                <a:latin typeface="Century Schoolbook" panose="02040604050505020304" pitchFamily="18" charset="0"/>
                <a:cs typeface="Bookman Old Style" panose="02050604050505020204"/>
              </a:rPr>
              <a:t>students </a:t>
            </a:r>
            <a:r>
              <a:rPr lang="en-GB" sz="2800" spc="-15" dirty="0">
                <a:solidFill>
                  <a:srgbClr val="FFFFFF"/>
                </a:solidFill>
                <a:latin typeface="Century Schoolbook" panose="02040604050505020304" pitchFamily="18" charset="0"/>
                <a:cs typeface="Bookman Old Style" panose="02050604050505020204"/>
              </a:rPr>
              <a:t>will </a:t>
            </a:r>
            <a:r>
              <a:rPr lang="en-GB" sz="2800" spc="-10" dirty="0">
                <a:solidFill>
                  <a:srgbClr val="FFFFFF"/>
                </a:solidFill>
                <a:latin typeface="Century Schoolbook" panose="02040604050505020304" pitchFamily="18" charset="0"/>
                <a:cs typeface="Bookman Old Style" panose="02050604050505020204"/>
              </a:rPr>
              <a:t>be </a:t>
            </a:r>
            <a:r>
              <a:rPr lang="en-GB" sz="2800" spc="-20" dirty="0">
                <a:solidFill>
                  <a:srgbClr val="FFFFFF"/>
                </a:solidFill>
                <a:latin typeface="Century Schoolbook" panose="02040604050505020304" pitchFamily="18" charset="0"/>
                <a:cs typeface="Bookman Old Style" panose="02050604050505020204"/>
              </a:rPr>
              <a:t>able</a:t>
            </a:r>
            <a:r>
              <a:rPr lang="en-GB" sz="2800" spc="535" dirty="0">
                <a:solidFill>
                  <a:srgbClr val="FFFFFF"/>
                </a:solidFill>
                <a:latin typeface="Century Schoolbook" panose="02040604050505020304" pitchFamily="18" charset="0"/>
                <a:cs typeface="Bookman Old Style" panose="02050604050505020204"/>
              </a:rPr>
              <a:t> </a:t>
            </a:r>
            <a:r>
              <a:rPr lang="en-GB" sz="2800" spc="-5" dirty="0">
                <a:solidFill>
                  <a:srgbClr val="FFFFFF"/>
                </a:solidFill>
                <a:latin typeface="Century Schoolbook" panose="02040604050505020304" pitchFamily="18" charset="0"/>
                <a:cs typeface="Bookman Old Style" panose="02050604050505020204"/>
              </a:rPr>
              <a:t>to:</a:t>
            </a:r>
            <a:endParaRPr lang="en-GB" sz="2800" dirty="0">
              <a:solidFill>
                <a:prstClr val="black"/>
              </a:solidFill>
              <a:latin typeface="Century Schoolbook" panose="02040604050505020304" pitchFamily="18" charset="0"/>
              <a:cs typeface="Bookman Old Style" panose="02050604050505020204"/>
            </a:endParaRPr>
          </a:p>
          <a:p>
            <a:pPr algn="just">
              <a:spcBef>
                <a:spcPts val="35"/>
              </a:spcBef>
            </a:pPr>
            <a:endParaRPr lang="en-GB" sz="280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Gain knowledge about principles of pattern drafting.</a:t>
            </a:r>
          </a:p>
          <a:p>
            <a:pPr marL="671195" indent="-572135" algn="just">
              <a:buSzPct val="80000"/>
              <a:buFont typeface="Wingdings" panose="05000000000000000000"/>
              <a:buChar char=""/>
              <a:tabLst>
                <a:tab pos="671195" algn="l"/>
                <a:tab pos="671830" algn="l"/>
              </a:tabLst>
            </a:pPr>
            <a:endParaRPr lang="en-GB" sz="2800" spc="-5" dirty="0">
              <a:solidFill>
                <a:srgbClr val="FFFFFF"/>
              </a:solidFill>
              <a:latin typeface="Century Schoolbook" panose="02040604050505020304" pitchFamily="18" charset="0"/>
              <a:cs typeface="Bookman Old Style" panose="020506040505050202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Explain about method of drafting basic bodice blocks and sleeves for children and adult. </a:t>
            </a: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143" y="548680"/>
            <a:ext cx="10083971" cy="1354217"/>
          </a:xfrm>
        </p:spPr>
        <p:txBody>
          <a:bodyPr/>
          <a:lstStyle/>
          <a:p>
            <a:pPr algn="ctr"/>
            <a:r>
              <a:rPr lang="en-GB" dirty="0"/>
              <a:t>PRINCIPLES OF PATTERN DRAFTING</a:t>
            </a:r>
            <a:endParaRPr lang="en-IN" dirty="0"/>
          </a:p>
        </p:txBody>
      </p:sp>
      <p:sp>
        <p:nvSpPr>
          <p:cNvPr id="3" name="Text Placeholder 2"/>
          <p:cNvSpPr>
            <a:spLocks noGrp="1"/>
          </p:cNvSpPr>
          <p:nvPr>
            <p:ph type="body" idx="1"/>
          </p:nvPr>
        </p:nvSpPr>
        <p:spPr>
          <a:xfrm>
            <a:off x="753019" y="2636912"/>
            <a:ext cx="9904095" cy="3016210"/>
          </a:xfrm>
        </p:spPr>
        <p:txBody>
          <a:bodyPr/>
          <a:lstStyle/>
          <a:p>
            <a:r>
              <a:rPr lang="en-US" dirty="0"/>
              <a:t>Pattern drafting is an important part of fashion designing as:</a:t>
            </a:r>
          </a:p>
          <a:p>
            <a:endParaRPr lang="en-IN" dirty="0"/>
          </a:p>
          <a:p>
            <a:pPr marL="514350" lvl="0" indent="-514350">
              <a:buFont typeface="+mj-lt"/>
              <a:buAutoNum type="arabicPeriod"/>
            </a:pPr>
            <a:r>
              <a:rPr lang="en-US" dirty="0"/>
              <a:t>It minimizes the chances of any fault during cutting on the fabric, which could prove to be irreversible.</a:t>
            </a:r>
          </a:p>
          <a:p>
            <a:pPr marL="514350" lvl="0" indent="-514350">
              <a:buFont typeface="+mj-lt"/>
              <a:buAutoNum type="arabicPeriod"/>
            </a:pPr>
            <a:endParaRPr lang="en-IN" dirty="0"/>
          </a:p>
          <a:p>
            <a:pPr marL="514350" lvl="0" indent="-514350">
              <a:buFont typeface="+mj-lt"/>
              <a:buAutoNum type="arabicPeriod"/>
            </a:pPr>
            <a:r>
              <a:rPr lang="en-US" dirty="0"/>
              <a:t>Correct estimate of the material required can be made.</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spTree>
    <p:extLst>
      <p:ext uri="{BB962C8B-B14F-4D97-AF65-F5344CB8AC3E}">
        <p14:creationId xmlns:p14="http://schemas.microsoft.com/office/powerpoint/2010/main" val="588123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95400" y="537510"/>
            <a:ext cx="9904095" cy="5601533"/>
          </a:xfrm>
        </p:spPr>
        <p:txBody>
          <a:bodyPr/>
          <a:lstStyle/>
          <a:p>
            <a:pPr marL="514350" indent="-514350" algn="just">
              <a:buFont typeface="+mj-lt"/>
              <a:buAutoNum type="arabicPeriod" startAt="3"/>
            </a:pPr>
            <a:r>
              <a:rPr lang="en-US" dirty="0"/>
              <a:t>Drafting can be done either on ordinary brown paper or a chart paper, which should not however be too thin.</a:t>
            </a:r>
          </a:p>
          <a:p>
            <a:pPr marL="514350" indent="-514350" algn="just">
              <a:buFont typeface="+mj-lt"/>
              <a:buAutoNum type="arabicPeriod" startAt="3"/>
            </a:pPr>
            <a:endParaRPr lang="en-US" dirty="0"/>
          </a:p>
          <a:p>
            <a:pPr marL="514350" lvl="0" indent="-514350" algn="just">
              <a:buFont typeface="+mj-lt"/>
              <a:buAutoNum type="arabicPeriod" startAt="3"/>
            </a:pPr>
            <a:r>
              <a:rPr lang="en-US" dirty="0"/>
              <a:t>To draw an accurate draft, use a pencil, and a ruler for drawing straight lines.  </a:t>
            </a:r>
          </a:p>
          <a:p>
            <a:pPr marL="514350" lvl="0" indent="-514350" algn="just">
              <a:buFont typeface="+mj-lt"/>
              <a:buAutoNum type="arabicPeriod" startAt="3"/>
            </a:pPr>
            <a:endParaRPr lang="en-IN" dirty="0"/>
          </a:p>
          <a:p>
            <a:pPr marL="514350" lvl="0" indent="-514350" algn="just">
              <a:buFont typeface="+mj-lt"/>
              <a:buAutoNum type="arabicPeriod" startAt="3"/>
            </a:pPr>
            <a:r>
              <a:rPr lang="en-US" dirty="0"/>
              <a:t>To get the corners at right angles, keep an L-scale or set squares ready.</a:t>
            </a:r>
          </a:p>
          <a:p>
            <a:pPr marL="514350" lvl="0" indent="-514350" algn="just">
              <a:buFont typeface="+mj-lt"/>
              <a:buAutoNum type="arabicPeriod" startAt="3"/>
            </a:pPr>
            <a:endParaRPr lang="en-IN" dirty="0"/>
          </a:p>
          <a:p>
            <a:pPr marL="514350" lvl="0" indent="-514350" algn="just">
              <a:buFont typeface="+mj-lt"/>
              <a:buAutoNum type="arabicPeriod" startAt="3"/>
            </a:pPr>
            <a:r>
              <a:rPr lang="en-US" dirty="0"/>
              <a:t>Before drafting, it is essential to understand the   procedures and instructions clearly, and to have practice in drawing a well-balanced pattern with smooth curves and straight lines.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spTree>
    <p:extLst>
      <p:ext uri="{BB962C8B-B14F-4D97-AF65-F5344CB8AC3E}">
        <p14:creationId xmlns:p14="http://schemas.microsoft.com/office/powerpoint/2010/main" val="1511300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022" y="692696"/>
            <a:ext cx="10441159" cy="984885"/>
          </a:xfrm>
        </p:spPr>
        <p:txBody>
          <a:bodyPr/>
          <a:lstStyle/>
          <a:p>
            <a:r>
              <a:rPr lang="en-US" sz="3200" dirty="0"/>
              <a:t>One must understand the following principles before starting to attempt drafting:</a:t>
            </a:r>
            <a:endParaRPr lang="en-IN" sz="3200" dirty="0"/>
          </a:p>
        </p:txBody>
      </p:sp>
      <p:sp>
        <p:nvSpPr>
          <p:cNvPr id="3" name="Text Placeholder 2"/>
          <p:cNvSpPr>
            <a:spLocks noGrp="1"/>
          </p:cNvSpPr>
          <p:nvPr>
            <p:ph type="body" idx="1"/>
          </p:nvPr>
        </p:nvSpPr>
        <p:spPr>
          <a:xfrm>
            <a:off x="764553" y="2204864"/>
            <a:ext cx="9904095" cy="3447098"/>
          </a:xfrm>
        </p:spPr>
        <p:txBody>
          <a:bodyPr/>
          <a:lstStyle/>
          <a:p>
            <a:pPr marL="514350" indent="-514350" algn="just">
              <a:buFont typeface="+mj-lt"/>
              <a:buAutoNum type="arabicPeriod"/>
            </a:pPr>
            <a:r>
              <a:rPr lang="en-US" dirty="0"/>
              <a:t>Patterns are to be made slightly larger than body measurements to allow for freedom of movement, ease of action and comfort in wearing. </a:t>
            </a:r>
            <a:endParaRPr lang="en-IN" dirty="0"/>
          </a:p>
          <a:p>
            <a:pPr marL="514350" indent="-514350" algn="just">
              <a:buFont typeface="+mj-lt"/>
              <a:buAutoNum type="arabicPeriod"/>
            </a:pPr>
            <a:endParaRPr lang="en-IN" dirty="0"/>
          </a:p>
          <a:p>
            <a:pPr marL="514350" indent="-514350" algn="just">
              <a:buFont typeface="+mj-lt"/>
              <a:buAutoNum type="arabicPeriod"/>
            </a:pPr>
            <a:r>
              <a:rPr lang="en-US" dirty="0"/>
              <a:t>As the left and right sides are same so half part of front and half part of back is to be drafted. Drafting is to be started with back part. For sleeves, full pattern must be drafted.</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spTree>
    <p:extLst>
      <p:ext uri="{BB962C8B-B14F-4D97-AF65-F5344CB8AC3E}">
        <p14:creationId xmlns:p14="http://schemas.microsoft.com/office/powerpoint/2010/main" val="13143740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95400" y="2636912"/>
            <a:ext cx="9904095" cy="1292662"/>
          </a:xfrm>
        </p:spPr>
        <p:txBody>
          <a:bodyPr/>
          <a:lstStyle/>
          <a:p>
            <a:pPr marL="514350" indent="-514350" algn="just">
              <a:buFont typeface="+mj-lt"/>
              <a:buAutoNum type="arabicPeriod" startAt="3"/>
            </a:pPr>
            <a:r>
              <a:rPr lang="en-US" dirty="0"/>
              <a:t>Basic blocks include - plain bodice, plain sleeve, and plain skirt without seam allowances, as they help in making variations in designs.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spTree>
    <p:extLst>
      <p:ext uri="{BB962C8B-B14F-4D97-AF65-F5344CB8AC3E}">
        <p14:creationId xmlns:p14="http://schemas.microsoft.com/office/powerpoint/2010/main" val="3297307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032" y="188640"/>
            <a:ext cx="10297143" cy="1354217"/>
          </a:xfrm>
        </p:spPr>
        <p:txBody>
          <a:bodyPr/>
          <a:lstStyle/>
          <a:p>
            <a:pPr algn="ctr"/>
            <a:r>
              <a:rPr lang="en-GB" dirty="0"/>
              <a:t>DRAFTING OF BASIC BODICE BLOCK FOR A CHILD</a:t>
            </a:r>
            <a:endParaRPr lang="en-IN" dirty="0"/>
          </a:p>
        </p:txBody>
      </p:sp>
      <p:sp>
        <p:nvSpPr>
          <p:cNvPr id="3" name="Text Placeholder 2"/>
          <p:cNvSpPr>
            <a:spLocks noGrp="1"/>
          </p:cNvSpPr>
          <p:nvPr>
            <p:ph type="body" idx="1"/>
          </p:nvPr>
        </p:nvSpPr>
        <p:spPr>
          <a:xfrm>
            <a:off x="911424" y="2560830"/>
            <a:ext cx="7696533" cy="3016210"/>
          </a:xfrm>
        </p:spPr>
        <p:txBody>
          <a:bodyPr/>
          <a:lstStyle/>
          <a:p>
            <a:pPr algn="just"/>
            <a:r>
              <a:rPr lang="en-GB" sz="2400" b="1" dirty="0">
                <a:solidFill>
                  <a:srgbClr val="FFFF00"/>
                </a:solidFill>
              </a:rPr>
              <a:t>Body Measurements:</a:t>
            </a:r>
            <a:endParaRPr lang="en-GB" sz="2400" dirty="0"/>
          </a:p>
          <a:p>
            <a:pPr marL="342900" indent="-342900">
              <a:buFont typeface="Arial" panose="020B0604020202020204" pitchFamily="34" charset="0"/>
              <a:buChar char="•"/>
            </a:pPr>
            <a:r>
              <a:rPr lang="en-US" sz="2400" dirty="0"/>
              <a:t>Sample measurements </a:t>
            </a:r>
            <a:endParaRPr lang="en-IN" sz="2400" dirty="0"/>
          </a:p>
          <a:p>
            <a:pPr marL="342900" indent="-342900">
              <a:buFont typeface="Arial" panose="020B0604020202020204" pitchFamily="34" charset="0"/>
              <a:buChar char="•"/>
            </a:pPr>
            <a:r>
              <a:rPr lang="en-US" sz="2400" dirty="0"/>
              <a:t>Chest = 22’’</a:t>
            </a:r>
            <a:endParaRPr lang="en-IN" sz="2400" dirty="0"/>
          </a:p>
          <a:p>
            <a:pPr marL="342900" indent="-342900">
              <a:buFont typeface="Arial" panose="020B0604020202020204" pitchFamily="34" charset="0"/>
              <a:buChar char="•"/>
            </a:pPr>
            <a:r>
              <a:rPr lang="en-US" sz="2400" dirty="0"/>
              <a:t>Waist length = 10 ½’’</a:t>
            </a:r>
            <a:endParaRPr lang="en-IN" sz="2400" dirty="0"/>
          </a:p>
          <a:p>
            <a:pPr marL="342900" indent="-342900">
              <a:buFont typeface="Arial" panose="020B0604020202020204" pitchFamily="34" charset="0"/>
              <a:buChar char="•"/>
            </a:pPr>
            <a:r>
              <a:rPr lang="en-US" sz="2400" dirty="0"/>
              <a:t>Waist = 23”</a:t>
            </a:r>
            <a:endParaRPr lang="en-IN" sz="2400" dirty="0"/>
          </a:p>
          <a:p>
            <a:pPr marL="342900" indent="-342900">
              <a:buFont typeface="Arial" panose="020B0604020202020204" pitchFamily="34" charset="0"/>
              <a:buChar char="•"/>
            </a:pPr>
            <a:r>
              <a:rPr lang="en-US" sz="2400" dirty="0"/>
              <a:t>Shoulder= 10”</a:t>
            </a:r>
            <a:endParaRPr lang="en-IN" sz="2400" dirty="0"/>
          </a:p>
          <a:p>
            <a:pPr marL="342900" indent="-342900">
              <a:buFont typeface="Arial" panose="020B0604020202020204" pitchFamily="34" charset="0"/>
              <a:buChar char="•"/>
            </a:pPr>
            <a:r>
              <a:rPr lang="en-US" sz="2400" dirty="0"/>
              <a:t>Sleeve length = 5”</a:t>
            </a:r>
            <a:endParaRPr lang="en-IN" sz="2400" dirty="0"/>
          </a:p>
          <a:p>
            <a:pPr marL="342900" indent="-342900">
              <a:buFont typeface="Arial" panose="020B0604020202020204" pitchFamily="34" charset="0"/>
              <a:buChar char="•"/>
            </a:pPr>
            <a:r>
              <a:rPr lang="en-US" sz="2400" dirty="0"/>
              <a:t>Sleeve width = 5</a:t>
            </a:r>
            <a:r>
              <a:rPr lang="en-US" dirty="0"/>
              <a:t>”</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pic>
        <p:nvPicPr>
          <p:cNvPr id="6" name="Picture 5" descr="Fig.3.8.jpg"/>
          <p:cNvPicPr/>
          <p:nvPr/>
        </p:nvPicPr>
        <p:blipFill>
          <a:blip r:embed="rId2" cstate="print"/>
          <a:stretch>
            <a:fillRect/>
          </a:stretch>
        </p:blipFill>
        <p:spPr>
          <a:xfrm>
            <a:off x="6672064" y="2286349"/>
            <a:ext cx="2948275" cy="3565173"/>
          </a:xfrm>
          <a:prstGeom prst="rect">
            <a:avLst/>
          </a:prstGeom>
        </p:spPr>
      </p:pic>
    </p:spTree>
    <p:extLst>
      <p:ext uri="{BB962C8B-B14F-4D97-AF65-F5344CB8AC3E}">
        <p14:creationId xmlns:p14="http://schemas.microsoft.com/office/powerpoint/2010/main" val="945479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2625</TotalTime>
  <Words>1163</Words>
  <Application>Microsoft Office PowerPoint</Application>
  <PresentationFormat>Widescreen</PresentationFormat>
  <Paragraphs>228</Paragraphs>
  <Slides>21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Arial</vt:lpstr>
      <vt:lpstr>Bookman Old Style</vt:lpstr>
      <vt:lpstr>Calibri</vt:lpstr>
      <vt:lpstr>Century Schoolbook</vt:lpstr>
      <vt:lpstr>Wingdings</vt:lpstr>
      <vt:lpstr>Office Theme</vt:lpstr>
      <vt:lpstr>4_Office Theme</vt:lpstr>
      <vt:lpstr>JOB ROLE – SELF EMPLOYEED TAILOR</vt:lpstr>
      <vt:lpstr>PowerPoint Presentation</vt:lpstr>
      <vt:lpstr>Content</vt:lpstr>
      <vt:lpstr>Session Objectives</vt:lpstr>
      <vt:lpstr>PRINCIPLES OF PATTERN DRAFTING</vt:lpstr>
      <vt:lpstr>PowerPoint Presentation</vt:lpstr>
      <vt:lpstr>One must understand the following principles before starting to attempt drafting:</vt:lpstr>
      <vt:lpstr>PowerPoint Presentation</vt:lpstr>
      <vt:lpstr>DRAFTING OF BASIC BODICE BLOCK FOR A CHILD</vt:lpstr>
      <vt:lpstr>PowerPoint Presentation</vt:lpstr>
      <vt:lpstr>PowerPoint Presentation</vt:lpstr>
      <vt:lpstr>PowerPoint Presentation</vt:lpstr>
      <vt:lpstr>PowerPoint Presentation</vt:lpstr>
      <vt:lpstr>DRAFTING OF BASIC BODICE BLOCK FOR ADULT</vt:lpstr>
      <vt:lpstr>PowerPoint Presentation</vt:lpstr>
      <vt:lpstr>PowerPoint Presentation</vt:lpstr>
      <vt:lpstr>Darts</vt:lpstr>
      <vt:lpstr>Basic Sleeve Pattern </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214</cp:revision>
  <dcterms:created xsi:type="dcterms:W3CDTF">2020-07-27T09:02:30Z</dcterms:created>
  <dcterms:modified xsi:type="dcterms:W3CDTF">2022-06-28T09:48:55Z</dcterms:modified>
</cp:coreProperties>
</file>