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7" r:id="rId2"/>
    <p:sldId id="257" r:id="rId3"/>
    <p:sldId id="258" r:id="rId4"/>
    <p:sldId id="259" r:id="rId5"/>
    <p:sldId id="261" r:id="rId6"/>
    <p:sldId id="296" r:id="rId7"/>
    <p:sldId id="295" r:id="rId8"/>
    <p:sldId id="269" r:id="rId9"/>
    <p:sldId id="270" r:id="rId10"/>
    <p:sldId id="338" r:id="rId11"/>
    <p:sldId id="291" r:id="rId12"/>
    <p:sldId id="271" r:id="rId13"/>
    <p:sldId id="292" r:id="rId14"/>
    <p:sldId id="272" r:id="rId15"/>
    <p:sldId id="273" r:id="rId16"/>
    <p:sldId id="293" r:id="rId17"/>
    <p:sldId id="316" r:id="rId18"/>
    <p:sldId id="275" r:id="rId19"/>
    <p:sldId id="317" r:id="rId20"/>
    <p:sldId id="318" r:id="rId21"/>
    <p:sldId id="321" r:id="rId22"/>
    <p:sldId id="322" r:id="rId23"/>
    <p:sldId id="323" r:id="rId24"/>
    <p:sldId id="324" r:id="rId25"/>
    <p:sldId id="265" r:id="rId26"/>
    <p:sldId id="307" r:id="rId27"/>
  </p:sldIdLst>
  <p:sldSz cx="12192000" cy="6858000"/>
  <p:notesSz cx="12192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437" y="-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61641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3999139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2659370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42694620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433571" y="1178052"/>
            <a:ext cx="762762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19327" y="2999232"/>
            <a:ext cx="2248662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433827" y="2999232"/>
            <a:ext cx="883157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5127" y="390330"/>
            <a:ext cx="10041745" cy="432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4079" y="2459734"/>
            <a:ext cx="8403840" cy="166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hyperlink" Target="http://www.psscive.ac.in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jdpsscive@gmail.com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hyperlink" Target="http://www.psscive.ac.i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7999"/>
                </a:moveTo>
                <a:lnTo>
                  <a:pt x="10835639" y="6857999"/>
                </a:lnTo>
                <a:lnTo>
                  <a:pt x="108356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1247" y="944880"/>
            <a:ext cx="2711957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19044" y="944880"/>
            <a:ext cx="753618" cy="8999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642109" y="787622"/>
            <a:ext cx="716280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3200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J</a:t>
            </a:r>
            <a:r>
              <a:rPr sz="3200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B</a:t>
            </a:r>
            <a:r>
              <a:rPr sz="3200" spc="-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R</a:t>
            </a:r>
            <a:r>
              <a:rPr sz="3200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L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3200" spc="-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–</a:t>
            </a:r>
            <a:r>
              <a:rPr sz="3200" spc="-105" dirty="0">
                <a:solidFill>
                  <a:srgbClr val="FFFF00"/>
                </a:solidFill>
                <a:latin typeface="Century Schoolbook"/>
                <a:cs typeface="Century Schoolbook"/>
              </a:rPr>
              <a:t> </a:t>
            </a:r>
            <a:r>
              <a:rPr lang="en-US"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HAND </a:t>
            </a:r>
            <a:r>
              <a:rPr lang="en-US" sz="3200" spc="-5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EMBROIDERER ADDAWALA</a:t>
            </a:r>
            <a:endParaRPr sz="3200" dirty="0">
              <a:latin typeface="Century Schoolbook"/>
              <a:cs typeface="Century Schoolbook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65932" y="1935479"/>
            <a:ext cx="1552194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351020" y="1935479"/>
            <a:ext cx="659129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36008" y="1935479"/>
            <a:ext cx="3501390" cy="7871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50820" y="2362200"/>
            <a:ext cx="6619494" cy="78714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600200" y="1981200"/>
            <a:ext cx="8534399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14984" algn="ctr">
              <a:lnSpc>
                <a:spcPct val="100000"/>
              </a:lnSpc>
            </a:pP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Se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r</a:t>
            </a:r>
            <a:r>
              <a:rPr sz="2800" spc="-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–</a:t>
            </a:r>
            <a:r>
              <a:rPr sz="2800" spc="-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/>
                <a:cs typeface="Century Schoolbook"/>
              </a:rPr>
              <a:t>Apparel, Made-Ups and Home Furnishing</a:t>
            </a:r>
          </a:p>
          <a:p>
            <a:pPr marL="12700" marR="5080" indent="514984" algn="ctr">
              <a:lnSpc>
                <a:spcPct val="100000"/>
              </a:lnSpc>
            </a:pP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5" dirty="0">
                <a:solidFill>
                  <a:srgbClr val="FFFFFF"/>
                </a:solidFill>
                <a:latin typeface="Century Schoolbook"/>
                <a:cs typeface="Century Schoolbook"/>
              </a:rPr>
              <a:t>(</a:t>
            </a:r>
            <a:r>
              <a:rPr sz="2800" spc="-75" dirty="0">
                <a:solidFill>
                  <a:srgbClr val="FFFFFF"/>
                </a:solidFill>
                <a:latin typeface="Century Schoolbook"/>
                <a:cs typeface="Century Schoolbook"/>
              </a:rPr>
              <a:t>Qu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ali</a:t>
            </a:r>
            <a:r>
              <a:rPr sz="2800" spc="-55" dirty="0">
                <a:solidFill>
                  <a:srgbClr val="FFFFFF"/>
                </a:solidFill>
                <a:latin typeface="Century Schoolbook"/>
                <a:cs typeface="Century Schoolbook"/>
              </a:rPr>
              <a:t>f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ic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ati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75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k</a:t>
            </a:r>
            <a:r>
              <a:rPr sz="2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d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:</a:t>
            </a:r>
            <a:r>
              <a:rPr sz="2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/>
                <a:cs typeface="Times New Roman"/>
              </a:rPr>
              <a:t>AMH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/</a:t>
            </a:r>
            <a:r>
              <a:rPr sz="2800" spc="-25" dirty="0">
                <a:solidFill>
                  <a:srgbClr val="FFFFFF"/>
                </a:solidFill>
                <a:latin typeface="Century Schoolbook"/>
                <a:cs typeface="Century Schoolbook"/>
              </a:rPr>
              <a:t>Q</a:t>
            </a:r>
            <a:r>
              <a:rPr sz="2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IN" sz="2800" spc="-3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r>
              <a:rPr lang="en-US" sz="2800" spc="-30" dirty="0" smtClean="0">
                <a:solidFill>
                  <a:srgbClr val="FFFFFF"/>
                </a:solidFill>
                <a:latin typeface="Times New Roman"/>
                <a:cs typeface="Times New Roman"/>
              </a:rPr>
              <a:t>010</a:t>
            </a:r>
            <a:r>
              <a:rPr sz="2800" spc="-10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)</a:t>
            </a:r>
            <a:r>
              <a:rPr lang="en-IN" sz="2800" spc="-10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 </a:t>
            </a:r>
            <a:endParaRPr lang="en-IN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12700" marR="5080" indent="514984" algn="ctr">
              <a:lnSpc>
                <a:spcPct val="100000"/>
              </a:lnSpc>
            </a:pPr>
            <a:endParaRPr lang="en-IN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12700" marR="5080" indent="514984" algn="ctr">
              <a:lnSpc>
                <a:spcPct val="100000"/>
              </a:lnSpc>
            </a:pPr>
            <a:r>
              <a:rPr lang="en-IN"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Class X</a:t>
            </a:r>
            <a:endParaRPr sz="2800" dirty="0">
              <a:latin typeface="Century Schoolbook"/>
              <a:cs typeface="Century Schoolbook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90955" y="4405884"/>
            <a:ext cx="809244" cy="11795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650239" y="4496884"/>
            <a:ext cx="9146540" cy="179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170" marR="85090" indent="916940">
              <a:lnSpc>
                <a:spcPct val="110000"/>
              </a:lnSpc>
            </a:pP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PS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en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ra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u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f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V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on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du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hy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am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la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H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B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ho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–</a:t>
            </a:r>
            <a:r>
              <a:rPr sz="2600" spc="2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46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2</a:t>
            </a:r>
            <a:r>
              <a:rPr sz="2600" spc="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01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3</a:t>
            </a:r>
            <a:r>
              <a:rPr sz="26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Ma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dh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y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r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de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nd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ia</a:t>
            </a:r>
            <a:endParaRPr sz="2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25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_________________________________________________________</a:t>
            </a:r>
            <a:endParaRPr sz="25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459"/>
              </a:spcBef>
            </a:pPr>
            <a:r>
              <a:rPr sz="3000" spc="-2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2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2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.</a:t>
            </a:r>
            <a:r>
              <a:rPr sz="3000" spc="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p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ss</a:t>
            </a:r>
            <a:r>
              <a:rPr sz="3000" spc="-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c</a:t>
            </a:r>
            <a:r>
              <a:rPr sz="300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v</a:t>
            </a:r>
            <a:r>
              <a:rPr sz="3000" spc="1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e</a:t>
            </a:r>
            <a:r>
              <a:rPr sz="3000" spc="-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.ac.</a:t>
            </a:r>
            <a:r>
              <a:rPr sz="3000" spc="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i</a:t>
            </a:r>
            <a:r>
              <a:rPr sz="3000" spc="-2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n</a:t>
            </a:r>
            <a:endParaRPr sz="3000" dirty="0">
              <a:latin typeface="Century Schoolbook"/>
              <a:cs typeface="Century Schoolbook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</a:t>
            </a:fld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533400"/>
            <a:ext cx="10134600" cy="3877985"/>
          </a:xfrm>
        </p:spPr>
        <p:txBody>
          <a:bodyPr/>
          <a:lstStyle/>
          <a:p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5: To complete the stitch, the working thread should be pulled up and away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from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embroiderer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6: Now as the coil tightens, the direction of pulling of the thread should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be changed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it should then be pulled towards the embroiderer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7: Now insert the needle at the point where the thread first emerged. This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bullion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stitch.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648200"/>
            <a:ext cx="1905000" cy="1968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4648200"/>
            <a:ext cx="201231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5029200"/>
            <a:ext cx="427482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10</a:t>
            </a:fld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11</a:t>
            </a:fld>
            <a:endParaRPr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13716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6" name="object 2"/>
          <p:cNvSpPr txBox="1"/>
          <p:nvPr/>
        </p:nvSpPr>
        <p:spPr>
          <a:xfrm>
            <a:off x="457200" y="1838251"/>
            <a:ext cx="10058400" cy="29623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49200" indent="-1249200" algn="just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            It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a stitch type that creates small tight knots. Grouping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of these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knots can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form pleasant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centres of flowers and other emphasis in a dainty piece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work. As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filling stitch, French knot can be used to fill in small circles and centre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flowers. Many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closely done French knot stitches can give ‘wool-like appearance’ and can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be used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creatively.</a:t>
            </a:r>
            <a:endParaRPr lang="en-US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6920" y="856074"/>
            <a:ext cx="2541080" cy="515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 algn="ctr">
              <a:lnSpc>
                <a:spcPts val="3304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French Knot</a:t>
            </a:r>
            <a:endParaRPr lang="en-US" sz="28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750006" y="6471790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12</a:t>
            </a:fld>
            <a:endParaRPr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13716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6" name="object 2"/>
          <p:cNvSpPr txBox="1"/>
          <p:nvPr/>
        </p:nvSpPr>
        <p:spPr>
          <a:xfrm>
            <a:off x="228600" y="1860590"/>
            <a:ext cx="6934200" cy="3016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49200" indent="-1249200"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           Though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working is similar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bullion stitches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but to make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French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knot, the coiling of thread is done only two to three times and then a needle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inserted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at the same point in the fabric, from where it emerges.</a:t>
            </a:r>
            <a:endParaRPr lang="en-GB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1524000"/>
            <a:ext cx="3048000" cy="4050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13</a:t>
            </a:fld>
            <a:endParaRPr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13716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6" name="object 2"/>
          <p:cNvSpPr txBox="1"/>
          <p:nvPr/>
        </p:nvSpPr>
        <p:spPr>
          <a:xfrm>
            <a:off x="76200" y="2177058"/>
            <a:ext cx="105156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49200" indent="-1249200" algn="just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           This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stitch is known as painting by thread, or silk shading as it appears like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shading done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a painting. In the first row, the stitches are of varying lengths. This gives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 uneven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edge into which more rows of stitches fit. There is no fixed line where one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row or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shade, meets the next. The colour variations given by the blending of colours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thread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make the designs look like a painting.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04272" y="1084674"/>
            <a:ext cx="5448928" cy="515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84200" indent="-571500" algn="just">
              <a:lnSpc>
                <a:spcPts val="3304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LONG AND SHORT STITCH</a:t>
            </a:r>
            <a:endParaRPr lang="en-US" sz="28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750006" y="6471790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14</a:t>
            </a:fld>
            <a:endParaRPr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13716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6" name="object 2"/>
          <p:cNvSpPr txBox="1"/>
          <p:nvPr/>
        </p:nvSpPr>
        <p:spPr>
          <a:xfrm>
            <a:off x="304800" y="457200"/>
            <a:ext cx="106680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49200" indent="-1249200" algn="just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1: Insert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downwards through the fabric towards the wrong side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fabric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held on the right hand and it is then threaded with the left hand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marL="1249200" indent="-1249200" algn="just">
              <a:lnSpc>
                <a:spcPts val="3304"/>
              </a:lnSpc>
            </a:pP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marL="1249200" indent="-1249200" algn="just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2: Catch the thread in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hook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marL="1249200" indent="-1249200" algn="just">
              <a:lnSpc>
                <a:spcPts val="3304"/>
              </a:lnSpc>
            </a:pP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marL="1249200" indent="-1249200" algn="just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3: Bring it upwards through the fabric towards the right side, without letting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go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thread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962400"/>
            <a:ext cx="4038600" cy="2652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15</a:t>
            </a:fld>
            <a:endParaRPr dirty="0"/>
          </a:p>
        </p:txBody>
      </p:sp>
      <p:sp>
        <p:nvSpPr>
          <p:cNvPr id="6" name="object 2"/>
          <p:cNvSpPr txBox="1"/>
          <p:nvPr/>
        </p:nvSpPr>
        <p:spPr>
          <a:xfrm>
            <a:off x="609600" y="762000"/>
            <a:ext cx="10134600" cy="3808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49200" indent="-1249200" algn="just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4: Make a straight stitch slightly longer than the usual stitch length. Now repeat steps 1, 2 and 3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marL="1249200" indent="-1249200" algn="just">
              <a:lnSpc>
                <a:spcPts val="3304"/>
              </a:lnSpc>
            </a:pP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marL="1249200" indent="-1249200" algn="just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5: This time make a straight stitch again but it should be shorter in length than the previous stitch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marL="1249200" indent="-1249200" algn="just">
              <a:lnSpc>
                <a:spcPts val="3304"/>
              </a:lnSpc>
            </a:pP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marL="1249200" indent="-1249200" algn="just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6: Continue repeating the steps from 1 to 5 in this manner till the complete motif is filled.</a:t>
            </a:r>
          </a:p>
          <a:p>
            <a:pPr marL="1249200" indent="-1249200" algn="just">
              <a:lnSpc>
                <a:spcPts val="3304"/>
              </a:lnSpc>
            </a:pP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4191000"/>
            <a:ext cx="2362200" cy="247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343400"/>
            <a:ext cx="327420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16</a:t>
            </a:fld>
            <a:endParaRPr dirty="0"/>
          </a:p>
        </p:txBody>
      </p:sp>
      <p:sp>
        <p:nvSpPr>
          <p:cNvPr id="6" name="object 2"/>
          <p:cNvSpPr txBox="1"/>
          <p:nvPr/>
        </p:nvSpPr>
        <p:spPr>
          <a:xfrm>
            <a:off x="228600" y="999721"/>
            <a:ext cx="8151913" cy="55015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49200" indent="-1249200" algn="just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           It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a series of flat stitches which are used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fill or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completely cover the design. It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mostly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used for filling leaves, flowers and other such motifs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marL="1249200" indent="-1249200" algn="just">
              <a:lnSpc>
                <a:spcPts val="3304"/>
              </a:lnSpc>
            </a:pP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marL="1249200" indent="-1249200" algn="just">
              <a:lnSpc>
                <a:spcPts val="3304"/>
              </a:lnSpc>
            </a:pP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Steps for doing satin 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stitch</a:t>
            </a:r>
          </a:p>
          <a:p>
            <a:pPr marL="1249200" indent="-1249200" algn="just">
              <a:lnSpc>
                <a:spcPts val="3304"/>
              </a:lnSpc>
            </a:pPr>
            <a:endParaRPr lang="en-IN" sz="2800" dirty="0" smtClean="0">
              <a:solidFill>
                <a:srgbClr val="FFFF00"/>
              </a:solidFill>
              <a:latin typeface="Century Schoolbook" pitchFamily="18" charset="0"/>
            </a:endParaRPr>
          </a:p>
          <a:p>
            <a:pPr marL="1249200" indent="-1249200" algn="just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1: Insert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downwards through the fabric towards the wrong side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of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fabric.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held on the right hand and it is then threaded with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left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hand.</a:t>
            </a:r>
          </a:p>
          <a:p>
            <a:pPr marL="1249200" indent="-1249200" algn="just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2: Catch the thread in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hook.</a:t>
            </a:r>
            <a:endParaRPr lang="en-US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64087" y="838200"/>
            <a:ext cx="716863" cy="515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27050" indent="-514350" algn="just">
              <a:lnSpc>
                <a:spcPts val="3304"/>
              </a:lnSpc>
              <a:buFont typeface="+mj-lt"/>
              <a:buAutoNum type="arabicPeriod" startAt="6"/>
            </a:pPr>
            <a:endParaRPr lang="en-US" sz="28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2281" y="152400"/>
            <a:ext cx="2411238" cy="515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84200" indent="-571500" algn="just">
              <a:lnSpc>
                <a:spcPts val="3304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Satin Stitch</a:t>
            </a:r>
            <a:endParaRPr lang="en-US" sz="28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55076" y="2743200"/>
            <a:ext cx="2470124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17</a:t>
            </a:fld>
            <a:endParaRPr dirty="0"/>
          </a:p>
        </p:txBody>
      </p:sp>
      <p:sp>
        <p:nvSpPr>
          <p:cNvPr id="6" name="object 2"/>
          <p:cNvSpPr txBox="1"/>
          <p:nvPr/>
        </p:nvSpPr>
        <p:spPr>
          <a:xfrm>
            <a:off x="381000" y="838200"/>
            <a:ext cx="10363200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3: Bring it upwards through the fabric towards the right side,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without letting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go the thread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4: Make a slightly slanting stitch from one edge of the motif to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opposite edge.</a:t>
            </a:r>
          </a:p>
          <a:p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5: Now repeat steps 1, 2, 3 and 4. Continue repeating the steps from 1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4 in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this manner till the complete motif/design is filled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6: To end the stitch, take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downwards and secure the thread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a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knot on the back side of the fabric.</a:t>
            </a:r>
            <a:endParaRPr lang="en-US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64087" y="838200"/>
            <a:ext cx="716863" cy="515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27050" indent="-514350" algn="just">
              <a:lnSpc>
                <a:spcPts val="3304"/>
              </a:lnSpc>
              <a:buFont typeface="+mj-lt"/>
              <a:buAutoNum type="arabicPeriod" startAt="6"/>
            </a:pPr>
            <a:endParaRPr lang="en-US" sz="28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18</a:t>
            </a:fld>
            <a:endParaRPr dirty="0"/>
          </a:p>
        </p:txBody>
      </p:sp>
      <p:sp>
        <p:nvSpPr>
          <p:cNvPr id="6" name="object 2"/>
          <p:cNvSpPr txBox="1"/>
          <p:nvPr/>
        </p:nvSpPr>
        <p:spPr>
          <a:xfrm>
            <a:off x="304800" y="1219200"/>
            <a:ext cx="7543800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is one of the most basic stitches of embroidery but it helps in creating very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beautiful designs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It is mostly used in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mukke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ka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kaam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tilla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work. It mainly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involves tacking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dori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or thread in various shapes, such as spiral, flower, leaves,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etc. Couching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involves two threads. One of the thread or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dori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laid on the design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other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thread is used to tack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dori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in place to make the pattern. Couching 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also used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 attach various decorative materials on the surface of the fabric.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58361" y="457200"/>
            <a:ext cx="1984839" cy="515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84200" indent="-571500" algn="just">
              <a:lnSpc>
                <a:spcPts val="3304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Couching</a:t>
            </a:r>
            <a:endParaRPr lang="en-US" sz="28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2514600"/>
            <a:ext cx="254216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19</a:t>
            </a:fld>
            <a:endParaRPr dirty="0"/>
          </a:p>
        </p:txBody>
      </p:sp>
      <p:sp>
        <p:nvSpPr>
          <p:cNvPr id="6" name="object 2"/>
          <p:cNvSpPr txBox="1"/>
          <p:nvPr/>
        </p:nvSpPr>
        <p:spPr>
          <a:xfrm>
            <a:off x="381000" y="1177528"/>
            <a:ext cx="10515600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Steps for couching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1: Fix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dori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/cord on the design with fabric glue or adhesive. Traditionally,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dori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was not glued to the fabric but this helps in couching it neatly. This 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especially helpful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for beginners.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2: Insert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downwards through the fabric towards the wrong side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fabric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held in the right hand and it is then threaded with the left hand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2057400"/>
            <a:ext cx="10134600" cy="23570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" algn="just">
              <a:lnSpc>
                <a:spcPct val="100000"/>
              </a:lnSpc>
            </a:pP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3200" b="1" spc="1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r>
              <a:rPr sz="3200" b="1" spc="1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IN"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2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:</a:t>
            </a:r>
            <a:r>
              <a:rPr sz="3200" spc="11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IN" sz="3200" b="1" spc="1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ADVANCED ADDA WORK STYLES AND STITCHES</a:t>
            </a:r>
            <a:endParaRPr sz="3200" dirty="0">
              <a:latin typeface="Century Schoolbook"/>
              <a:cs typeface="Century Schoolbook"/>
            </a:endParaRPr>
          </a:p>
          <a:p>
            <a:pPr algn="just">
              <a:lnSpc>
                <a:spcPct val="100000"/>
              </a:lnSpc>
            </a:pPr>
            <a:endParaRPr sz="3200" dirty="0">
              <a:latin typeface="Times New Roman"/>
              <a:cs typeface="Times New Roman"/>
            </a:endParaRPr>
          </a:p>
          <a:p>
            <a:pPr algn="just">
              <a:lnSpc>
                <a:spcPct val="100000"/>
              </a:lnSpc>
              <a:spcBef>
                <a:spcPts val="5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algn="just">
              <a:lnSpc>
                <a:spcPts val="3740"/>
              </a:lnSpc>
            </a:pP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-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3200" b="1" spc="20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15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1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3200" b="1" spc="114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IN" sz="3200" b="1" spc="5" dirty="0">
                <a:solidFill>
                  <a:srgbClr val="FFFF00"/>
                </a:solidFill>
                <a:latin typeface="Century Schoolbook"/>
                <a:cs typeface="Times New Roman"/>
              </a:rPr>
              <a:t>2</a:t>
            </a: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:</a:t>
            </a:r>
            <a:r>
              <a:rPr sz="3200" b="1" spc="105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3200" b="1" spc="10" dirty="0" smtClean="0">
                <a:solidFill>
                  <a:srgbClr val="FFFF00"/>
                </a:solidFill>
                <a:latin typeface="Century Schoolbook"/>
                <a:cs typeface="Times New Roman"/>
              </a:rPr>
              <a:t>Different Stitches of </a:t>
            </a:r>
            <a:r>
              <a:rPr lang="en-US" sz="3200" b="1" spc="10" dirty="0" err="1" smtClean="0">
                <a:solidFill>
                  <a:srgbClr val="FFFF00"/>
                </a:solidFill>
                <a:latin typeface="Century Schoolbook"/>
                <a:cs typeface="Times New Roman"/>
              </a:rPr>
              <a:t>Adda</a:t>
            </a:r>
            <a:r>
              <a:rPr lang="en-US" sz="3200" b="1" spc="10" dirty="0" smtClean="0">
                <a:solidFill>
                  <a:srgbClr val="FFFF00"/>
                </a:solidFill>
                <a:latin typeface="Century Schoolbook"/>
                <a:cs typeface="Times New Roman"/>
              </a:rPr>
              <a:t> Work</a:t>
            </a:r>
            <a:endParaRPr sz="3200" dirty="0">
              <a:latin typeface="Century Schoolbook"/>
              <a:cs typeface="Century Schoolbook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</a:t>
            </a:fld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20</a:t>
            </a:fld>
            <a:endParaRPr dirty="0"/>
          </a:p>
        </p:txBody>
      </p:sp>
      <p:sp>
        <p:nvSpPr>
          <p:cNvPr id="6" name="object 2"/>
          <p:cNvSpPr txBox="1"/>
          <p:nvPr/>
        </p:nvSpPr>
        <p:spPr>
          <a:xfrm>
            <a:off x="609600" y="609600"/>
            <a:ext cx="10287000" cy="55938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3: Catch the tacking thread in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hook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4: Bring it upwards through the fabric towards the right side near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dori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/cord, without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letting the thread go or come out of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5: Tack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dori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/cord with a horizontal stitch across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dori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/cord. Now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repeat steps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1, 2, 3 and 4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6: Continue repeating the steps from 1 to 4 in this manner till the motif/design is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completed.</a:t>
            </a:r>
            <a:endParaRPr lang="en-US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marL="1249200" indent="-1249200" algn="just">
              <a:lnSpc>
                <a:spcPts val="3304"/>
              </a:lnSpc>
            </a:pPr>
            <a:endParaRPr lang="en-US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21</a:t>
            </a:fld>
            <a:endParaRPr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13716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6935" y="457200"/>
            <a:ext cx="1064372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7050" indent="-514350" algn="just">
              <a:lnSpc>
                <a:spcPts val="3304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Herringbone </a:t>
            </a:r>
            <a:r>
              <a:rPr lang="en-US" sz="2800" b="1" dirty="0" smtClean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Stitch</a:t>
            </a:r>
          </a:p>
          <a:p>
            <a:pPr marL="527050" indent="-514350" algn="just">
              <a:lnSpc>
                <a:spcPts val="3304"/>
              </a:lnSpc>
            </a:pPr>
            <a:endParaRPr lang="en-US" sz="2800" b="1" dirty="0" smtClean="0">
              <a:solidFill>
                <a:srgbClr val="FFFF00"/>
              </a:solidFill>
              <a:latin typeface="Century Schoolbook" panose="02040604050505020304" pitchFamily="18" charset="0"/>
              <a:cs typeface="Century Schoolbook"/>
            </a:endParaRPr>
          </a:p>
          <a:p>
            <a:pPr marL="527050" indent="-514350" algn="just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    A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series of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criss-crossed diagonal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stitches are made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between the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two lines. These stitches will show up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as parallel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rows of running stitch on the reverse side of the fabric. Herringbone stitch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is one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of the most versatile embroidery stitches, as it can be used for filling as well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as edging 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too. It is also used in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chikankari</a:t>
            </a:r>
            <a:r>
              <a:rPr lang="en-IN" sz="2800" dirty="0" smtClean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embroidery for creating shadow work.</a:t>
            </a:r>
            <a:endParaRPr lang="en-US" sz="2800" dirty="0">
              <a:solidFill>
                <a:schemeClr val="bg1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750006" y="6471790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343400"/>
            <a:ext cx="69540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22</a:t>
            </a:fld>
            <a:endParaRPr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13716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6" name="object 2"/>
          <p:cNvSpPr txBox="1"/>
          <p:nvPr/>
        </p:nvSpPr>
        <p:spPr>
          <a:xfrm>
            <a:off x="838200" y="1643658"/>
            <a:ext cx="97536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49200" indent="-1249200" algn="just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1: Insert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downwards through the fabric towards the wrong side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of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fabric.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held in the right hand and threaded with the left hand.</a:t>
            </a:r>
          </a:p>
          <a:p>
            <a:pPr marL="1249200" indent="-1249200" algn="just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2: Catch the thread in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hook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marL="1249200" indent="-1249200" algn="just">
              <a:lnSpc>
                <a:spcPts val="3304"/>
              </a:lnSpc>
            </a:pP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marL="1249200" indent="-1249200" algn="just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3: Bring it upwards through the fabric towards the right side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without letting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thread go.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750006" y="6471790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23</a:t>
            </a:fld>
            <a:endParaRPr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13716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6" name="object 2"/>
          <p:cNvSpPr txBox="1"/>
          <p:nvPr/>
        </p:nvSpPr>
        <p:spPr>
          <a:xfrm>
            <a:off x="609600" y="1143000"/>
            <a:ext cx="10210800" cy="3808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49200" indent="-1249200" algn="just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4: Since this stitch is worked between two parallel lines, bring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at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base of one of the lines. Now make a diagonal stitch and end it on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other line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at a slightly higher level. Now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again on the back side. Then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make a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small back stitch come again on the top. Now make another diagonal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stitch,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slightly lower level from the previous stitch. You now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havea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criss-cross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stitch which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known as herringbone stitch.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24</a:t>
            </a:fld>
            <a:endParaRPr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13716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6935" y="457200"/>
            <a:ext cx="10643729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4200" indent="-571500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5: Now repeat steps 1, 2, 3 and 4. Continue repeating the steps from 1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4 in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this manner till the criss-cross stitches completely cover the design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marL="584200" indent="-571500">
              <a:lnSpc>
                <a:spcPts val="3304"/>
              </a:lnSpc>
            </a:pP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marL="584200" indent="-571500">
              <a:lnSpc>
                <a:spcPts val="3304"/>
              </a:lnSpc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6: To end the stitch, take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downwards and secure the thread with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knot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on the back side of the fabric.</a:t>
            </a:r>
            <a:endParaRPr lang="en-US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750006" y="6471790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733800"/>
            <a:ext cx="477501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73094" y="1600200"/>
            <a:ext cx="2793365" cy="585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mm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ar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y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84619" y="6230490"/>
            <a:ext cx="53467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600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2</a:t>
            </a:r>
            <a:r>
              <a:rPr lang="en-US" sz="3600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5</a:t>
            </a:r>
            <a:endParaRPr sz="3600" dirty="0">
              <a:latin typeface="Century Schoolbook"/>
              <a:cs typeface="Century School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26746" y="2819400"/>
            <a:ext cx="8886063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In</a:t>
            </a:r>
            <a:r>
              <a:rPr sz="2800" spc="-15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thi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se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ion,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you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have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learnt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bout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the</a:t>
            </a:r>
            <a:r>
              <a:rPr sz="2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advanced </a:t>
            </a:r>
            <a:r>
              <a:rPr lang="en-US" sz="2800" spc="-15" dirty="0" err="1" smtClean="0">
                <a:solidFill>
                  <a:srgbClr val="FFFFFF"/>
                </a:solidFill>
                <a:latin typeface="Century Schoolbook"/>
                <a:cs typeface="Century Schoolbook"/>
              </a:rPr>
              <a:t>adda</a:t>
            </a:r>
            <a:r>
              <a:rPr lang="en-US" sz="2800" spc="-1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-</a:t>
            </a:r>
            <a:r>
              <a:rPr lang="en-US" sz="2800" spc="-1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work </a:t>
            </a:r>
            <a:r>
              <a:rPr lang="en-US"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stitches.</a:t>
            </a:r>
            <a:endParaRPr sz="2800" spc="-15" dirty="0">
              <a:solidFill>
                <a:srgbClr val="FFFFFF"/>
              </a:solidFill>
              <a:latin typeface="Century Schoolbook"/>
              <a:cs typeface="Century Schoolbook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484619" y="6230490"/>
            <a:ext cx="53467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600" dirty="0" smtClean="0">
                <a:solidFill>
                  <a:schemeClr val="bg1"/>
                </a:solidFill>
                <a:latin typeface="Century Schoolbook"/>
                <a:cs typeface="Century Schoolbook"/>
              </a:rPr>
              <a:t>2</a:t>
            </a:r>
            <a:r>
              <a:rPr lang="en-US" sz="3600" dirty="0" smtClean="0">
                <a:solidFill>
                  <a:schemeClr val="bg1"/>
                </a:solidFill>
                <a:latin typeface="Century Schoolbook"/>
                <a:cs typeface="Century Schoolbook"/>
              </a:rPr>
              <a:t>6</a:t>
            </a:r>
            <a:endParaRPr sz="3600" dirty="0">
              <a:solidFill>
                <a:schemeClr val="bg1"/>
              </a:solidFill>
              <a:latin typeface="Century Schoolbook"/>
              <a:cs typeface="Century Schoolbook"/>
            </a:endParaRPr>
          </a:p>
        </p:txBody>
      </p:sp>
      <p:sp>
        <p:nvSpPr>
          <p:cNvPr id="12" name="object 4">
            <a:extLst>
              <a:ext uri="{FF2B5EF4-FFF2-40B4-BE49-F238E27FC236}">
                <a16:creationId xmlns="" xmlns:a16="http://schemas.microsoft.com/office/drawing/2014/main" id="{1439A125-05F6-B55D-5A03-24E7A1BD4367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2">
            <a:extLst>
              <a:ext uri="{FF2B5EF4-FFF2-40B4-BE49-F238E27FC236}">
                <a16:creationId xmlns="" xmlns:a16="http://schemas.microsoft.com/office/drawing/2014/main" id="{CF1F062D-398B-0932-8B1B-0E69AEDCA8E4}"/>
              </a:ext>
            </a:extLst>
          </p:cNvPr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4" name="object 4">
            <a:extLst>
              <a:ext uri="{FF2B5EF4-FFF2-40B4-BE49-F238E27FC236}">
                <a16:creationId xmlns="" xmlns:a16="http://schemas.microsoft.com/office/drawing/2014/main" id="{F1B7F942-D7BB-993A-F742-0C2AADA6E039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5" name="object 5">
            <a:extLst>
              <a:ext uri="{FF2B5EF4-FFF2-40B4-BE49-F238E27FC236}">
                <a16:creationId xmlns="" xmlns:a16="http://schemas.microsoft.com/office/drawing/2014/main" id="{416D170B-DD25-0E64-44A5-019C14501A3B}"/>
              </a:ext>
            </a:extLst>
          </p:cNvPr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4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16" name="object 7">
            <a:extLst>
              <a:ext uri="{FF2B5EF4-FFF2-40B4-BE49-F238E27FC236}">
                <a16:creationId xmlns="" xmlns:a16="http://schemas.microsoft.com/office/drawing/2014/main" id="{330A5759-1931-53BB-C599-4759AABAA3ED}"/>
              </a:ext>
            </a:extLst>
          </p:cNvPr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17" name="object 8">
            <a:extLst>
              <a:ext uri="{FF2B5EF4-FFF2-40B4-BE49-F238E27FC236}">
                <a16:creationId xmlns="" xmlns:a16="http://schemas.microsoft.com/office/drawing/2014/main" id="{C554CD18-EC01-BEF6-3674-33ECD9813834}"/>
              </a:ext>
            </a:extLst>
          </p:cNvPr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8" name="object 9">
            <a:extLst>
              <a:ext uri="{FF2B5EF4-FFF2-40B4-BE49-F238E27FC236}">
                <a16:creationId xmlns="" xmlns:a16="http://schemas.microsoft.com/office/drawing/2014/main" id="{9E6B5C7A-F7BE-F568-AFDD-ACB858C3277A}"/>
              </a:ext>
            </a:extLst>
          </p:cNvPr>
          <p:cNvSpPr txBox="1">
            <a:spLocks noGrp="1"/>
          </p:cNvSpPr>
          <p:nvPr/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latin typeface="Bookman Old Style" panose="02050604050505020204" pitchFamily="18" charset="0"/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Khanna</a:t>
            </a:r>
            <a:endParaRPr sz="2800" dirty="0">
              <a:latin typeface="Bookman Old Style" panose="02050604050505020204" pitchFamily="18" charset="0"/>
              <a:cs typeface="Century Schoolbook"/>
            </a:endParaRPr>
          </a:p>
        </p:txBody>
      </p:sp>
      <p:sp>
        <p:nvSpPr>
          <p:cNvPr id="19" name="object 10">
            <a:extLst>
              <a:ext uri="{FF2B5EF4-FFF2-40B4-BE49-F238E27FC236}">
                <a16:creationId xmlns="" xmlns:a16="http://schemas.microsoft.com/office/drawing/2014/main" id="{23618B77-E129-BDE8-F325-76F8DBA9B665}"/>
              </a:ext>
            </a:extLst>
          </p:cNvPr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 Academic Support – </a:t>
            </a:r>
            <a:r>
              <a:rPr lang="en-IN" sz="2400" spc="-5" dirty="0">
                <a:solidFill>
                  <a:schemeClr val="bg1"/>
                </a:solidFill>
                <a:latin typeface="Bookman Old Style" panose="02050604050505020204" pitchFamily="18" charset="0"/>
                <a:cs typeface="Century Schoolbook"/>
              </a:rPr>
              <a:t>Nupur Srivastava &amp; Shivangi Vig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Bookman Old Style" panose="020506040505050202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Bookman Old Style" panose="020506040505050202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Vani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Pandya</a:t>
            </a:r>
            <a:r>
              <a:rPr lang="en-IN" sz="2400" dirty="0">
                <a:latin typeface="Bookman Old Style" panose="020506040505050202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Bookman Old Style" panose="02050604050505020204" pitchFamily="18" charset="0"/>
              <a:cs typeface="Century Schoolboo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7609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00" y="609600"/>
            <a:ext cx="232981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ont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3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52140048"/>
              </p:ext>
            </p:extLst>
          </p:nvPr>
        </p:nvGraphicFramePr>
        <p:xfrm>
          <a:off x="1600200" y="1828800"/>
          <a:ext cx="8528276" cy="2514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05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226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2865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T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tle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Slide</a:t>
                      </a:r>
                      <a:r>
                        <a:rPr sz="2000" b="1" spc="6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No.</a:t>
                      </a:r>
                      <a:endParaRPr sz="200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>
                          <a:latin typeface="Century Schoolbook"/>
                          <a:cs typeface="Century Schoolbook"/>
                        </a:rPr>
                        <a:t>Session</a:t>
                      </a:r>
                      <a:r>
                        <a:rPr sz="2000" spc="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>
                          <a:latin typeface="Century Schoolbook"/>
                          <a:cs typeface="Century Schoolbook"/>
                        </a:rPr>
                        <a:t>Objecti</a:t>
                      </a:r>
                      <a:r>
                        <a:rPr sz="2000" spc="-10">
                          <a:latin typeface="Century Schoolbook"/>
                          <a:cs typeface="Century Schoolbook"/>
                        </a:rPr>
                        <a:t>v</a:t>
                      </a:r>
                      <a:r>
                        <a:rPr sz="2000">
                          <a:latin typeface="Century Schoolbook"/>
                          <a:cs typeface="Century Schoolbook"/>
                        </a:rPr>
                        <a:t>es</a:t>
                      </a:r>
                      <a:endParaRPr lang="en-IN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4</a:t>
                      </a:r>
                      <a:endParaRPr sz="200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tabLst>
                          <a:tab pos="4305300" algn="l"/>
                        </a:tabLst>
                      </a:pPr>
                      <a:r>
                        <a:rPr lang="en-US" sz="2000" dirty="0" smtClean="0">
                          <a:latin typeface="Century Schoolbook"/>
                          <a:cs typeface="Century Schoolbook"/>
                        </a:rPr>
                        <a:t>Introduction</a:t>
                      </a:r>
                      <a:endParaRPr lang="en-US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>
                          <a:latin typeface="Century Schoolbook"/>
                          <a:cs typeface="Century Schoolbook"/>
                        </a:rPr>
                        <a:t>5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tabLst>
                          <a:tab pos="4305300" algn="l"/>
                        </a:tabLst>
                      </a:pPr>
                      <a:r>
                        <a:rPr lang="en-US" sz="2000" dirty="0" err="1" smtClean="0">
                          <a:latin typeface="Century Schoolbook"/>
                          <a:cs typeface="Century Schoolbook"/>
                        </a:rPr>
                        <a:t>Adda</a:t>
                      </a:r>
                      <a:r>
                        <a:rPr lang="en-US" sz="2000" dirty="0" smtClean="0">
                          <a:latin typeface="Century Schoolbook"/>
                          <a:cs typeface="Century Schoolbook"/>
                        </a:rPr>
                        <a:t>-work</a:t>
                      </a:r>
                      <a:r>
                        <a:rPr lang="en-US" sz="2000" baseline="0" dirty="0" smtClean="0">
                          <a:latin typeface="Century Schoolbook"/>
                          <a:cs typeface="Century Schoolbook"/>
                        </a:rPr>
                        <a:t> stitches</a:t>
                      </a:r>
                      <a:endParaRPr lang="en-US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 smtClean="0">
                          <a:latin typeface="Century Schoolbook"/>
                          <a:cs typeface="Century Schoolbook"/>
                        </a:rPr>
                        <a:t>6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>
                          <a:latin typeface="Century Schoolbook"/>
                          <a:cs typeface="Century Schoolbook"/>
                        </a:rPr>
                        <a:t>Su</a:t>
                      </a:r>
                      <a:r>
                        <a:rPr sz="2000" spc="-10">
                          <a:latin typeface="Century Schoolbook"/>
                          <a:cs typeface="Century Schoolbook"/>
                        </a:rPr>
                        <a:t>m</a:t>
                      </a:r>
                      <a:r>
                        <a:rPr sz="2000" spc="-5">
                          <a:latin typeface="Century Schoolbook"/>
                          <a:cs typeface="Century Schoolbook"/>
                        </a:rPr>
                        <a:t>mary</a:t>
                      </a:r>
                      <a:endParaRPr lang="en-IN" sz="2000" spc="-5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en-IN" sz="2000" dirty="0" smtClean="0">
                          <a:latin typeface="Century Schoolbook"/>
                          <a:cs typeface="Century Schoolbook"/>
                        </a:rPr>
                        <a:t>37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90600" y="3493294"/>
            <a:ext cx="9587078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3565" marR="5080" indent="-570865">
              <a:lnSpc>
                <a:spcPts val="3190"/>
              </a:lnSpc>
              <a:buClr>
                <a:srgbClr val="FFFFFF"/>
              </a:buClr>
              <a:buSzPct val="80357"/>
              <a:buFont typeface="Wingdings"/>
              <a:buChar char=""/>
              <a:tabLst>
                <a:tab pos="685165" algn="l"/>
                <a:tab pos="2274570" algn="l"/>
                <a:tab pos="3086735" algn="l"/>
                <a:tab pos="4587875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Describe advanced </a:t>
            </a:r>
            <a:r>
              <a:rPr lang="en-US" sz="2800" spc="-5" dirty="0" err="1" smtClean="0">
                <a:solidFill>
                  <a:srgbClr val="FFFFFF"/>
                </a:solidFill>
                <a:latin typeface="Century Schoolbook"/>
                <a:cs typeface="Century Schoolbook"/>
              </a:rPr>
              <a:t>adda</a:t>
            </a:r>
            <a:r>
              <a:rPr lang="en-US" sz="2800" spc="-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work stitches</a:t>
            </a:r>
            <a:endParaRPr lang="en-US" sz="2800" spc="-5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583565" marR="5080" indent="-570865">
              <a:lnSpc>
                <a:spcPts val="3190"/>
              </a:lnSpc>
              <a:buClr>
                <a:srgbClr val="FFFFFF"/>
              </a:buClr>
              <a:buSzPct val="80357"/>
              <a:buFont typeface="Wingdings"/>
              <a:buChar char=""/>
              <a:tabLst>
                <a:tab pos="685165" algn="l"/>
                <a:tab pos="2274570" algn="l"/>
                <a:tab pos="3086735" algn="l"/>
                <a:tab pos="4587875" algn="l"/>
              </a:tabLst>
            </a:pPr>
            <a:endParaRPr lang="en-US" sz="2800" spc="-5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583565" marR="5080" indent="-570865">
              <a:lnSpc>
                <a:spcPts val="3190"/>
              </a:lnSpc>
              <a:buClr>
                <a:srgbClr val="FFFFFF"/>
              </a:buClr>
              <a:buSzPct val="80357"/>
              <a:buFont typeface="Wingdings"/>
              <a:buChar char=""/>
              <a:tabLst>
                <a:tab pos="685165" algn="l"/>
                <a:tab pos="2274570" algn="l"/>
                <a:tab pos="3086735" algn="l"/>
                <a:tab pos="4587875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Demonstrate advanced </a:t>
            </a:r>
            <a:r>
              <a:rPr lang="en-US" sz="2800" spc="-5" dirty="0" err="1" smtClean="0">
                <a:solidFill>
                  <a:srgbClr val="FFFFFF"/>
                </a:solidFill>
                <a:latin typeface="Century Schoolbook"/>
                <a:cs typeface="Century Schoolbook"/>
              </a:rPr>
              <a:t>adda</a:t>
            </a:r>
            <a:r>
              <a:rPr lang="en-US" sz="2800" spc="-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work stitches</a:t>
            </a:r>
            <a:endParaRPr lang="en-US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101723" y="1466170"/>
            <a:ext cx="530669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Sess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spc="2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Ob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j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v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157125" y="2610271"/>
            <a:ext cx="470471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The</a:t>
            </a:r>
            <a:r>
              <a:rPr sz="28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st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u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800" spc="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1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w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8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800" spc="1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b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8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ab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le</a:t>
            </a:r>
            <a:r>
              <a:rPr sz="2800" spc="1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Century Schoolbook"/>
                <a:cs typeface="Century Schoolbook"/>
              </a:rPr>
              <a:t>to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:</a:t>
            </a:r>
            <a:endParaRPr sz="2800" dirty="0">
              <a:latin typeface="Century Schoolbook"/>
              <a:cs typeface="Century Schoolboo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0598" y="304800"/>
            <a:ext cx="945578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50" indent="-742950" algn="ctr"/>
            <a:r>
              <a:rPr lang="en-IN" sz="44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Introduction</a:t>
            </a:r>
            <a:endParaRPr sz="44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5</a:t>
            </a:fld>
            <a:endParaRPr dirty="0"/>
          </a:p>
        </p:txBody>
      </p:sp>
      <p:sp>
        <p:nvSpPr>
          <p:cNvPr id="3" name="Rectangle 2"/>
          <p:cNvSpPr/>
          <p:nvPr/>
        </p:nvSpPr>
        <p:spPr>
          <a:xfrm>
            <a:off x="761999" y="1466195"/>
            <a:ext cx="991298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Though there are many styles of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work, yet only some basic stitches are used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create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marvellous embroidered pieces. The main stitches used in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work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are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couching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chain stitch, stem stitch, long and short, satin, French knot, bullion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knot, herringbone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stitch. These stitches are combined with sequins, pearls, stones, etc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., to create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traditional as well as contemporary designs. The skill and dexterity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embroiderer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very important and crucial in bringing out the beauty of the design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in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turn the product.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6</a:t>
            </a:fld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533400" y="627474"/>
            <a:ext cx="10744200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4200" indent="-571500" algn="ctr">
              <a:lnSpc>
                <a:spcPts val="3304"/>
              </a:lnSpc>
            </a:pPr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ADDA WORK STITCHES</a:t>
            </a:r>
            <a:endParaRPr lang="en-IN" sz="2800" b="1" dirty="0">
              <a:solidFill>
                <a:srgbClr val="FFFF00"/>
              </a:solidFill>
              <a:latin typeface="Century Schoolbook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750006" y="6471790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  <p:sp>
        <p:nvSpPr>
          <p:cNvPr id="11" name="Rectangle 10"/>
          <p:cNvSpPr/>
          <p:nvPr/>
        </p:nvSpPr>
        <p:spPr>
          <a:xfrm>
            <a:off x="457200" y="1565970"/>
            <a:ext cx="9982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CHAIN STITCH: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work, chain stitch is used for filling of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motifs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known as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fansa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or butt in the local language. 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helps in filling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large areas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a design speedily. In addition to that, chain stitch can also be used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for outlining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as well as for filling the inner part of a design completely to give it a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rich look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7593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7</a:t>
            </a:fld>
            <a:endParaRPr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13716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990600"/>
            <a:ext cx="9753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can be done very close to each other and with a space of a line in between in order to create different effects and variations. It is very simple to do for beginners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use of shaded coloured threads brings an interesting look to this stitch.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4191000"/>
            <a:ext cx="161925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4191000"/>
            <a:ext cx="2895600" cy="2290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28759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8</a:t>
            </a:fld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457200" y="648831"/>
            <a:ext cx="102108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     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BULLION 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KNOT: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Generally in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used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for embroidering, but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for some stitches, like bullion and French knot, a simple hand embroidery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needle can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also be used. The bullion knot can be used for making flowers,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buds,bunches,etc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., in combination with other stitches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marL="571500" indent="-571500"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marL="571500" indent="-571500"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     Beginners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should practice only a four-five times wrapped bullion knot. More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wraps can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be added as one masters the skill. The thread is brought from the back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fabric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the needle is inserted in a short space towards the place that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thread emerges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from the fabric. The distance between these two points determines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length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knot.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750006" y="6471790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9</a:t>
            </a:fld>
            <a:endParaRPr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13716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6" name="object 2"/>
          <p:cNvSpPr txBox="1"/>
          <p:nvPr/>
        </p:nvSpPr>
        <p:spPr>
          <a:xfrm>
            <a:off x="762000" y="1219200"/>
            <a:ext cx="998220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49200" indent="-1249200"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How to work Bullion Knots:</a:t>
            </a:r>
          </a:p>
          <a:p>
            <a:pPr marL="1249200" indent="-1249200"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1: Bring the needle to the front or right side of the fabric.</a:t>
            </a:r>
          </a:p>
          <a:p>
            <a:pPr marL="1249200" indent="-1249200"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2: Wound the thread 5-6 times around the needle.</a:t>
            </a:r>
          </a:p>
          <a:p>
            <a:pPr marL="1249200" indent="-1249200"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3: Take care that the thread doesn’t overlap or cross the needle.</a:t>
            </a:r>
          </a:p>
          <a:p>
            <a:pPr marL="1249200" indent="-1249200"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Step 4: Pull the needle through these wounded thread coils, holding the thread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coils with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first finger and thumb. This would help in making smooth bullion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stitches without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any knots.</a:t>
            </a:r>
            <a:endParaRPr lang="en-US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2888</TotalTime>
  <Words>1788</Words>
  <Application>Microsoft Office PowerPoint</Application>
  <PresentationFormat>Custom</PresentationFormat>
  <Paragraphs>153</Paragraphs>
  <Slides>26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nupur srivastava</cp:lastModifiedBy>
  <cp:revision>674</cp:revision>
  <dcterms:created xsi:type="dcterms:W3CDTF">2020-04-06T09:23:08Z</dcterms:created>
  <dcterms:modified xsi:type="dcterms:W3CDTF">2022-08-03T09:07:33Z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2020-04-06T00:00:00Z</vt:filetime>
  </property>
  <property fmtid="{D5CDD505-2E9C-101B-9397-08002B2CF9AE}" pid="3" name="LastSaved">
    <vt:filetime>2020-04-06T00:00:00Z</vt:filetime>
  </property>
</Properties>
</file>