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15" r:id="rId2"/>
    <p:sldId id="257" r:id="rId3"/>
    <p:sldId id="258" r:id="rId4"/>
    <p:sldId id="259" r:id="rId5"/>
    <p:sldId id="260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265" r:id="rId24"/>
    <p:sldId id="334" r:id="rId25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88988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://www.psscive.ac.in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hyperlink" Target="http://www.psscive.ac.i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247" y="944880"/>
            <a:ext cx="2711957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98167" y="913178"/>
            <a:ext cx="79248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B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R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L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–</a:t>
            </a:r>
            <a:r>
              <a:rPr sz="3200" spc="-10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US"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HAND </a:t>
            </a: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ADDAWALA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600200" y="1981200"/>
            <a:ext cx="853439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Times New Roman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IN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)</a:t>
            </a:r>
            <a:r>
              <a:rPr lang="en-IN"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 </a:t>
            </a: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Class X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0955" y="4405884"/>
            <a:ext cx="809244" cy="117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50239" y="4496884"/>
            <a:ext cx="9146540" cy="179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170" marR="85090" indent="916940">
              <a:lnSpc>
                <a:spcPct val="110000"/>
              </a:lnSpc>
            </a:pP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PS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en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ra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V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on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du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hy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am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la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ho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600" spc="2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46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sz="26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01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3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Ma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dh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y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nd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ia</a:t>
            </a:r>
            <a:endParaRPr sz="2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25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_________________________________________________________</a:t>
            </a:r>
            <a:endParaRPr sz="25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</a:t>
            </a:r>
            <a:r>
              <a:rPr sz="3000" spc="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p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ss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c</a:t>
            </a:r>
            <a:r>
              <a:rPr sz="300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v</a:t>
            </a:r>
            <a:r>
              <a:rPr sz="3000" spc="1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e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.ac.</a:t>
            </a:r>
            <a:r>
              <a:rPr sz="3000" spc="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n</a:t>
            </a:r>
            <a:endParaRPr sz="3000" dirty="0">
              <a:latin typeface="Century Schoolbook"/>
              <a:cs typeface="Century Schoolboo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905000"/>
            <a:ext cx="9459719" cy="3016210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ancient times, jewelled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kamarband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was a part of traditional Indian attires.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Earlier these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were made with gold, silver and precious stones, but with changing times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rising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costs, embroidery has replaced the use of precious metals and stones.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Designers use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and its various styles to create beautiful, jewelled belts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kamarbands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6757"/>
            <a:ext cx="10041745" cy="492443"/>
          </a:xfrm>
        </p:spPr>
        <p:txBody>
          <a:bodyPr/>
          <a:lstStyle/>
          <a:p>
            <a:r>
              <a:rPr lang="en-IN" dirty="0" smtClean="0"/>
              <a:t>PURSES, HANDBAGS AND </a:t>
            </a:r>
            <a:r>
              <a:rPr lang="en-IN" i="1" dirty="0" smtClean="0"/>
              <a:t>POTLI BAGS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524000"/>
            <a:ext cx="7239000" cy="3447098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Purses, handbags,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potli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bags,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slingbags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clutches are also richly decorated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work. These fancy purses, handbags and clutches look interesting and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carry cosmetics, handkerchief, mobiles, etc. Sling bags are bags with 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long strap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that can be worn on one shoulder or across the chest. They don’t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look bulky as office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bags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bagpacks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Traditional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potli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bags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batuas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decorated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beadwork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are in great demand.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2590800"/>
            <a:ext cx="2819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57200"/>
            <a:ext cx="10134600" cy="3447098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olden times, these were especially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made 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royal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karkhanas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for members of the royal family and courtiers, but nowadays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we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easily buy these from a local market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designer workshop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They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specially compliment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Indian party wear dresses. These bags are used as gift items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even exported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other countries. Bags and purses with rich, intricate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 are expensive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than the ones with little embroidery.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0137"/>
          <a:stretch>
            <a:fillRect/>
          </a:stretch>
        </p:blipFill>
        <p:spPr bwMode="auto">
          <a:xfrm>
            <a:off x="762000" y="4114800"/>
            <a:ext cx="2895600" cy="241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114800"/>
            <a:ext cx="258073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4343400"/>
            <a:ext cx="29813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6757"/>
            <a:ext cx="10041745" cy="492443"/>
          </a:xfrm>
        </p:spPr>
        <p:txBody>
          <a:bodyPr/>
          <a:lstStyle/>
          <a:p>
            <a:r>
              <a:rPr lang="en-IN" dirty="0" smtClean="0"/>
              <a:t>FOOTWEAR/</a:t>
            </a:r>
            <a:r>
              <a:rPr lang="en-IN" i="1" dirty="0" smtClean="0"/>
              <a:t>JUTEES/MOJARIS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710928"/>
            <a:ext cx="7239000" cy="4308872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Another popular accessory decorated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traditional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jutee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mojari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These formed an important part of royal costumes. Apart from dresses, the art of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embroidery was also perfected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jutees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mojaris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In olden times, these were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richly decorated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gold and silver wires but now a days these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jutees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are mostly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decorated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different types of beads and mirror work.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454939" y="2649890"/>
            <a:ext cx="4327439" cy="222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685800"/>
            <a:ext cx="9154919" cy="258532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Mostly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for ornamenting traditional footwear. Embroidered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jutees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are quite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popular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they are quite comfortable and add elegance to the outfit. The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jutees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for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wedding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ceremonial purposes are also made by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and they look very rich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compared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daily use footwear.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581400"/>
            <a:ext cx="46291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9525000" cy="3447098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Mobile Covers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Fashion accessories are created in accordance with the lifestyle and demand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customers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society. Designer and decorative mobile covers help add an extra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touch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glamour with party dresses and formal attires. Nowadays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styles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along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stones, pearls and various decorative materials are being used for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designing mobile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covers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886200"/>
            <a:ext cx="4000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9525000" cy="258532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Laces</a:t>
            </a:r>
          </a:p>
          <a:p>
            <a:pPr algn="just"/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bead work, stone work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laces are a convenient way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adding beauty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elegance to one’s dresses. They are quite easily available in local markets.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These come in different shades, patterns and widths and always enhance the look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garment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581400"/>
            <a:ext cx="2949994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6477000" cy="560153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BORDERS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Borders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stoles, skirts and gowns when embroidered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metallic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silk threads along with pearls, sequins and stones, add dazzle and beauty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garments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To beautify the garments,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done on borders specially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Ghagras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Designers specially use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workborders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 garments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dresses for giving extra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bling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shine to the garments.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066800"/>
            <a:ext cx="32289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6477000" cy="560153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BROOCHES AND BUTTONS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brooch is used to tuck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stoles and keep them in place.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These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made beautifully using various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styles. In addition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brooches, buttons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may also be used as functional as well as decorative trims.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beadwork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are used to create beautiful buttons, which can be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jackets, coats, blouses, etc. These are great for festive attires and trousseau.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10668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5800" y="3657600"/>
            <a:ext cx="2362200" cy="254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7010400" cy="6032421"/>
          </a:xfrm>
        </p:spPr>
        <p:txBody>
          <a:bodyPr/>
          <a:lstStyle/>
          <a:p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HOME </a:t>
            </a: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ACCESSORIES</a:t>
            </a:r>
          </a:p>
          <a:p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A. </a:t>
            </a: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KETTLE </a:t>
            </a: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COVER AND COASTERS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kettle cover is used to cover a kettle and coasters are used for covering glasses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cups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filled with water, tea, juice, etc. Coasters are also used on furniture surfaces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keeping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glasses, cups, etc., so that these surfaces can be protected from tea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coffee stains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etc. Many home-made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popular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handicraft brands use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work etc. to design and embellish kettle covers and coasters. These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are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especially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demand during festive season and as gift items.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2362200"/>
            <a:ext cx="2752725" cy="282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2057400"/>
            <a:ext cx="10515600" cy="23570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/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lang="en-IN"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3</a:t>
            </a:r>
            <a:r>
              <a:rPr sz="3200" b="1" spc="1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ACCESSORIES AND 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GARMENT COMPONENTS 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OF ADDA WORK</a:t>
            </a:r>
            <a:endParaRPr sz="3200" dirty="0">
              <a:latin typeface="Century Schoolbook"/>
              <a:cs typeface="Century Schoolbook"/>
            </a:endParaRPr>
          </a:p>
          <a:p>
            <a:pPr algn="just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b="1" spc="5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1</a:t>
            </a:r>
            <a:r>
              <a:rPr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lang="en-IN"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IN"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Accessories of </a:t>
            </a:r>
            <a:r>
              <a:rPr lang="en-IN" sz="3200" b="1" dirty="0" err="1" smtClean="0">
                <a:solidFill>
                  <a:srgbClr val="FFFF00"/>
                </a:solidFill>
                <a:latin typeface="Century Schoolbook"/>
                <a:cs typeface="Century Schoolbook"/>
              </a:rPr>
              <a:t>Adda</a:t>
            </a:r>
            <a:r>
              <a:rPr lang="en-IN"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 Work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7010400" cy="5601533"/>
          </a:xfrm>
        </p:spPr>
        <p:txBody>
          <a:bodyPr/>
          <a:lstStyle/>
          <a:p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B. CUSHION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COVER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They not only add beauty to the décor but also provide comfort. Cushion covers in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various sizes and shapes can be decorated with painting, printing, embroidery, frills,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etc.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like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mukaish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have been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decorate cushion covers since a long time. They were used in royal courts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palaces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Some of these are now kept in museums across the world for everyone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witness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grandeur and elegance of the royal courts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2209800"/>
            <a:ext cx="29051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7848600" cy="4739759"/>
          </a:xfrm>
        </p:spPr>
        <p:txBody>
          <a:bodyPr/>
          <a:lstStyle/>
          <a:p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WALL DECORATIONS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AND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HANGINGS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Many popular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works were initially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for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decorating tents, wall panels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wall hangings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Mughal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emperors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promoted extensive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) for wall hangings,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wall panels, tents, 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Even today, wall hangings and decorative frames made with a combination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</a:t>
            </a:r>
          </a:p>
          <a:p>
            <a:pPr algn="just"/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danka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and other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are in great demand.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0" y="4267200"/>
            <a:ext cx="24765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09600"/>
            <a:ext cx="9677400" cy="2154436"/>
          </a:xfrm>
        </p:spPr>
        <p:txBody>
          <a:bodyPr/>
          <a:lstStyle/>
          <a:p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CURTAINS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Sheer and silk curtains embellished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find popularity in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domestic 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well as overseas market. Curtains of different fabrics are decorated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various designs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styles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124200"/>
            <a:ext cx="199957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124200"/>
            <a:ext cx="199957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73096" y="1164263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Century Schoolbook"/>
                <a:cs typeface="Century Schoolbook"/>
              </a:rPr>
              <a:t>19</a:t>
            </a:r>
            <a:endParaRPr sz="36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5800" y="2459734"/>
            <a:ext cx="98298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In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thi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ion,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you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have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learnt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bout</a:t>
            </a:r>
            <a:r>
              <a:rPr lang="en-IN"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accessories of </a:t>
            </a:r>
            <a:r>
              <a:rPr lang="en-IN" sz="2800" spc="-1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IN"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work.</a:t>
            </a:r>
            <a:endParaRPr sz="2800" spc="-1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Century Schoolbook"/>
                <a:cs typeface="Century Schoolbook"/>
              </a:rPr>
              <a:t>18</a:t>
            </a:r>
            <a:endParaRPr sz="360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xmlns="" id="{ABDBE58B-78DE-ED94-4EA5-CE6A2F08BE64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xmlns="" id="{150EA34A-F565-4B6E-5E16-B8BA929DACAB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xmlns="" id="{E2CE24DD-0110-F898-7026-1DFD653F504A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xmlns="" id="{7F02F234-9C3D-3DB6-9D1E-A0DC283DF59D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DA3DF540-15A8-B071-6DEA-8C3A401F5C69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xmlns="" id="{BA62A100-9CCB-D24D-E0F9-2F112A3E0C18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xmlns="" id="{6A557152-325B-A62B-BA5D-C8B5A55F7BCA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xmlns="" id="{39BB8F96-C61E-4191-76BD-5EACB251F099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31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8200" y="9144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33840719"/>
              </p:ext>
            </p:extLst>
          </p:nvPr>
        </p:nvGraphicFramePr>
        <p:xfrm>
          <a:off x="1600200" y="1828800"/>
          <a:ext cx="8528276" cy="23915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9787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No.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858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Session</a:t>
                      </a:r>
                      <a:r>
                        <a:rPr sz="20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Objecti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v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4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8231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spc="-5">
                          <a:latin typeface="Century Schoolbook"/>
                          <a:cs typeface="Century Schoolbook"/>
                        </a:rPr>
                        <a:t>Intro</a:t>
                      </a:r>
                      <a:r>
                        <a:rPr sz="2000" spc="5">
                          <a:latin typeface="Century Schoolbook"/>
                          <a:cs typeface="Century Schoolbook"/>
                        </a:rPr>
                        <a:t>d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ucti</a:t>
                      </a:r>
                      <a:r>
                        <a:rPr sz="2000" spc="5">
                          <a:latin typeface="Century Schoolbook"/>
                          <a:cs typeface="Century Schoolbook"/>
                        </a:rPr>
                        <a:t>o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n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8231">
                <a:tc>
                  <a:txBody>
                    <a:bodyPr/>
                    <a:lstStyle/>
                    <a:p>
                      <a:pPr marL="8509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305300" algn="l"/>
                        </a:tabLst>
                        <a:defRPr/>
                      </a:pPr>
                      <a:r>
                        <a:rPr lang="en-US" sz="2000" dirty="0" smtClean="0">
                          <a:latin typeface="Century Schoolbook"/>
                          <a:cs typeface="Century Schoolbook"/>
                        </a:rPr>
                        <a:t>Accessories of </a:t>
                      </a:r>
                      <a:r>
                        <a:rPr lang="en-US" sz="2000" dirty="0" err="1" smtClean="0">
                          <a:latin typeface="Century Schoolbook"/>
                          <a:cs typeface="Century Schoolbook"/>
                        </a:rPr>
                        <a:t>Adda</a:t>
                      </a:r>
                      <a:r>
                        <a:rPr lang="en-US" sz="2000" dirty="0" smtClean="0">
                          <a:latin typeface="Century Schoolbook"/>
                          <a:cs typeface="Century Schoolbook"/>
                        </a:rPr>
                        <a:t> Work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GB" sz="2000" dirty="0">
                          <a:latin typeface="Century Schoolbook"/>
                          <a:cs typeface="Century Schoolbook"/>
                        </a:rPr>
                        <a:t>7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858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/>
                          <a:cs typeface="Century Schoolbook"/>
                        </a:rPr>
                        <a:t>Su</a:t>
                      </a:r>
                      <a:r>
                        <a:rPr sz="2000" spc="-10" dirty="0">
                          <a:latin typeface="Century Schoolbook"/>
                          <a:cs typeface="Century Schoolbook"/>
                        </a:rPr>
                        <a:t>m</a:t>
                      </a:r>
                      <a:r>
                        <a:rPr sz="2000" spc="-5" dirty="0">
                          <a:latin typeface="Century Schoolbook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GB" sz="2000" dirty="0">
                          <a:latin typeface="Century Schoolbook"/>
                          <a:cs typeface="Century Schoolbook"/>
                        </a:rPr>
                        <a:t>60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87598" y="1135099"/>
            <a:ext cx="530669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43000" y="2552623"/>
            <a:ext cx="47047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3000" y="3429000"/>
            <a:ext cx="9448800" cy="410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Describe 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different accessories prepared by </a:t>
            </a:r>
            <a:r>
              <a:rPr lang="en-US" sz="2800" spc="-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-work.</a:t>
            </a:r>
            <a:endParaRPr lang="en-US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2200" y="914400"/>
            <a:ext cx="3695065" cy="560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195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ntro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d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7200" y="1828800"/>
            <a:ext cx="1043940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 accessory is an additional item, such as a cap, bag, belt or a purse, worn 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carried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enhance the look and appeal of one’s dress. Accessories give a complete look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outfit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make it more interesting.</a:t>
            </a:r>
          </a:p>
          <a:p>
            <a:pPr algn="just"/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a popular means of decorating accessories, such 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potlis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clutches, headgears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shoes, belts, etc. Various styles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are used skilfully by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artisans for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creating breathtakingly beautiful accessories. In this Session, we will study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about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for making beautiful accessories.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6757"/>
            <a:ext cx="10041745" cy="492443"/>
          </a:xfrm>
        </p:spPr>
        <p:txBody>
          <a:bodyPr/>
          <a:lstStyle/>
          <a:p>
            <a:r>
              <a:rPr lang="en-IN" dirty="0" smtClean="0"/>
              <a:t>Headgears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828800"/>
            <a:ext cx="10058400" cy="3877985"/>
          </a:xfrm>
        </p:spPr>
        <p:txBody>
          <a:bodyPr/>
          <a:lstStyle/>
          <a:p>
            <a:pPr algn="just"/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Pagri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/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pag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saafa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, caps,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topis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have always been an important part of traditional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Indian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attire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Such headgears have been used along with traditional Indian wear. They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form 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important part of ceremonial as well as daily wear too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India,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sehras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(headgear worn by the groom in weddings) are also richly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adorned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 Readymade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sehras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embroidered with intricate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 can be purchased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easily from popular Indian ethnic brands.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00200"/>
            <a:ext cx="63150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743200" y="4724400"/>
            <a:ext cx="731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Pagdi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(Indian headgear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)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-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6757"/>
            <a:ext cx="10041745" cy="492443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828800"/>
            <a:ext cx="10058400" cy="3877985"/>
          </a:xfrm>
        </p:spPr>
        <p:txBody>
          <a:bodyPr/>
          <a:lstStyle/>
          <a:p>
            <a:pPr algn="just"/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Pagri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/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pag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saafa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, caps,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topis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have always been an important part of traditional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Indian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attire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Such headgears have been used along with traditional Indian wear. They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form 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important part of ceremonial as well as daily wear too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India,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sehras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(headgear worn by the groom in weddings) are also richly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adorned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 Readymade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sehras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embroidered with intricate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 can be purchased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easily from popular Indian ethnic brands.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6757"/>
            <a:ext cx="10041745" cy="492443"/>
          </a:xfrm>
        </p:spPr>
        <p:txBody>
          <a:bodyPr/>
          <a:lstStyle/>
          <a:p>
            <a:r>
              <a:rPr lang="en-IN" dirty="0" smtClean="0"/>
              <a:t>BELTS/WAISTBANDS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828800"/>
            <a:ext cx="10058400" cy="2154436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Waistbands or belts are a trendy way of accessorising a garment. Belts can be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simple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devoid of any ornamentation such as belts for office wear, or they can be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richly decorated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metal threads, pearls, stones, etc., to compliment the dress,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especially for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festive and party wear.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495800"/>
            <a:ext cx="402215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4002</TotalTime>
  <Words>1434</Words>
  <Application>Microsoft Office PowerPoint</Application>
  <PresentationFormat>Custom</PresentationFormat>
  <Paragraphs>96</Paragraphs>
  <Slides>24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Headgears</vt:lpstr>
      <vt:lpstr>Slide 7</vt:lpstr>
      <vt:lpstr>Slide 8</vt:lpstr>
      <vt:lpstr>BELTS/WAISTBANDS</vt:lpstr>
      <vt:lpstr>Slide 10</vt:lpstr>
      <vt:lpstr>PURSES, HANDBAGS AND POTLI BAGS</vt:lpstr>
      <vt:lpstr>Slide 12</vt:lpstr>
      <vt:lpstr>FOOTWEAR/JUTEES/MOJARIS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833</cp:revision>
  <dcterms:created xsi:type="dcterms:W3CDTF">2020-04-06T09:23:08Z</dcterms:created>
  <dcterms:modified xsi:type="dcterms:W3CDTF">2022-08-03T10:23:09Z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