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7" r:id="rId2"/>
    <p:sldId id="257" r:id="rId3"/>
    <p:sldId id="258" r:id="rId4"/>
    <p:sldId id="259" r:id="rId5"/>
    <p:sldId id="261" r:id="rId6"/>
    <p:sldId id="296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49" r:id="rId18"/>
    <p:sldId id="350" r:id="rId19"/>
    <p:sldId id="265" r:id="rId20"/>
    <p:sldId id="307" r:id="rId21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37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6164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59370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99139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59370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59370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593704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59370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433571" y="1178052"/>
            <a:ext cx="76276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9327" y="2999232"/>
            <a:ext cx="2248662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33827" y="2999232"/>
            <a:ext cx="883157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5127" y="390330"/>
            <a:ext cx="10041745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4079" y="2459734"/>
            <a:ext cx="8403840" cy="166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hyperlink" Target="http://www.psscive.ac.in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jdpsscive@gmail.co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://www.psscive.ac.i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7999"/>
                </a:moveTo>
                <a:lnTo>
                  <a:pt x="10835639" y="6857999"/>
                </a:lnTo>
                <a:lnTo>
                  <a:pt x="108356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1247" y="944880"/>
            <a:ext cx="2711957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19044" y="944880"/>
            <a:ext cx="753618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642109" y="787622"/>
            <a:ext cx="71628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3200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B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R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L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–</a:t>
            </a:r>
            <a:r>
              <a:rPr sz="3200" spc="-105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US"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HAND </a:t>
            </a: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EMBROIDERER ADDAWALA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5932" y="1935479"/>
            <a:ext cx="1552194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51020" y="1935479"/>
            <a:ext cx="659129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36008" y="1935479"/>
            <a:ext cx="3501390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0820" y="2362200"/>
            <a:ext cx="6619494" cy="78714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600200" y="1981200"/>
            <a:ext cx="8534399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984" algn="ctr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8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800" spc="-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Apparel, Made-Ups and Home Furnishing</a:t>
            </a:r>
          </a:p>
          <a:p>
            <a:pPr marL="12700" marR="5080" indent="514984" algn="ctr">
              <a:lnSpc>
                <a:spcPct val="100000"/>
              </a:lnSpc>
            </a:pP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(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Qu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ali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ic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ati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d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r>
              <a:rPr sz="2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Times New Roman"/>
              </a:rPr>
              <a:t>AMH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/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Q</a:t>
            </a:r>
            <a:r>
              <a:rPr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IN"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lang="en-US" sz="2800" spc="-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010</a:t>
            </a:r>
            <a:r>
              <a:rPr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)</a:t>
            </a:r>
            <a:r>
              <a:rPr lang="en-IN"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 </a:t>
            </a: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r>
              <a:rPr lang="en-IN"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Class X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0955" y="4405884"/>
            <a:ext cx="809244" cy="11795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650239" y="4496884"/>
            <a:ext cx="9146540" cy="179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170" marR="85090" indent="916940">
              <a:lnSpc>
                <a:spcPct val="110000"/>
              </a:lnSpc>
            </a:pP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PS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en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ra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V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on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du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hy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am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la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ho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600" spc="2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46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2</a:t>
            </a:r>
            <a:r>
              <a:rPr sz="2600" spc="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01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3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Ma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dh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y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nd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ia</a:t>
            </a:r>
            <a:endParaRPr sz="2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25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_________________________________________________________</a:t>
            </a:r>
            <a:endParaRPr sz="25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459"/>
              </a:spcBef>
            </a:pP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</a:t>
            </a:r>
            <a:r>
              <a:rPr sz="3000" spc="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p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ss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c</a:t>
            </a:r>
            <a:r>
              <a:rPr sz="300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v</a:t>
            </a:r>
            <a:r>
              <a:rPr sz="3000" spc="1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e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.ac.</a:t>
            </a:r>
            <a:r>
              <a:rPr sz="3000" spc="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n</a:t>
            </a:r>
            <a:endParaRPr sz="3000" dirty="0">
              <a:latin typeface="Century Schoolbook"/>
              <a:cs typeface="Century Schoolbook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</a:t>
            </a:fld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914400"/>
            <a:ext cx="2303064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838200"/>
            <a:ext cx="349476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267200"/>
            <a:ext cx="4124325" cy="232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2400" y="2075274"/>
            <a:ext cx="107442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4200" indent="-571500" algn="ctr">
              <a:lnSpc>
                <a:spcPts val="3304"/>
              </a:lnSpc>
            </a:pP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STONEWORK</a:t>
            </a:r>
            <a:endParaRPr lang="en-IN" sz="2800" b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sp>
        <p:nvSpPr>
          <p:cNvPr id="6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11</a:t>
            </a:fld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533400" y="627474"/>
            <a:ext cx="107442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4200" indent="-571500" algn="ctr">
              <a:lnSpc>
                <a:spcPts val="3304"/>
              </a:lnSpc>
            </a:pP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PAANI FILLING WORK</a:t>
            </a:r>
            <a:endParaRPr lang="en-IN" sz="2800" b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1565970"/>
            <a:ext cx="10439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just like chain filling but in this work, filling is done in the form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water-like waves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mostly using cylindrical beads. This is especially useful for covering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background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or base of the material.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Paani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filling gives a heavy and luxurious look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embroidery. By looking at it, one might feel that it is very easy stitch as it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just chain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outline.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343400"/>
            <a:ext cx="384463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07593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12</a:t>
            </a:fld>
            <a:endParaRPr dirty="0"/>
          </a:p>
        </p:txBody>
      </p:sp>
      <p:sp>
        <p:nvSpPr>
          <p:cNvPr id="11" name="Rectangle 10"/>
          <p:cNvSpPr/>
          <p:nvPr/>
        </p:nvSpPr>
        <p:spPr>
          <a:xfrm>
            <a:off x="457200" y="609600"/>
            <a:ext cx="10439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However, it is quite difficult and tedious as it is done by giving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many curves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twists and turns. The embroiderer has to be very careful as the thread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should not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 broken. Chain filling should be done with very small stitches so the waves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turns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appear neat and curvy. It can be done with silk or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thread only or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small beads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(pot) and cylindrical beads (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katdana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). Running stitch can also be used 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paani-fiiling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attach the beads.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886200"/>
            <a:ext cx="26289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07593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127" y="726757"/>
            <a:ext cx="10041745" cy="492443"/>
          </a:xfrm>
        </p:spPr>
        <p:txBody>
          <a:bodyPr/>
          <a:lstStyle/>
          <a:p>
            <a:r>
              <a:rPr lang="en-IN" dirty="0" smtClean="0"/>
              <a:t>RIBBON-WORK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524000"/>
            <a:ext cx="6476999" cy="3447098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Ribbon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very popular these days on garments and home furnishing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items. Ribbon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used with needle to make different types of designs on the base fabric.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ribbon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work, special needle with long eye is used as per the width of the ribbon.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designs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 also made of ribbons attaching it on the fabric or making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designs using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various stitches by thread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It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gives a very dainty and graceful look.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2514600"/>
            <a:ext cx="276906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81" y="1371600"/>
            <a:ext cx="9459719" cy="4739759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ribbon embroidery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satin ribbons of different widths and colours are used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create naturalistic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designs, such as flowers, leaves, creepers, etc., It is mainly done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gowns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tops,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other apparel items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Silk ribbons are also designed specifically for this type of work. It is also possible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embroider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synthetic ribbons, but it gives a different look. Silk is very thin,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which makes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easier to pass through the fabric. Ribbons are available in variety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widths which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helpful in creating designs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different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looks.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127" y="726757"/>
            <a:ext cx="10041745" cy="492443"/>
          </a:xfrm>
        </p:spPr>
        <p:txBody>
          <a:bodyPr/>
          <a:lstStyle/>
          <a:p>
            <a:r>
              <a:rPr lang="en-IN" dirty="0" smtClean="0"/>
              <a:t>BEADWORK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24000"/>
            <a:ext cx="7086600" cy="4739759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Beads made of plastic, glass, metals, etc., are used to decorate dresses,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potli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bags,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batwas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etc. Various stitches may be used to attach the beads considering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structure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beads, base fabric, type of items etc. Beads are attached to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fabric mainly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using chain stitch, running stitch and couching. Beadwork done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popular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way of embellishing garments and accessories.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2209800"/>
            <a:ext cx="307889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15</a:t>
            </a:fld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127" y="726757"/>
            <a:ext cx="10041745" cy="492443"/>
          </a:xfrm>
        </p:spPr>
        <p:txBody>
          <a:bodyPr/>
          <a:lstStyle/>
          <a:p>
            <a:r>
              <a:rPr lang="en-IN" dirty="0" smtClean="0"/>
              <a:t>DABKA WORK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47800"/>
            <a:ext cx="7620000" cy="5601533"/>
          </a:xfrm>
        </p:spPr>
        <p:txBody>
          <a:bodyPr/>
          <a:lstStyle/>
          <a:p>
            <a:pPr algn="just"/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means ‘spring or a coiled thin wire’ which is embroidered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create intricate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patterns. The spring or coiled thread is embroidered on the fabric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such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way that the needle passes through the middle of the design.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attach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needle passes through it before inserting it in the fabric. This 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mostly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done in golden colour. These days silver and copper coloured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dabka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also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available in the market. The design motifs are usually of flowers,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animals, leaves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birds and peacock.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0" y="2438400"/>
            <a:ext cx="2209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16</a:t>
            </a:fld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127" y="650557"/>
            <a:ext cx="10041745" cy="492443"/>
          </a:xfrm>
        </p:spPr>
        <p:txBody>
          <a:bodyPr/>
          <a:lstStyle/>
          <a:p>
            <a:r>
              <a:rPr lang="en-IN" dirty="0" smtClean="0"/>
              <a:t>CUTWORK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29477"/>
            <a:ext cx="9982200" cy="2585323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cutwork, the fabric is decorated with various suitable stitches then the desired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area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cutaway to create the pattern of cutwork. Many times looking to the design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fabric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cutwork is created by cutting away the areas of fabric and beautifying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cut edges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different types of stitches. 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886200"/>
            <a:ext cx="455352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17</a:t>
            </a:fld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76400"/>
            <a:ext cx="9231119" cy="3447098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Blanket, running and chain stitch are mainly used for the finishing of raw edges in cutwork. These stitches also prevent fraying of raw edges. Intricate cutwork can also be done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. It is mostly done using beads, stones, etc., and looks very dressy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beautiful.It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mainly used to beautify necklines, borders, hems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partywear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etc.</a:t>
            </a:r>
            <a:endParaRPr lang="en-IN" sz="2800" dirty="0"/>
          </a:p>
        </p:txBody>
      </p:sp>
      <p:sp>
        <p:nvSpPr>
          <p:cNvPr id="4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8984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73094" y="1600200"/>
            <a:ext cx="2793365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mm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ar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y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26746" y="2819400"/>
            <a:ext cx="8886063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In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thi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ion,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you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have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learnt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bout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advanced </a:t>
            </a:r>
            <a:r>
              <a:rPr lang="en-US" sz="2800" spc="-1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US" sz="2800" spc="-1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-work </a:t>
            </a:r>
            <a:r>
              <a:rPr lang="en-US"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stitches.</a:t>
            </a:r>
            <a:endParaRPr sz="2800" spc="-15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  <p:sp>
        <p:nvSpPr>
          <p:cNvPr id="5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19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2057400"/>
            <a:ext cx="10134600" cy="23570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just">
              <a:lnSpc>
                <a:spcPct val="100000"/>
              </a:lnSpc>
            </a:pP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3200" b="1" spc="1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2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sz="3200" spc="11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spc="1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ADVANCED ADDA WORK STYLES AND STITCHES</a:t>
            </a:r>
            <a:endParaRPr sz="3200" dirty="0">
              <a:latin typeface="Century Schoolbook"/>
              <a:cs typeface="Century Schoolbook"/>
            </a:endParaRPr>
          </a:p>
          <a:p>
            <a:pPr algn="just"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just">
              <a:lnSpc>
                <a:spcPts val="3740"/>
              </a:lnSpc>
            </a:pP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-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b="1" spc="2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14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spc="5" dirty="0" smtClean="0">
                <a:solidFill>
                  <a:srgbClr val="FFFF00"/>
                </a:solidFill>
                <a:latin typeface="Century Schoolbook"/>
                <a:cs typeface="Times New Roman"/>
              </a:rPr>
              <a:t>3</a:t>
            </a:r>
            <a:r>
              <a:rPr sz="32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sz="3200" b="1" spc="105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3200" b="1" spc="10" dirty="0" smtClean="0">
                <a:solidFill>
                  <a:srgbClr val="FFFF00"/>
                </a:solidFill>
                <a:latin typeface="Century Schoolbook"/>
                <a:cs typeface="Times New Roman"/>
              </a:rPr>
              <a:t>FANCY ADDA WORK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</a:t>
            </a:fld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xmlns="" id="{1439A125-05F6-B55D-5A03-24E7A1BD436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xmlns="" id="{CF1F062D-398B-0932-8B1B-0E69AEDCA8E4}"/>
              </a:ext>
            </a:extLst>
          </p:cNvPr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xmlns="" id="{F1B7F942-D7BB-993A-F742-0C2AADA6E039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xmlns="" id="{416D170B-DD25-0E64-44A5-019C14501A3B}"/>
              </a:ext>
            </a:extLst>
          </p:cNvPr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4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330A5759-1931-53BB-C599-4759AABAA3ED}"/>
              </a:ext>
            </a:extLst>
          </p:cNvPr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xmlns="" id="{C554CD18-EC01-BEF6-3674-33ECD9813834}"/>
              </a:ext>
            </a:extLst>
          </p:cNvPr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xmlns="" id="{9E6B5C7A-F7BE-F568-AFDD-ACB858C3277A}"/>
              </a:ext>
            </a:extLst>
          </p:cNvPr>
          <p:cNvSpPr txBox="1">
            <a:spLocks noGrp="1"/>
          </p:cNvSpPr>
          <p:nvPr/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latin typeface="Bookman Old Style" panose="02050604050505020204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Khanna</a:t>
            </a:r>
            <a:endParaRPr sz="2800" dirty="0"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xmlns="" id="{23618B77-E129-BDE8-F325-76F8DBA9B665}"/>
              </a:ext>
            </a:extLst>
          </p:cNvPr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Bookman Old Style" panose="02050604050505020204" pitchFamily="18" charset="0"/>
                <a:cs typeface="Century Schoolbook"/>
              </a:rPr>
              <a:t>Nupur Srivastava &amp; Shivangi Vig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Bookman Old Style" panose="020506040505050202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Bookman Old Style" panose="020506040505050202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Pandya</a:t>
            </a:r>
            <a:r>
              <a:rPr lang="en-IN" sz="2400" dirty="0">
                <a:latin typeface="Bookman Old Style" panose="020506040505050202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20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377609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0" y="609600"/>
            <a:ext cx="232981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ont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2140048"/>
              </p:ext>
            </p:extLst>
          </p:nvPr>
        </p:nvGraphicFramePr>
        <p:xfrm>
          <a:off x="1600200" y="1828800"/>
          <a:ext cx="8528276" cy="2514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26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tle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Slide</a:t>
                      </a:r>
                      <a:r>
                        <a:rPr sz="2000" b="1" spc="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No.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>
                          <a:latin typeface="Century Schoolbook"/>
                          <a:cs typeface="Century Schoolbook"/>
                        </a:rPr>
                        <a:t>Session</a:t>
                      </a:r>
                      <a:r>
                        <a:rPr sz="2000" spc="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Objecti</a:t>
                      </a:r>
                      <a:r>
                        <a:rPr sz="2000" spc="-10">
                          <a:latin typeface="Century Schoolbook"/>
                          <a:cs typeface="Century Schoolbook"/>
                        </a:rPr>
                        <a:t>v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es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4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US" sz="2000" dirty="0" smtClean="0">
                          <a:latin typeface="Century Schoolbook"/>
                          <a:cs typeface="Century Schoolbook"/>
                        </a:rPr>
                        <a:t>Introduction</a:t>
                      </a:r>
                      <a:endParaRPr lang="en-US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>
                          <a:latin typeface="Century Schoolbook"/>
                          <a:cs typeface="Century Schoolbook"/>
                        </a:rPr>
                        <a:t>5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US" sz="2000" dirty="0" smtClean="0">
                          <a:latin typeface="Century Schoolbook"/>
                          <a:cs typeface="Century Schoolbook"/>
                        </a:rPr>
                        <a:t>Fancy </a:t>
                      </a:r>
                      <a:r>
                        <a:rPr lang="en-US" sz="2000" dirty="0" err="1" smtClean="0">
                          <a:latin typeface="Century Schoolbook"/>
                          <a:cs typeface="Century Schoolbook"/>
                        </a:rPr>
                        <a:t>Adda</a:t>
                      </a:r>
                      <a:r>
                        <a:rPr lang="en-US" sz="2000" dirty="0" smtClean="0">
                          <a:latin typeface="Century Schoolbook"/>
                          <a:cs typeface="Century Schoolbook"/>
                        </a:rPr>
                        <a:t>-work</a:t>
                      </a:r>
                      <a:endParaRPr lang="en-US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6-18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>
                          <a:latin typeface="Century Schoolbook"/>
                          <a:cs typeface="Century Schoolbook"/>
                        </a:rPr>
                        <a:t>Su</a:t>
                      </a:r>
                      <a:r>
                        <a:rPr sz="2000" spc="-10">
                          <a:latin typeface="Century Schoolbook"/>
                          <a:cs typeface="Century Schoolbook"/>
                        </a:rPr>
                        <a:t>m</a:t>
                      </a:r>
                      <a:r>
                        <a:rPr sz="2000" spc="-5">
                          <a:latin typeface="Century Schoolbook"/>
                          <a:cs typeface="Century Schoolbook"/>
                        </a:rPr>
                        <a:t>mary</a:t>
                      </a:r>
                      <a:endParaRPr lang="en-IN" sz="2000" spc="-5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19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90600" y="3493294"/>
            <a:ext cx="9587078" cy="820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Describe </a:t>
            </a:r>
            <a:r>
              <a:rPr lang="en-US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fancy</a:t>
            </a:r>
            <a:r>
              <a:rPr lang="en-US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lang="en-US" sz="2800" spc="-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US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work stitches</a:t>
            </a:r>
            <a:endParaRPr lang="en-US" sz="2800" spc="-5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endParaRPr lang="en-US" sz="2800" spc="-5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101723" y="1466170"/>
            <a:ext cx="530669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Sess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spc="2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Ob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v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157125" y="2610271"/>
            <a:ext cx="470471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st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spc="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1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w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ab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to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endParaRPr sz="2800" dirty="0"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0598" y="465892"/>
            <a:ext cx="945578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indent="-742950" algn="ctr"/>
            <a:r>
              <a:rPr lang="en-IN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Introduction</a:t>
            </a:r>
            <a:endParaRPr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5</a:t>
            </a:fld>
            <a:endParaRPr dirty="0"/>
          </a:p>
        </p:txBody>
      </p:sp>
      <p:sp>
        <p:nvSpPr>
          <p:cNvPr id="3" name="Rectangle 2"/>
          <p:cNvSpPr/>
          <p:nvPr/>
        </p:nvSpPr>
        <p:spPr>
          <a:xfrm>
            <a:off x="761999" y="1718370"/>
            <a:ext cx="991298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difficult to categorise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according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stitches, styles, various types of needles/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raw material separately.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different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stitches and styles, differences also found of locality, community and region.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This was also observed for the nomenclature of various stitches, styles and 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done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Looking to all these aspects, some selected fancy types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are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given in this session.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6</a:t>
            </a:fld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533400" y="627474"/>
            <a:ext cx="107442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4200" indent="-571500" algn="ctr">
              <a:lnSpc>
                <a:spcPts val="3304"/>
              </a:lnSpc>
            </a:pP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ZALAKDOZI</a:t>
            </a:r>
            <a:endParaRPr lang="en-IN" sz="2800" b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1565970"/>
            <a:ext cx="7010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the embroidery from Kashmir and is done in chain stitch with an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Kashmir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famous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other embroideries also but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zalakdozi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can be differentiated from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them because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traditionally uses only chain stitch which is made by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wool,cotton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silk threads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Zalakdozi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used for making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silk and woollen jackets, bedspreads,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cushion covers, woollen carpets and rugs, etc.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362200"/>
            <a:ext cx="3481227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07593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7</a:t>
            </a:fld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533400" y="627474"/>
            <a:ext cx="107442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4200" indent="-571500" algn="ctr">
              <a:lnSpc>
                <a:spcPts val="3304"/>
              </a:lnSpc>
            </a:pP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MOCHIBHARAT</a:t>
            </a:r>
            <a:endParaRPr lang="en-IN" sz="2800" b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1565970"/>
            <a:ext cx="723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This fancy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workis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mainly done by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mochi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community of Gujarat and Rajasthan. 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also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done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needle. 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involves making chain stitch with bright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coloured threads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red, purple, green, yellow, blue, etc. 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Mochibharat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also known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aaribharat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as it uses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for embroidering the motifs. 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1752600"/>
            <a:ext cx="29527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07593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76400"/>
            <a:ext cx="9307319" cy="3724096"/>
          </a:xfrm>
        </p:spPr>
        <p:txBody>
          <a:bodyPr/>
          <a:lstStyle/>
          <a:p>
            <a:pPr lvl="0" algn="just" rtl="0">
              <a:buFont typeface="Wingdings" pitchFamily="2" charset="2"/>
              <a:buChar char="Ø"/>
            </a:pPr>
            <a:r>
              <a:rPr lang="en-IN" sz="2800" i="1" kern="1200" dirty="0" smtClean="0">
                <a:solidFill>
                  <a:prstClr val="white"/>
                </a:solidFill>
                <a:latin typeface="Century Schoolbook" pitchFamily="18" charset="0"/>
              </a:rPr>
              <a:t>This work has its own </a:t>
            </a:r>
            <a:r>
              <a:rPr lang="en-IN" sz="2800" kern="1200" dirty="0" smtClean="0">
                <a:solidFill>
                  <a:prstClr val="white"/>
                </a:solidFill>
                <a:latin typeface="Century Schoolbook" pitchFamily="18" charset="0"/>
              </a:rPr>
              <a:t>uniqueness due to its motifs, decorative items used and bright coloured threads. </a:t>
            </a:r>
            <a:endParaRPr lang="en-IN" sz="2800" kern="1200" dirty="0" smtClean="0">
              <a:solidFill>
                <a:prstClr val="white"/>
              </a:solidFill>
              <a:latin typeface="Century Schoolbook" pitchFamily="18" charset="0"/>
            </a:endParaRPr>
          </a:p>
          <a:p>
            <a:pPr lvl="0" algn="just" rtl="0">
              <a:buFont typeface="Wingdings" pitchFamily="2" charset="2"/>
              <a:buChar char="Ø"/>
            </a:pPr>
            <a:endParaRPr lang="en-IN" sz="2800" kern="1200" dirty="0" smtClean="0">
              <a:solidFill>
                <a:prstClr val="white"/>
              </a:solidFill>
              <a:latin typeface="Century Schoolbook" pitchFamily="18" charset="0"/>
            </a:endParaRPr>
          </a:p>
          <a:p>
            <a:pPr lvl="0" algn="just" rtl="0">
              <a:buFont typeface="Wingdings" pitchFamily="2" charset="2"/>
              <a:buChar char="Ø"/>
            </a:pPr>
            <a:r>
              <a:rPr lang="en-IN" sz="2800" kern="1200" dirty="0" smtClean="0">
                <a:solidFill>
                  <a:prstClr val="white"/>
                </a:solidFill>
                <a:latin typeface="Century Schoolbook" pitchFamily="18" charset="0"/>
              </a:rPr>
              <a:t>This work was originally done on leather items like </a:t>
            </a:r>
            <a:r>
              <a:rPr lang="en-IN" sz="2800" i="1" kern="1200" dirty="0" err="1" smtClean="0">
                <a:solidFill>
                  <a:prstClr val="white"/>
                </a:solidFill>
                <a:latin typeface="Century Schoolbook" pitchFamily="18" charset="0"/>
              </a:rPr>
              <a:t>jutees</a:t>
            </a:r>
            <a:r>
              <a:rPr lang="en-IN" sz="2800" i="1" kern="1200" dirty="0" smtClean="0">
                <a:solidFill>
                  <a:prstClr val="white"/>
                </a:solidFill>
                <a:latin typeface="Century Schoolbook" pitchFamily="18" charset="0"/>
              </a:rPr>
              <a:t>, purses, bags, etc. Later on, this </a:t>
            </a:r>
            <a:r>
              <a:rPr lang="en-IN" sz="2800" kern="1200" dirty="0" smtClean="0">
                <a:solidFill>
                  <a:prstClr val="white"/>
                </a:solidFill>
                <a:latin typeface="Century Schoolbook" pitchFamily="18" charset="0"/>
              </a:rPr>
              <a:t>work was also used for embroidering apparel items, like </a:t>
            </a:r>
            <a:r>
              <a:rPr lang="en-IN" sz="2800" i="1" kern="1200" dirty="0" err="1" smtClean="0">
                <a:solidFill>
                  <a:prstClr val="white"/>
                </a:solidFill>
                <a:latin typeface="Century Schoolbook" pitchFamily="18" charset="0"/>
              </a:rPr>
              <a:t>ghaghra-choli</a:t>
            </a:r>
            <a:r>
              <a:rPr lang="en-IN" sz="2800" i="1" kern="1200" dirty="0" smtClean="0">
                <a:solidFill>
                  <a:prstClr val="white"/>
                </a:solidFill>
                <a:latin typeface="Century Schoolbook" pitchFamily="18" charset="0"/>
              </a:rPr>
              <a:t>, shawls, </a:t>
            </a:r>
            <a:r>
              <a:rPr lang="en-IN" sz="2800" kern="1200" dirty="0" smtClean="0">
                <a:solidFill>
                  <a:prstClr val="white"/>
                </a:solidFill>
                <a:latin typeface="Century Schoolbook" pitchFamily="18" charset="0"/>
              </a:rPr>
              <a:t>jackets, etc.</a:t>
            </a:r>
          </a:p>
          <a:p>
            <a:endParaRPr lang="en-IN" dirty="0"/>
          </a:p>
        </p:txBody>
      </p:sp>
      <p:sp>
        <p:nvSpPr>
          <p:cNvPr id="4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8</a:t>
            </a:fld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9</a:t>
            </a:fld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533400" y="627474"/>
            <a:ext cx="107442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4200" indent="-571500" algn="ctr">
              <a:lnSpc>
                <a:spcPts val="3304"/>
              </a:lnSpc>
            </a:pP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STONEWORK</a:t>
            </a:r>
            <a:endParaRPr lang="en-IN" sz="2800" b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1565970"/>
            <a:ext cx="10439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a fancy and contemporary work done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this work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mainly decorative and fancy stones are used to create interesting patterns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designs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garments. Various stitches are used to attach different types of stones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fabric. Mainly chain stitch and couching is used to attach the stones. It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mostly used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bridal, festive and party wear.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ghaghra-choli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stonework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 very popular and in demand. Stonework is also done on bags,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purses,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jutees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mobile covers, etc.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7593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2917</TotalTime>
  <Words>1208</Words>
  <Application>Microsoft Office PowerPoint</Application>
  <PresentationFormat>Custom</PresentationFormat>
  <Paragraphs>95</Paragraphs>
  <Slides>20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RIBBON-WORK</vt:lpstr>
      <vt:lpstr>Slide 14</vt:lpstr>
      <vt:lpstr>BEADWORK</vt:lpstr>
      <vt:lpstr>DABKA WORK</vt:lpstr>
      <vt:lpstr>CUTWORK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nupur srivastava</cp:lastModifiedBy>
  <cp:revision>694</cp:revision>
  <dcterms:created xsi:type="dcterms:W3CDTF">2020-04-06T09:23:08Z</dcterms:created>
  <dcterms:modified xsi:type="dcterms:W3CDTF">2022-08-03T09:38:39Z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2020-04-06T00:00:00Z</vt:filetime>
  </property>
  <property fmtid="{D5CDD505-2E9C-101B-9397-08002B2CF9AE}" pid="3" name="LastSaved">
    <vt:filetime>2020-04-06T00:00:00Z</vt:filetime>
  </property>
</Properties>
</file>